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rts/chart2.xml" ContentType="application/vnd.openxmlformats-officedocument.drawingml.chart+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6.xml" ContentType="application/vnd.openxmlformats-officedocument.drawingml.chart+xml"/>
  <Override PartName="/ppt/tags/tag7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504" r:id="rId3"/>
    <p:sldId id="418" r:id="rId4"/>
    <p:sldId id="414" r:id="rId5"/>
    <p:sldId id="463" r:id="rId6"/>
    <p:sldId id="500" r:id="rId7"/>
    <p:sldId id="490" r:id="rId8"/>
    <p:sldId id="492" r:id="rId9"/>
    <p:sldId id="489" r:id="rId10"/>
    <p:sldId id="484" r:id="rId11"/>
    <p:sldId id="474" r:id="rId12"/>
    <p:sldId id="491" r:id="rId13"/>
    <p:sldId id="507" r:id="rId14"/>
    <p:sldId id="506" r:id="rId15"/>
    <p:sldId id="501" r:id="rId16"/>
    <p:sldId id="468" r:id="rId17"/>
    <p:sldId id="475" r:id="rId18"/>
    <p:sldId id="357" r:id="rId19"/>
    <p:sldId id="408" r:id="rId20"/>
    <p:sldId id="469" r:id="rId21"/>
    <p:sldId id="410" r:id="rId22"/>
  </p:sldIdLst>
  <p:sldSz cx="9144000" cy="6858000" type="screen4x3"/>
  <p:notesSz cx="7104063" cy="10234613"/>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Paun" initials="MP" lastIdx="1" clrIdx="0">
    <p:extLst>
      <p:ext uri="{19B8F6BF-5375-455C-9EA6-DF929625EA0E}">
        <p15:presenceInfo xmlns:p15="http://schemas.microsoft.com/office/powerpoint/2012/main" userId="S-1-5-21-1507792027-3396975439-3696311696-11318" providerId="AD"/>
      </p:ext>
    </p:extLst>
  </p:cmAuthor>
  <p:cmAuthor id="2" name="Alexandra Florea" initials="AF" lastIdx="1" clrIdx="1">
    <p:extLst>
      <p:ext uri="{19B8F6BF-5375-455C-9EA6-DF929625EA0E}">
        <p15:presenceInfo xmlns:p15="http://schemas.microsoft.com/office/powerpoint/2012/main" userId="S-1-5-21-1507792027-3396975439-3696311696-4167" providerId="AD"/>
      </p:ext>
    </p:extLst>
  </p:cmAuthor>
  <p:cmAuthor id="3" name="Sanda Toader" initials="ST" lastIdx="3" clrIdx="2">
    <p:extLst>
      <p:ext uri="{19B8F6BF-5375-455C-9EA6-DF929625EA0E}">
        <p15:presenceInfo xmlns:p15="http://schemas.microsoft.com/office/powerpoint/2012/main" userId="S-1-5-21-1507792027-3396975439-3696311696-6225" providerId="AD"/>
      </p:ext>
    </p:extLst>
  </p:cmAuthor>
  <p:cmAuthor id="4" name="Rodica Burlacu" initials="RB" lastIdx="1" clrIdx="3">
    <p:extLst>
      <p:ext uri="{19B8F6BF-5375-455C-9EA6-DF929625EA0E}">
        <p15:presenceInfo xmlns:p15="http://schemas.microsoft.com/office/powerpoint/2012/main" userId="S-1-5-21-1507792027-3396975439-3696311696-1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00"/>
    <a:srgbClr val="E6E6E6"/>
    <a:srgbClr val="004281"/>
    <a:srgbClr val="C4DD7A"/>
    <a:srgbClr val="8FCD4E"/>
    <a:srgbClr val="1B405D"/>
    <a:srgbClr val="17375E"/>
    <a:srgbClr val="846F9A"/>
    <a:srgbClr val="153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87802" autoAdjust="0"/>
  </p:normalViewPr>
  <p:slideViewPr>
    <p:cSldViewPr>
      <p:cViewPr varScale="1">
        <p:scale>
          <a:sx n="87" d="100"/>
          <a:sy n="87" d="100"/>
        </p:scale>
        <p:origin x="1133" y="67"/>
      </p:cViewPr>
      <p:guideLst>
        <p:guide orient="horz" pos="134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66"/>
      <c:rAngAx val="0"/>
    </c:view3D>
    <c:floor>
      <c:thickness val="0"/>
      <c:spPr>
        <a:solidFill>
          <a:schemeClr val="dk1">
            <a:tint val="20000"/>
          </a:schemeClr>
        </a:solidFill>
        <a:ln w="12700" cap="flat" cmpd="sng" algn="ctr">
          <a:solidFill>
            <a:schemeClr val="dk1">
              <a:tint val="75000"/>
            </a:schemeClr>
          </a:solidFill>
          <a:prstDash val="solid"/>
          <a:round/>
        </a:ln>
        <a:effectLst/>
        <a:sp3d contourW="12700">
          <a:contourClr>
            <a:schemeClr val="dk1">
              <a:tint val="75000"/>
            </a:schemeClr>
          </a:contourClr>
        </a:sp3d>
      </c:spPr>
    </c:floor>
    <c:sideWall>
      <c:thickness val="0"/>
      <c:spPr>
        <a:solidFill>
          <a:schemeClr val="dk1">
            <a:tint val="20000"/>
          </a:schemeClr>
        </a:solidFill>
        <a:ln>
          <a:noFill/>
        </a:ln>
        <a:effectLst/>
        <a:sp3d/>
      </c:spPr>
    </c:sideWall>
    <c:backWall>
      <c:thickness val="0"/>
      <c:spPr>
        <a:solidFill>
          <a:schemeClr val="dk1">
            <a:tint val="20000"/>
          </a:schemeClr>
        </a:solidFill>
        <a:ln>
          <a:noFill/>
        </a:ln>
        <a:effectLst/>
        <a:sp3d/>
      </c:spPr>
    </c:backWall>
    <c:plotArea>
      <c:layout>
        <c:manualLayout>
          <c:layoutTarget val="inner"/>
          <c:xMode val="edge"/>
          <c:yMode val="edge"/>
          <c:x val="6.6555239126848062E-3"/>
          <c:y val="0.12144036740374967"/>
          <c:w val="0.99334455500751473"/>
          <c:h val="0.87855962148850841"/>
        </c:manualLayout>
      </c:layout>
      <c:pie3DChart>
        <c:varyColors val="1"/>
        <c:ser>
          <c:idx val="0"/>
          <c:order val="0"/>
          <c:tx>
            <c:strRef>
              <c:f>'Pie Chart'!$B$2</c:f>
              <c:strCache>
                <c:ptCount val="1"/>
                <c:pt idx="0">
                  <c:v>Amount</c:v>
                </c:pt>
              </c:strCache>
            </c:strRef>
          </c:tx>
          <c:spPr>
            <a:effectLst>
              <a:outerShdw blurRad="114300" dist="368300" dir="6900000" sx="101000" sy="101000" rotWithShape="0">
                <a:prstClr val="black">
                  <a:alpha val="22000"/>
                </a:prstClr>
              </a:outerShdw>
            </a:effectLst>
            <a:scene3d>
              <a:camera prst="orthographicFront"/>
              <a:lightRig rig="threePt" dir="t"/>
            </a:scene3d>
            <a:sp3d>
              <a:bevelT w="6502400" h="6502400"/>
              <a:bevelB w="6502400" h="6502400"/>
              <a:contourClr>
                <a:srgbClr val="000000"/>
              </a:contourClr>
            </a:sp3d>
          </c:spPr>
          <c:explosion val="10"/>
          <c:dPt>
            <c:idx val="0"/>
            <c:bubble3D val="0"/>
            <c:spPr>
              <a:solidFill>
                <a:srgbClr val="05488B"/>
              </a:solidFill>
              <a:ln w="12700" cap="flat" cmpd="sng" algn="ctr">
                <a:solidFill>
                  <a:schemeClr val="accent1">
                    <a:shade val="50000"/>
                  </a:schemeClr>
                </a:solidFill>
                <a:prstDash val="solid"/>
                <a:round/>
              </a:ln>
              <a:effectLst>
                <a:outerShdw blurRad="114300" dist="368300" dir="6900000" sx="101000" sy="101000" rotWithShape="0">
                  <a:prstClr val="black">
                    <a:alpha val="22000"/>
                  </a:prstClr>
                </a:outerShdw>
              </a:effectLst>
              <a:scene3d>
                <a:camera prst="orthographicFront"/>
                <a:lightRig rig="threePt" dir="t"/>
              </a:scene3d>
              <a:sp3d contourW="12700">
                <a:bevelT w="6502400" h="6502400"/>
                <a:bevelB w="6502400" h="6502400"/>
                <a:contourClr>
                  <a:schemeClr val="accent1">
                    <a:shade val="50000"/>
                  </a:schemeClr>
                </a:contourClr>
              </a:sp3d>
            </c:spPr>
            <c:extLst>
              <c:ext xmlns:c16="http://schemas.microsoft.com/office/drawing/2014/chart" uri="{C3380CC4-5D6E-409C-BE32-E72D297353CC}">
                <c16:uniqueId val="{00000001-FF4E-4F13-810B-8CC572540989}"/>
              </c:ext>
            </c:extLst>
          </c:dPt>
          <c:dPt>
            <c:idx val="1"/>
            <c:bubble3D val="0"/>
            <c:spPr>
              <a:solidFill>
                <a:srgbClr val="AFD940"/>
              </a:solidFill>
              <a:ln w="12700" cap="flat" cmpd="sng" algn="ctr">
                <a:solidFill>
                  <a:schemeClr val="accent2">
                    <a:shade val="50000"/>
                  </a:schemeClr>
                </a:solidFill>
                <a:prstDash val="solid"/>
                <a:round/>
              </a:ln>
              <a:effectLst>
                <a:outerShdw blurRad="114300" dist="368300" dir="6900000" sx="101000" sy="101000" rotWithShape="0">
                  <a:prstClr val="black">
                    <a:alpha val="22000"/>
                  </a:prstClr>
                </a:outerShdw>
              </a:effectLst>
              <a:scene3d>
                <a:camera prst="orthographicFront"/>
                <a:lightRig rig="threePt" dir="t"/>
              </a:scene3d>
              <a:sp3d contourW="12700">
                <a:bevelT w="6502400" h="6502400"/>
                <a:bevelB w="6502400" h="6502400"/>
                <a:contourClr>
                  <a:schemeClr val="accent2">
                    <a:shade val="50000"/>
                  </a:schemeClr>
                </a:contourClr>
              </a:sp3d>
            </c:spPr>
            <c:extLst>
              <c:ext xmlns:c16="http://schemas.microsoft.com/office/drawing/2014/chart" uri="{C3380CC4-5D6E-409C-BE32-E72D297353CC}">
                <c16:uniqueId val="{00000003-FF4E-4F13-810B-8CC572540989}"/>
              </c:ext>
            </c:extLst>
          </c:dPt>
          <c:dPt>
            <c:idx val="2"/>
            <c:bubble3D val="0"/>
            <c:spPr>
              <a:solidFill>
                <a:srgbClr val="FFCB05"/>
              </a:solidFill>
              <a:ln w="12700" cap="flat" cmpd="sng" algn="ctr">
                <a:solidFill>
                  <a:schemeClr val="accent3">
                    <a:shade val="50000"/>
                  </a:schemeClr>
                </a:solidFill>
                <a:prstDash val="solid"/>
                <a:round/>
              </a:ln>
              <a:effectLst>
                <a:outerShdw blurRad="114300" dist="368300" dir="6900000" sx="101000" sy="101000" rotWithShape="0">
                  <a:prstClr val="black">
                    <a:alpha val="22000"/>
                  </a:prstClr>
                </a:outerShdw>
              </a:effectLst>
              <a:scene3d>
                <a:camera prst="orthographicFront"/>
                <a:lightRig rig="threePt" dir="t"/>
              </a:scene3d>
              <a:sp3d contourW="12700">
                <a:bevelT w="6502400" h="6502400"/>
                <a:bevelB w="6502400" h="6502400"/>
                <a:contourClr>
                  <a:schemeClr val="accent3">
                    <a:shade val="50000"/>
                  </a:schemeClr>
                </a:contourClr>
              </a:sp3d>
            </c:spPr>
            <c:extLst>
              <c:ext xmlns:c16="http://schemas.microsoft.com/office/drawing/2014/chart" uri="{C3380CC4-5D6E-409C-BE32-E72D297353CC}">
                <c16:uniqueId val="{00000005-FF4E-4F13-810B-8CC572540989}"/>
              </c:ext>
            </c:extLst>
          </c:dPt>
          <c:dPt>
            <c:idx val="3"/>
            <c:bubble3D val="0"/>
            <c:spPr>
              <a:solidFill>
                <a:schemeClr val="accent4"/>
              </a:solidFill>
              <a:ln w="12700" cap="flat" cmpd="sng" algn="ctr">
                <a:solidFill>
                  <a:schemeClr val="accent4">
                    <a:shade val="50000"/>
                  </a:schemeClr>
                </a:solidFill>
                <a:prstDash val="solid"/>
                <a:round/>
              </a:ln>
              <a:effectLst>
                <a:outerShdw blurRad="114300" dist="368300" dir="6900000" sx="101000" sy="101000" rotWithShape="0">
                  <a:prstClr val="black">
                    <a:alpha val="22000"/>
                  </a:prstClr>
                </a:outerShdw>
              </a:effectLst>
              <a:scene3d>
                <a:camera prst="orthographicFront"/>
                <a:lightRig rig="threePt" dir="t"/>
              </a:scene3d>
              <a:sp3d contourW="12700">
                <a:bevelT w="6502400" h="6502400"/>
                <a:bevelB w="6502400" h="6502400"/>
                <a:contourClr>
                  <a:schemeClr val="accent4">
                    <a:shade val="50000"/>
                  </a:schemeClr>
                </a:contourClr>
              </a:sp3d>
            </c:spPr>
            <c:extLst>
              <c:ext xmlns:c16="http://schemas.microsoft.com/office/drawing/2014/chart" uri="{C3380CC4-5D6E-409C-BE32-E72D297353CC}">
                <c16:uniqueId val="{00000007-FF4E-4F13-810B-8CC572540989}"/>
              </c:ext>
            </c:extLst>
          </c:dPt>
          <c:dPt>
            <c:idx val="4"/>
            <c:bubble3D val="0"/>
            <c:spPr>
              <a:solidFill>
                <a:schemeClr val="accent5"/>
              </a:solidFill>
              <a:ln w="12700" cap="flat" cmpd="sng" algn="ctr">
                <a:solidFill>
                  <a:schemeClr val="accent5">
                    <a:shade val="50000"/>
                  </a:schemeClr>
                </a:solidFill>
                <a:prstDash val="solid"/>
                <a:round/>
              </a:ln>
              <a:effectLst>
                <a:outerShdw blurRad="114300" dist="368300" dir="6900000" sx="101000" sy="101000" rotWithShape="0">
                  <a:prstClr val="black">
                    <a:alpha val="22000"/>
                  </a:prstClr>
                </a:outerShdw>
              </a:effectLst>
              <a:scene3d>
                <a:camera prst="orthographicFront"/>
                <a:lightRig rig="threePt" dir="t"/>
              </a:scene3d>
              <a:sp3d contourW="12700">
                <a:bevelT w="6502400" h="6502400"/>
                <a:bevelB w="6502400" h="6502400"/>
                <a:contourClr>
                  <a:schemeClr val="accent5">
                    <a:shade val="50000"/>
                  </a:schemeClr>
                </a:contourClr>
              </a:sp3d>
            </c:spPr>
            <c:extLst>
              <c:ext xmlns:c16="http://schemas.microsoft.com/office/drawing/2014/chart" uri="{C3380CC4-5D6E-409C-BE32-E72D297353CC}">
                <c16:uniqueId val="{00000009-FF4E-4F13-810B-8CC572540989}"/>
              </c:ext>
            </c:extLst>
          </c:dPt>
          <c:dPt>
            <c:idx val="5"/>
            <c:bubble3D val="0"/>
            <c:spPr>
              <a:solidFill>
                <a:schemeClr val="accent6"/>
              </a:solidFill>
              <a:ln w="12700" cap="flat" cmpd="sng" algn="ctr">
                <a:solidFill>
                  <a:schemeClr val="accent6">
                    <a:shade val="50000"/>
                  </a:schemeClr>
                </a:solidFill>
                <a:prstDash val="solid"/>
                <a:round/>
              </a:ln>
              <a:effectLst>
                <a:outerShdw blurRad="114300" dist="368300" dir="6900000" sx="101000" sy="101000" rotWithShape="0">
                  <a:prstClr val="black">
                    <a:alpha val="22000"/>
                  </a:prstClr>
                </a:outerShdw>
              </a:effectLst>
              <a:scene3d>
                <a:camera prst="orthographicFront"/>
                <a:lightRig rig="threePt" dir="t"/>
              </a:scene3d>
              <a:sp3d contourW="12700">
                <a:bevelT w="6502400" h="6502400"/>
                <a:bevelB w="6502400" h="6502400"/>
                <a:contourClr>
                  <a:schemeClr val="accent6">
                    <a:shade val="50000"/>
                  </a:schemeClr>
                </a:contourClr>
              </a:sp3d>
            </c:spPr>
            <c:extLst>
              <c:ext xmlns:c16="http://schemas.microsoft.com/office/drawing/2014/chart" uri="{C3380CC4-5D6E-409C-BE32-E72D297353CC}">
                <c16:uniqueId val="{0000000B-FF4E-4F13-810B-8CC572540989}"/>
              </c:ext>
            </c:extLst>
          </c:dPt>
          <c:dPt>
            <c:idx val="6"/>
            <c:bubble3D val="0"/>
            <c:spPr>
              <a:solidFill>
                <a:schemeClr val="accent1">
                  <a:lumMod val="60000"/>
                </a:schemeClr>
              </a:solidFill>
              <a:ln w="12700" cap="flat" cmpd="sng" algn="ctr">
                <a:solidFill>
                  <a:schemeClr val="accent1">
                    <a:lumMod val="60000"/>
                    <a:shade val="50000"/>
                  </a:schemeClr>
                </a:solidFill>
                <a:prstDash val="solid"/>
                <a:round/>
              </a:ln>
              <a:effectLst>
                <a:outerShdw blurRad="114300" dist="368300" dir="6900000" sx="101000" sy="101000" rotWithShape="0">
                  <a:prstClr val="black">
                    <a:alpha val="22000"/>
                  </a:prstClr>
                </a:outerShdw>
              </a:effectLst>
              <a:scene3d>
                <a:camera prst="orthographicFront"/>
                <a:lightRig rig="threePt" dir="t"/>
              </a:scene3d>
              <a:sp3d contourW="12700">
                <a:bevelT w="6502400" h="6502400"/>
                <a:bevelB w="6502400" h="6502400"/>
                <a:contourClr>
                  <a:schemeClr val="accent1">
                    <a:lumMod val="60000"/>
                    <a:shade val="50000"/>
                  </a:schemeClr>
                </a:contourClr>
              </a:sp3d>
            </c:spPr>
            <c:extLst>
              <c:ext xmlns:c16="http://schemas.microsoft.com/office/drawing/2014/chart" uri="{C3380CC4-5D6E-409C-BE32-E72D297353CC}">
                <c16:uniqueId val="{0000000D-FF4E-4F13-810B-8CC572540989}"/>
              </c:ext>
            </c:extLst>
          </c:dPt>
          <c:dPt>
            <c:idx val="7"/>
            <c:bubble3D val="0"/>
            <c:spPr>
              <a:solidFill>
                <a:schemeClr val="accent2">
                  <a:lumMod val="60000"/>
                </a:schemeClr>
              </a:solidFill>
              <a:ln w="12700" cap="flat" cmpd="sng" algn="ctr">
                <a:solidFill>
                  <a:schemeClr val="accent2">
                    <a:lumMod val="60000"/>
                    <a:shade val="50000"/>
                  </a:schemeClr>
                </a:solidFill>
                <a:prstDash val="solid"/>
                <a:round/>
              </a:ln>
              <a:effectLst>
                <a:outerShdw blurRad="114300" dist="368300" dir="6900000" sx="101000" sy="101000" rotWithShape="0">
                  <a:prstClr val="black">
                    <a:alpha val="22000"/>
                  </a:prstClr>
                </a:outerShdw>
              </a:effectLst>
              <a:scene3d>
                <a:camera prst="orthographicFront"/>
                <a:lightRig rig="threePt" dir="t"/>
              </a:scene3d>
              <a:sp3d contourW="12700">
                <a:bevelT w="6502400" h="6502400"/>
                <a:bevelB w="6502400" h="6502400"/>
                <a:contourClr>
                  <a:schemeClr val="accent2">
                    <a:lumMod val="60000"/>
                    <a:shade val="50000"/>
                  </a:schemeClr>
                </a:contourClr>
              </a:sp3d>
            </c:spPr>
            <c:extLst>
              <c:ext xmlns:c16="http://schemas.microsoft.com/office/drawing/2014/chart" uri="{C3380CC4-5D6E-409C-BE32-E72D297353CC}">
                <c16:uniqueId val="{0000000F-FF4E-4F13-810B-8CC572540989}"/>
              </c:ext>
            </c:extLst>
          </c:dPt>
          <c:dPt>
            <c:idx val="8"/>
            <c:bubble3D val="0"/>
            <c:spPr>
              <a:solidFill>
                <a:schemeClr val="accent3">
                  <a:lumMod val="60000"/>
                </a:schemeClr>
              </a:solidFill>
              <a:ln w="12700" cap="flat" cmpd="sng" algn="ctr">
                <a:solidFill>
                  <a:schemeClr val="accent3">
                    <a:lumMod val="60000"/>
                    <a:shade val="50000"/>
                  </a:schemeClr>
                </a:solidFill>
                <a:prstDash val="solid"/>
                <a:round/>
              </a:ln>
              <a:effectLst>
                <a:outerShdw blurRad="114300" dist="368300" dir="6900000" sx="101000" sy="101000" rotWithShape="0">
                  <a:prstClr val="black">
                    <a:alpha val="22000"/>
                  </a:prstClr>
                </a:outerShdw>
              </a:effectLst>
              <a:scene3d>
                <a:camera prst="orthographicFront"/>
                <a:lightRig rig="threePt" dir="t"/>
              </a:scene3d>
              <a:sp3d contourW="12700">
                <a:bevelT w="6502400" h="6502400"/>
                <a:bevelB w="6502400" h="6502400"/>
                <a:contourClr>
                  <a:schemeClr val="accent3">
                    <a:lumMod val="60000"/>
                    <a:shade val="50000"/>
                  </a:schemeClr>
                </a:contourClr>
              </a:sp3d>
            </c:spPr>
            <c:extLst>
              <c:ext xmlns:c16="http://schemas.microsoft.com/office/drawing/2014/chart" uri="{C3380CC4-5D6E-409C-BE32-E72D297353CC}">
                <c16:uniqueId val="{00000011-FF4E-4F13-810B-8CC572540989}"/>
              </c:ext>
            </c:extLst>
          </c:dPt>
          <c:dPt>
            <c:idx val="9"/>
            <c:bubble3D val="0"/>
            <c:spPr>
              <a:solidFill>
                <a:schemeClr val="accent4">
                  <a:lumMod val="60000"/>
                </a:schemeClr>
              </a:solidFill>
              <a:ln w="12700" cap="flat" cmpd="sng" algn="ctr">
                <a:solidFill>
                  <a:schemeClr val="accent4">
                    <a:lumMod val="60000"/>
                    <a:shade val="50000"/>
                  </a:schemeClr>
                </a:solidFill>
                <a:prstDash val="solid"/>
                <a:round/>
              </a:ln>
              <a:effectLst>
                <a:outerShdw blurRad="114300" dist="368300" dir="6900000" sx="101000" sy="101000" rotWithShape="0">
                  <a:prstClr val="black">
                    <a:alpha val="22000"/>
                  </a:prstClr>
                </a:outerShdw>
              </a:effectLst>
              <a:scene3d>
                <a:camera prst="orthographicFront"/>
                <a:lightRig rig="threePt" dir="t"/>
              </a:scene3d>
              <a:sp3d contourW="12700">
                <a:bevelT w="6502400" h="6502400"/>
                <a:bevelB w="6502400" h="6502400"/>
                <a:contourClr>
                  <a:schemeClr val="accent4">
                    <a:lumMod val="60000"/>
                    <a:shade val="50000"/>
                  </a:schemeClr>
                </a:contourClr>
              </a:sp3d>
            </c:spPr>
            <c:extLst>
              <c:ext xmlns:c16="http://schemas.microsoft.com/office/drawing/2014/chart" uri="{C3380CC4-5D6E-409C-BE32-E72D297353CC}">
                <c16:uniqueId val="{00000013-FF4E-4F13-810B-8CC572540989}"/>
              </c:ext>
            </c:extLst>
          </c:dPt>
          <c:dPt>
            <c:idx val="10"/>
            <c:bubble3D val="0"/>
            <c:spPr>
              <a:solidFill>
                <a:schemeClr val="accent5">
                  <a:lumMod val="60000"/>
                </a:schemeClr>
              </a:solidFill>
              <a:ln w="12700" cap="flat" cmpd="sng" algn="ctr">
                <a:solidFill>
                  <a:schemeClr val="accent5">
                    <a:lumMod val="60000"/>
                    <a:shade val="50000"/>
                  </a:schemeClr>
                </a:solidFill>
                <a:prstDash val="solid"/>
                <a:round/>
              </a:ln>
              <a:effectLst>
                <a:outerShdw blurRad="114300" dist="368300" dir="6900000" sx="101000" sy="101000" rotWithShape="0">
                  <a:prstClr val="black">
                    <a:alpha val="22000"/>
                  </a:prstClr>
                </a:outerShdw>
              </a:effectLst>
              <a:scene3d>
                <a:camera prst="orthographicFront"/>
                <a:lightRig rig="threePt" dir="t"/>
              </a:scene3d>
              <a:sp3d contourW="12700">
                <a:bevelT w="6502400" h="6502400"/>
                <a:bevelB w="6502400" h="6502400"/>
                <a:contourClr>
                  <a:schemeClr val="accent5">
                    <a:lumMod val="60000"/>
                    <a:shade val="50000"/>
                  </a:schemeClr>
                </a:contourClr>
              </a:sp3d>
            </c:spPr>
            <c:extLst>
              <c:ext xmlns:c16="http://schemas.microsoft.com/office/drawing/2014/chart" uri="{C3380CC4-5D6E-409C-BE32-E72D297353CC}">
                <c16:uniqueId val="{00000015-FF4E-4F13-810B-8CC572540989}"/>
              </c:ext>
            </c:extLst>
          </c:dPt>
          <c:cat>
            <c:strRef>
              <c:f>'Pie Chart'!$A$3:$A$13</c:f>
              <c:strCache>
                <c:ptCount val="3"/>
                <c:pt idx="0">
                  <c:v>Persoane fizice</c:v>
                </c:pt>
                <c:pt idx="1">
                  <c:v>Ministerul Energiei</c:v>
                </c:pt>
                <c:pt idx="2">
                  <c:v>Persoane juridice</c:v>
                </c:pt>
              </c:strCache>
            </c:strRef>
          </c:cat>
          <c:val>
            <c:numRef>
              <c:f>'Pie Chart'!$B$3:$B$13</c:f>
              <c:numCache>
                <c:formatCode>#,##0.0000</c:formatCode>
                <c:ptCount val="11"/>
                <c:pt idx="0">
                  <c:v>19.278199999999998</c:v>
                </c:pt>
                <c:pt idx="1">
                  <c:v>58.716200000000001</c:v>
                </c:pt>
                <c:pt idx="2">
                  <c:v>22.005600000000001</c:v>
                </c:pt>
              </c:numCache>
            </c:numRef>
          </c:val>
          <c:extLst>
            <c:ext xmlns:c16="http://schemas.microsoft.com/office/drawing/2014/chart" uri="{C3380CC4-5D6E-409C-BE32-E72D297353CC}">
              <c16:uniqueId val="{00000016-FF4E-4F13-810B-8CC57254098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solidFill>
      <a:schemeClr val="lt1"/>
    </a:solidFill>
    <a:ln w="12700" cap="flat" cmpd="sng" algn="ctr">
      <a:noFill/>
      <a:prstDash val="solid"/>
      <a:round/>
    </a:ln>
    <a:effectLst>
      <a:outerShdw blurRad="50800" dist="50800" dir="2700000" sx="1000" sy="1000" algn="ctr" rotWithShape="0">
        <a:sysClr val="windowText" lastClr="000000"/>
      </a:outerShdw>
    </a:effectLst>
    <a:scene3d>
      <a:camera prst="orthographicFront"/>
      <a:lightRig rig="threePt" dir="t"/>
    </a:scene3d>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806451612903226E-2"/>
          <c:y val="4.3478260869565216E-2"/>
          <c:w val="0.94838709677419353"/>
          <c:h val="0.91304347826086951"/>
        </c:manualLayout>
      </c:layout>
      <c:barChart>
        <c:barDir val="col"/>
        <c:grouping val="clustered"/>
        <c:varyColors val="0"/>
        <c:ser>
          <c:idx val="0"/>
          <c:order val="0"/>
          <c:spPr>
            <a:solidFill>
              <a:srgbClr val="153357"/>
            </a:solidFill>
            <a:ln>
              <a:noFill/>
            </a:ln>
          </c:spPr>
          <c:invertIfNegative val="0"/>
          <c:dLbls>
            <c:dLbl>
              <c:idx val="0"/>
              <c:layout>
                <c:manualLayout>
                  <c:x val="0"/>
                  <c:y val="-0.25083612040133779"/>
                </c:manualLayout>
              </c:layout>
              <c:numFmt formatCode="#,##0.0;&quot;-&quot;#,##0.0" sourceLinked="0"/>
              <c:spPr>
                <a:noFill/>
                <a:ln>
                  <a:noFill/>
                </a:ln>
              </c:spPr>
              <c:txPr>
                <a:bodyPr wrap="none"/>
                <a:lstStyle/>
                <a:p>
                  <a:pPr>
                    <a:defRPr sz="11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832-4E92-9FF1-7057A3151FFB}"/>
                </c:ext>
              </c:extLst>
            </c:dLbl>
            <c:dLbl>
              <c:idx val="1"/>
              <c:layout>
                <c:manualLayout>
                  <c:x val="0"/>
                  <c:y val="-0.39130434782608697"/>
                </c:manualLayout>
              </c:layout>
              <c:numFmt formatCode="#,##0.0;&quot;-&quot;#,##0.0" sourceLinked="0"/>
              <c:spPr>
                <a:noFill/>
                <a:ln>
                  <a:noFill/>
                </a:ln>
              </c:spPr>
              <c:txPr>
                <a:bodyPr wrap="none"/>
                <a:lstStyle/>
                <a:p>
                  <a:pPr>
                    <a:defRPr sz="11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832-4E92-9FF1-7057A3151FF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55.1</c:v>
                </c:pt>
                <c:pt idx="1">
                  <c:v>95.1</c:v>
                </c:pt>
              </c:numCache>
            </c:numRef>
          </c:val>
          <c:extLst>
            <c:ext xmlns:c16="http://schemas.microsoft.com/office/drawing/2014/chart" uri="{C3380CC4-5D6E-409C-BE32-E72D297353CC}">
              <c16:uniqueId val="{00000002-4832-4E92-9FF1-7057A3151FFB}"/>
            </c:ext>
          </c:extLst>
        </c:ser>
        <c:ser>
          <c:idx val="1"/>
          <c:order val="1"/>
          <c:spPr>
            <a:solidFill>
              <a:srgbClr val="8AC84D"/>
            </a:solidFill>
            <a:ln>
              <a:noFill/>
            </a:ln>
          </c:spPr>
          <c:invertIfNegative val="0"/>
          <c:dLbls>
            <c:dLbl>
              <c:idx val="0"/>
              <c:layout>
                <c:manualLayout>
                  <c:x val="0"/>
                  <c:y val="-0.19816053511705686"/>
                </c:manualLayout>
              </c:layout>
              <c:numFmt formatCode="#,##0.0;&quot;-&quot;#,##0.0" sourceLinked="0"/>
              <c:spPr>
                <a:noFill/>
                <a:ln>
                  <a:noFill/>
                </a:ln>
              </c:spPr>
              <c:txPr>
                <a:bodyPr wrap="none"/>
                <a:lstStyle/>
                <a:p>
                  <a:pPr>
                    <a:defRPr sz="11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832-4E92-9FF1-7057A3151FFB}"/>
                </c:ext>
              </c:extLst>
            </c:dLbl>
            <c:dLbl>
              <c:idx val="1"/>
              <c:layout>
                <c:manualLayout>
                  <c:x val="0"/>
                  <c:y val="-0.34113712374581939"/>
                </c:manualLayout>
              </c:layout>
              <c:numFmt formatCode="#,##0.0;&quot;-&quot;#,##0.0" sourceLinked="0"/>
              <c:spPr>
                <a:noFill/>
                <a:ln>
                  <a:noFill/>
                </a:ln>
              </c:spPr>
              <c:txPr>
                <a:bodyPr wrap="none"/>
                <a:lstStyle/>
                <a:p>
                  <a:pPr>
                    <a:defRPr sz="11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832-4E92-9FF1-7057A3151FF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40.1</c:v>
                </c:pt>
                <c:pt idx="1">
                  <c:v>80.8</c:v>
                </c:pt>
              </c:numCache>
            </c:numRef>
          </c:val>
          <c:extLst>
            <c:ext xmlns:c16="http://schemas.microsoft.com/office/drawing/2014/chart" uri="{C3380CC4-5D6E-409C-BE32-E72D297353CC}">
              <c16:uniqueId val="{00000005-4832-4E92-9FF1-7057A3151FFB}"/>
            </c:ext>
          </c:extLst>
        </c:ser>
        <c:ser>
          <c:idx val="2"/>
          <c:order val="2"/>
          <c:spPr>
            <a:solidFill>
              <a:srgbClr val="C3CFE1"/>
            </a:solidFill>
            <a:ln>
              <a:noFill/>
            </a:ln>
          </c:spPr>
          <c:invertIfNegative val="0"/>
          <c:dLbls>
            <c:dLbl>
              <c:idx val="0"/>
              <c:layout>
                <c:manualLayout>
                  <c:x val="0"/>
                  <c:y val="-0.22240802675585283"/>
                </c:manualLayout>
              </c:layout>
              <c:numFmt formatCode="#,##0.0;&quot;-&quot;#,##0.0" sourceLinked="0"/>
              <c:spPr>
                <a:noFill/>
                <a:ln>
                  <a:noFill/>
                </a:ln>
              </c:spPr>
              <c:txPr>
                <a:bodyPr wrap="none"/>
                <a:lstStyle/>
                <a:p>
                  <a:pPr>
                    <a:defRPr sz="11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832-4E92-9FF1-7057A3151FFB}"/>
                </c:ext>
              </c:extLst>
            </c:dLbl>
            <c:dLbl>
              <c:idx val="1"/>
              <c:layout>
                <c:manualLayout>
                  <c:x val="0"/>
                  <c:y val="-0.35785953177257523"/>
                </c:manualLayout>
              </c:layout>
              <c:numFmt formatCode="#,##0.0;&quot;-&quot;#,##0.0" sourceLinked="0"/>
              <c:spPr>
                <a:noFill/>
                <a:ln>
                  <a:noFill/>
                </a:ln>
              </c:spPr>
              <c:txPr>
                <a:bodyPr wrap="none"/>
                <a:lstStyle/>
                <a:p>
                  <a:pPr>
                    <a:defRPr sz="11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832-4E92-9FF1-7057A3151FF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47</c:v>
                </c:pt>
                <c:pt idx="1">
                  <c:v>85.6</c:v>
                </c:pt>
              </c:numCache>
            </c:numRef>
          </c:val>
          <c:extLst>
            <c:ext xmlns:c16="http://schemas.microsoft.com/office/drawing/2014/chart" uri="{C3380CC4-5D6E-409C-BE32-E72D297353CC}">
              <c16:uniqueId val="{00000008-4832-4E92-9FF1-7057A3151FFB}"/>
            </c:ext>
          </c:extLst>
        </c:ser>
        <c:dLbls>
          <c:showLegendKey val="0"/>
          <c:showVal val="0"/>
          <c:showCatName val="0"/>
          <c:showSerName val="0"/>
          <c:showPercent val="0"/>
          <c:showBubbleSize val="0"/>
        </c:dLbls>
        <c:gapWidth val="80"/>
        <c:axId val="1895776384"/>
        <c:axId val="1"/>
      </c:barChart>
      <c:catAx>
        <c:axId val="189577638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30"/>
          <c:min val="0"/>
        </c:scaling>
        <c:delete val="1"/>
        <c:axPos val="l"/>
        <c:numFmt formatCode="General" sourceLinked="1"/>
        <c:majorTickMark val="out"/>
        <c:minorTickMark val="none"/>
        <c:tickLblPos val="nextTo"/>
        <c:crossAx val="1895776384"/>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038007863695939E-2"/>
          <c:y val="6.6863323500491637E-2"/>
          <c:w val="0.96592398427260817"/>
          <c:h val="0.90757128810226151"/>
        </c:manualLayout>
      </c:layout>
      <c:barChart>
        <c:barDir val="col"/>
        <c:grouping val="clustered"/>
        <c:varyColors val="0"/>
        <c:ser>
          <c:idx val="0"/>
          <c:order val="0"/>
          <c:spPr>
            <a:solidFill>
              <a:srgbClr val="153357"/>
            </a:solidFill>
            <a:ln>
              <a:noFill/>
            </a:ln>
          </c:spPr>
          <c:invertIfNegative val="0"/>
          <c:dLbls>
            <c:dLbl>
              <c:idx val="0"/>
              <c:layout>
                <c:manualLayout>
                  <c:x val="0"/>
                  <c:y val="-0.48770894788593905"/>
                </c:manualLayout>
              </c:layout>
              <c:numFmt formatCode="#,##0.0;&quot;-&quot;#,##0.0" sourceLinked="0"/>
              <c:spPr>
                <a:noFill/>
                <a:ln>
                  <a:noFill/>
                </a:ln>
              </c:spPr>
              <c:txPr>
                <a:bodyPr wrap="none"/>
                <a:lstStyle/>
                <a:p>
                  <a:pPr>
                    <a:defRPr sz="1100" b="1" kern="1200">
                      <a:solidFill>
                        <a:schemeClr val="tx1"/>
                      </a:solidFill>
                      <a:latin typeface="Arial"/>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C2A-4C99-832A-28AC422C42BD}"/>
                </c:ext>
              </c:extLst>
            </c:dLbl>
            <c:dLbl>
              <c:idx val="1"/>
              <c:layout>
                <c:manualLayout>
                  <c:x val="0"/>
                  <c:y val="-0.47148475909537857"/>
                </c:manualLayout>
              </c:layout>
              <c:numFmt formatCode="#,##0.0;&quot;-&quot;#,##0.0" sourceLinked="0"/>
              <c:spPr>
                <a:noFill/>
                <a:ln>
                  <a:noFill/>
                </a:ln>
              </c:spPr>
              <c:txPr>
                <a:bodyPr wrap="none"/>
                <a:lstStyle/>
                <a:p>
                  <a:pPr>
                    <a:defRPr sz="11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C2A-4C99-832A-28AC422C42BD}"/>
                </c:ext>
              </c:extLst>
            </c:dLbl>
            <c:dLbl>
              <c:idx val="2"/>
              <c:layout>
                <c:manualLayout>
                  <c:x val="0"/>
                  <c:y val="-0.43805309734513276"/>
                </c:manualLayout>
              </c:layout>
              <c:numFmt formatCode="#,##0.0;&quot;-&quot;#,##0.0" sourceLinked="0"/>
              <c:spPr>
                <a:noFill/>
                <a:ln>
                  <a:noFill/>
                </a:ln>
              </c:spPr>
              <c:txPr>
                <a:bodyPr wrap="none"/>
                <a:lstStyle/>
                <a:p>
                  <a:pPr>
                    <a:defRPr sz="11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C2A-4C99-832A-28AC422C42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389.5</c:v>
                </c:pt>
                <c:pt idx="1">
                  <c:v>375.3</c:v>
                </c:pt>
                <c:pt idx="2">
                  <c:v>346.9</c:v>
                </c:pt>
              </c:numCache>
            </c:numRef>
          </c:val>
          <c:extLst>
            <c:ext xmlns:c16="http://schemas.microsoft.com/office/drawing/2014/chart" uri="{C3380CC4-5D6E-409C-BE32-E72D297353CC}">
              <c16:uniqueId val="{00000003-AC2A-4C99-832A-28AC422C42BD}"/>
            </c:ext>
          </c:extLst>
        </c:ser>
        <c:ser>
          <c:idx val="1"/>
          <c:order val="1"/>
          <c:spPr>
            <a:solidFill>
              <a:srgbClr val="8AC84D"/>
            </a:solidFill>
            <a:ln>
              <a:noFill/>
            </a:ln>
          </c:spPr>
          <c:invertIfNegative val="0"/>
          <c:dLbls>
            <c:dLbl>
              <c:idx val="0"/>
              <c:layout>
                <c:manualLayout>
                  <c:x val="0"/>
                  <c:y val="-0.4414945919370698"/>
                </c:manualLayout>
              </c:layout>
              <c:numFmt formatCode="#,##0.0;&quot;-&quot;#,##0.0" sourceLinked="0"/>
              <c:spPr>
                <a:noFill/>
                <a:ln>
                  <a:noFill/>
                </a:ln>
              </c:spPr>
              <c:txPr>
                <a:bodyPr wrap="none"/>
                <a:lstStyle/>
                <a:p>
                  <a:pPr>
                    <a:defRPr sz="11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C2A-4C99-832A-28AC422C42BD}"/>
                </c:ext>
              </c:extLst>
            </c:dLbl>
            <c:dLbl>
              <c:idx val="1"/>
              <c:layout>
                <c:manualLayout>
                  <c:x val="0"/>
                  <c:y val="-0.42281219272369713"/>
                </c:manualLayout>
              </c:layout>
              <c:numFmt formatCode="#,##0.0;&quot;-&quot;#,##0.0" sourceLinked="0"/>
              <c:spPr>
                <a:noFill/>
                <a:ln>
                  <a:noFill/>
                </a:ln>
              </c:spPr>
              <c:txPr>
                <a:bodyPr wrap="none"/>
                <a:lstStyle/>
                <a:p>
                  <a:pPr>
                    <a:defRPr sz="11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C2A-4C99-832A-28AC422C42BD}"/>
                </c:ext>
              </c:extLst>
            </c:dLbl>
            <c:dLbl>
              <c:idx val="2"/>
              <c:layout>
                <c:manualLayout>
                  <c:x val="0"/>
                  <c:y val="-0.39724680432645032"/>
                </c:manualLayout>
              </c:layout>
              <c:numFmt formatCode="#,##0.0;&quot;-&quot;#,##0.0" sourceLinked="0"/>
              <c:spPr>
                <a:noFill/>
                <a:ln>
                  <a:noFill/>
                </a:ln>
              </c:spPr>
              <c:txPr>
                <a:bodyPr wrap="none"/>
                <a:lstStyle/>
                <a:p>
                  <a:pPr>
                    <a:defRPr sz="11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C2A-4C99-832A-28AC422C42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349.6</c:v>
                </c:pt>
                <c:pt idx="1">
                  <c:v>333.9</c:v>
                </c:pt>
                <c:pt idx="2">
                  <c:v>311.60000000000002</c:v>
                </c:pt>
              </c:numCache>
            </c:numRef>
          </c:val>
          <c:extLst>
            <c:ext xmlns:c16="http://schemas.microsoft.com/office/drawing/2014/chart" uri="{C3380CC4-5D6E-409C-BE32-E72D297353CC}">
              <c16:uniqueId val="{00000007-AC2A-4C99-832A-28AC422C42BD}"/>
            </c:ext>
          </c:extLst>
        </c:ser>
        <c:ser>
          <c:idx val="2"/>
          <c:order val="2"/>
          <c:spPr>
            <a:solidFill>
              <a:srgbClr val="C3CFE1"/>
            </a:solidFill>
            <a:ln>
              <a:noFill/>
            </a:ln>
          </c:spPr>
          <c:invertIfNegative val="0"/>
          <c:dLbls>
            <c:dLbl>
              <c:idx val="0"/>
              <c:layout>
                <c:manualLayout>
                  <c:x val="0"/>
                  <c:y val="-8.0137659783677484E-2"/>
                </c:manualLayout>
              </c:layout>
              <c:numFmt formatCode="#,##0.0;&quot;-&quot;#,##0.0" sourceLinked="0"/>
              <c:spPr>
                <a:noFill/>
                <a:ln>
                  <a:noFill/>
                </a:ln>
              </c:spPr>
              <c:txPr>
                <a:bodyPr wrap="none"/>
                <a:lstStyle/>
                <a:p>
                  <a:pPr>
                    <a:defRPr sz="11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C2A-4C99-832A-28AC422C42BD}"/>
                </c:ext>
              </c:extLst>
            </c:dLbl>
            <c:dLbl>
              <c:idx val="1"/>
              <c:layout>
                <c:manualLayout>
                  <c:x val="0"/>
                  <c:y val="-8.2104228121927234E-2"/>
                </c:manualLayout>
              </c:layout>
              <c:numFmt formatCode="#,##0.0;&quot;-&quot;#,##0.0" sourceLinked="0"/>
              <c:spPr>
                <a:noFill/>
                <a:ln>
                  <a:noFill/>
                </a:ln>
              </c:spPr>
              <c:txPr>
                <a:bodyPr wrap="none"/>
                <a:lstStyle/>
                <a:p>
                  <a:pPr>
                    <a:defRPr sz="11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C2A-4C99-832A-28AC422C42BD}"/>
                </c:ext>
              </c:extLst>
            </c:dLbl>
            <c:dLbl>
              <c:idx val="2"/>
              <c:layout>
                <c:manualLayout>
                  <c:x val="0"/>
                  <c:y val="-7.128810226155359E-2"/>
                </c:manualLayout>
              </c:layout>
              <c:numFmt formatCode="#,##0.0;&quot;-&quot;#,##0.0" sourceLinked="0"/>
              <c:spPr>
                <a:noFill/>
                <a:ln>
                  <a:noFill/>
                </a:ln>
              </c:spPr>
              <c:txPr>
                <a:bodyPr wrap="none"/>
                <a:lstStyle/>
                <a:p>
                  <a:pPr>
                    <a:defRPr sz="11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C2A-4C99-832A-28AC422C42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39.899999999999977</c:v>
                </c:pt>
                <c:pt idx="1">
                  <c:v>41.400000000000034</c:v>
                </c:pt>
                <c:pt idx="2">
                  <c:v>35.299999999999955</c:v>
                </c:pt>
              </c:numCache>
            </c:numRef>
          </c:val>
          <c:extLst>
            <c:ext xmlns:c16="http://schemas.microsoft.com/office/drawing/2014/chart" uri="{C3380CC4-5D6E-409C-BE32-E72D297353CC}">
              <c16:uniqueId val="{0000000B-AC2A-4C99-832A-28AC422C42BD}"/>
            </c:ext>
          </c:extLst>
        </c:ser>
        <c:dLbls>
          <c:showLegendKey val="0"/>
          <c:showVal val="0"/>
          <c:showCatName val="0"/>
          <c:showSerName val="0"/>
          <c:showPercent val="0"/>
          <c:showBubbleSize val="0"/>
        </c:dLbls>
        <c:gapWidth val="80"/>
        <c:axId val="1895785120"/>
        <c:axId val="1"/>
      </c:barChart>
      <c:catAx>
        <c:axId val="18957851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89.5"/>
          <c:min val="0"/>
        </c:scaling>
        <c:delete val="1"/>
        <c:axPos val="l"/>
        <c:numFmt formatCode="General" sourceLinked="1"/>
        <c:majorTickMark val="out"/>
        <c:minorTickMark val="none"/>
        <c:tickLblPos val="nextTo"/>
        <c:crossAx val="1895785120"/>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779342723004695E-2"/>
          <c:y val="8.3997103548153512E-2"/>
          <c:w val="0.96244131455399062"/>
          <c:h val="0.87834902244750179"/>
        </c:manualLayout>
      </c:layout>
      <c:barChart>
        <c:barDir val="col"/>
        <c:grouping val="clustered"/>
        <c:varyColors val="0"/>
        <c:ser>
          <c:idx val="0"/>
          <c:order val="0"/>
          <c:spPr>
            <a:solidFill>
              <a:srgbClr val="153357"/>
            </a:solidFill>
            <a:ln>
              <a:noFill/>
            </a:ln>
          </c:spPr>
          <c:invertIfNegative val="0"/>
          <c:dLbls>
            <c:dLbl>
              <c:idx val="0"/>
              <c:layout>
                <c:manualLayout>
                  <c:x val="0"/>
                  <c:y val="-0.34829833454018827"/>
                </c:manualLayout>
              </c:layout>
              <c:numFmt formatCode="#,##0.0;&quot;-&quot;#,##0.0" sourceLinked="0"/>
              <c:spPr>
                <a:noFill/>
                <a:ln>
                  <a:noFill/>
                </a:ln>
              </c:spPr>
              <c:txPr>
                <a:bodyPr wrap="none"/>
                <a:lstStyle/>
                <a:p>
                  <a:pPr>
                    <a:defRPr sz="900" b="1" kern="1200">
                      <a:solidFill>
                        <a:schemeClr val="tx1"/>
                      </a:solidFill>
                      <a:latin typeface="Arial"/>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A3E-406E-A29A-21D28ABEAAD6}"/>
                </c:ext>
              </c:extLst>
            </c:dLbl>
            <c:dLbl>
              <c:idx val="1"/>
              <c:layout>
                <c:manualLayout>
                  <c:x val="0"/>
                  <c:y val="-0.17595944967414917"/>
                </c:manualLayout>
              </c:layout>
              <c:numFmt formatCode="#,##0.0;&quot;-&quot;#,##0.0" sourceLinked="0"/>
              <c:spPr>
                <a:noFill/>
                <a:ln>
                  <a:noFill/>
                </a:ln>
              </c:spPr>
              <c:txPr>
                <a:bodyPr wrap="none"/>
                <a:lstStyle/>
                <a:p>
                  <a:pPr>
                    <a:defRPr sz="900" b="1" kern="1200">
                      <a:solidFill>
                        <a:schemeClr val="tx1"/>
                      </a:solidFill>
                      <a:latin typeface="Arial"/>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A3E-406E-A29A-21D28ABEAAD6}"/>
                </c:ext>
              </c:extLst>
            </c:dLbl>
            <c:dLbl>
              <c:idx val="2"/>
              <c:layout>
                <c:manualLayout>
                  <c:x val="0"/>
                  <c:y val="-0.4822592324402607"/>
                </c:manualLayout>
              </c:layout>
              <c:numFmt formatCode="#,##0.0;&quot;-&quot;#,##0.0" sourceLinked="0"/>
              <c:spPr>
                <a:noFill/>
                <a:ln>
                  <a:noFill/>
                </a:ln>
              </c:spPr>
              <c:txPr>
                <a:bodyPr wrap="none"/>
                <a:lstStyle/>
                <a:p>
                  <a:pPr>
                    <a:defRPr sz="900" b="1" kern="1200">
                      <a:solidFill>
                        <a:schemeClr val="tx1"/>
                      </a:solidFill>
                      <a:latin typeface="Arial"/>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A3E-406E-A29A-21D28ABEAA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243.4</c:v>
                </c:pt>
                <c:pt idx="1">
                  <c:v>106.2</c:v>
                </c:pt>
                <c:pt idx="2">
                  <c:v>349.6</c:v>
                </c:pt>
              </c:numCache>
            </c:numRef>
          </c:val>
          <c:extLst>
            <c:ext xmlns:c16="http://schemas.microsoft.com/office/drawing/2014/chart" uri="{C3380CC4-5D6E-409C-BE32-E72D297353CC}">
              <c16:uniqueId val="{00000003-5A3E-406E-A29A-21D28ABEAAD6}"/>
            </c:ext>
          </c:extLst>
        </c:ser>
        <c:ser>
          <c:idx val="1"/>
          <c:order val="1"/>
          <c:spPr>
            <a:solidFill>
              <a:srgbClr val="8AC84D"/>
            </a:solidFill>
            <a:ln>
              <a:noFill/>
            </a:ln>
          </c:spPr>
          <c:invertIfNegative val="0"/>
          <c:dLbls>
            <c:dLbl>
              <c:idx val="0"/>
              <c:layout>
                <c:manualLayout>
                  <c:x val="0"/>
                  <c:y val="-0.33816075307748011"/>
                </c:manualLayout>
              </c:layout>
              <c:numFmt formatCode="#,##0.0;&quot;-&quot;#,##0.0" sourceLinked="0"/>
              <c:spPr>
                <a:noFill/>
                <a:ln>
                  <a:noFill/>
                </a:ln>
              </c:spPr>
              <c:txPr>
                <a:bodyPr wrap="none"/>
                <a:lstStyle/>
                <a:p>
                  <a:pPr>
                    <a:defRPr sz="900" b="1" kern="1200">
                      <a:solidFill>
                        <a:schemeClr val="tx1"/>
                      </a:solidFill>
                      <a:latin typeface="Arial"/>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A3E-406E-A29A-21D28ABEAAD6}"/>
                </c:ext>
              </c:extLst>
            </c:dLbl>
            <c:dLbl>
              <c:idx val="1"/>
              <c:layout>
                <c:manualLayout>
                  <c:x val="0"/>
                  <c:y val="-0.16654598117306299"/>
                </c:manualLayout>
              </c:layout>
              <c:numFmt formatCode="#,##0.0;&quot;-&quot;#,##0.0" sourceLinked="0"/>
              <c:spPr>
                <a:noFill/>
                <a:ln>
                  <a:noFill/>
                </a:ln>
              </c:spPr>
              <c:txPr>
                <a:bodyPr wrap="none"/>
                <a:lstStyle/>
                <a:p>
                  <a:pPr>
                    <a:defRPr sz="900" b="1" kern="1200">
                      <a:solidFill>
                        <a:schemeClr val="tx1"/>
                      </a:solidFill>
                      <a:latin typeface="Arial"/>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A3E-406E-A29A-21D28ABEAAD6}"/>
                </c:ext>
              </c:extLst>
            </c:dLbl>
            <c:dLbl>
              <c:idx val="2"/>
              <c:layout>
                <c:manualLayout>
                  <c:x val="0"/>
                  <c:y val="-0.46198406951484433"/>
                </c:manualLayout>
              </c:layout>
              <c:numFmt formatCode="#,##0.0;&quot;-&quot;#,##0.0" sourceLinked="0"/>
              <c:spPr>
                <a:noFill/>
                <a:ln>
                  <a:noFill/>
                </a:ln>
              </c:spPr>
              <c:txPr>
                <a:bodyPr wrap="none"/>
                <a:lstStyle/>
                <a:p>
                  <a:pPr>
                    <a:defRPr sz="900" b="1" kern="1200">
                      <a:solidFill>
                        <a:schemeClr val="tx1"/>
                      </a:solidFill>
                      <a:latin typeface="Arial"/>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A3E-406E-A29A-21D28ABEAA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235.6</c:v>
                </c:pt>
                <c:pt idx="1">
                  <c:v>98.3</c:v>
                </c:pt>
                <c:pt idx="2">
                  <c:v>333.9</c:v>
                </c:pt>
              </c:numCache>
            </c:numRef>
          </c:val>
          <c:extLst>
            <c:ext xmlns:c16="http://schemas.microsoft.com/office/drawing/2014/chart" uri="{C3380CC4-5D6E-409C-BE32-E72D297353CC}">
              <c16:uniqueId val="{00000007-5A3E-406E-A29A-21D28ABEAAD6}"/>
            </c:ext>
          </c:extLst>
        </c:ser>
        <c:ser>
          <c:idx val="2"/>
          <c:order val="2"/>
          <c:spPr>
            <a:solidFill>
              <a:srgbClr val="C3CFE1"/>
            </a:solidFill>
            <a:ln>
              <a:noFill/>
            </a:ln>
          </c:spPr>
          <c:invertIfNegative val="0"/>
          <c:dLbls>
            <c:dLbl>
              <c:idx val="0"/>
              <c:layout>
                <c:manualLayout>
                  <c:x val="0"/>
                  <c:y val="-0.32223026792179582"/>
                </c:manualLayout>
              </c:layout>
              <c:numFmt formatCode="#,##0.0;&quot;-&quot;#,##0.0" sourceLinked="0"/>
              <c:spPr>
                <a:noFill/>
                <a:ln>
                  <a:noFill/>
                </a:ln>
              </c:spPr>
              <c:txPr>
                <a:bodyPr wrap="none"/>
                <a:lstStyle/>
                <a:p>
                  <a:pPr>
                    <a:defRPr sz="900" b="1" kern="1200">
                      <a:solidFill>
                        <a:schemeClr val="tx1"/>
                      </a:solidFill>
                      <a:latin typeface="Arial"/>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A3E-406E-A29A-21D28ABEAAD6}"/>
                </c:ext>
              </c:extLst>
            </c:dLbl>
            <c:dLbl>
              <c:idx val="1"/>
              <c:layout>
                <c:manualLayout>
                  <c:x val="0"/>
                  <c:y val="-0.15423606082548877"/>
                </c:manualLayout>
              </c:layout>
              <c:numFmt formatCode="#,##0.0;&quot;-&quot;#,##0.0" sourceLinked="0"/>
              <c:spPr>
                <a:noFill/>
                <a:ln>
                  <a:noFill/>
                </a:ln>
              </c:spPr>
              <c:txPr>
                <a:bodyPr wrap="none"/>
                <a:lstStyle/>
                <a:p>
                  <a:pPr>
                    <a:defRPr sz="900" b="1" kern="1200">
                      <a:solidFill>
                        <a:schemeClr val="tx1"/>
                      </a:solidFill>
                      <a:latin typeface="Arial"/>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A3E-406E-A29A-21D28ABEAAD6}"/>
                </c:ext>
              </c:extLst>
            </c:dLbl>
            <c:dLbl>
              <c:idx val="2"/>
              <c:layout>
                <c:manualLayout>
                  <c:x val="0"/>
                  <c:y val="-0.43446777697320782"/>
                </c:manualLayout>
              </c:layout>
              <c:numFmt formatCode="#,##0.0;&quot;-&quot;#,##0.0" sourceLinked="0"/>
              <c:spPr>
                <a:noFill/>
                <a:ln>
                  <a:noFill/>
                </a:ln>
              </c:spPr>
              <c:txPr>
                <a:bodyPr wrap="none"/>
                <a:lstStyle/>
                <a:p>
                  <a:pPr>
                    <a:defRPr sz="900" b="1" kern="1200">
                      <a:solidFill>
                        <a:schemeClr val="tx1"/>
                      </a:solidFill>
                      <a:latin typeface="Arial"/>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A3E-406E-A29A-21D28ABEAA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222.7</c:v>
                </c:pt>
                <c:pt idx="1">
                  <c:v>88.9</c:v>
                </c:pt>
                <c:pt idx="2">
                  <c:v>311.60000000000002</c:v>
                </c:pt>
              </c:numCache>
            </c:numRef>
          </c:val>
          <c:extLst>
            <c:ext xmlns:c16="http://schemas.microsoft.com/office/drawing/2014/chart" uri="{C3380CC4-5D6E-409C-BE32-E72D297353CC}">
              <c16:uniqueId val="{0000000B-5A3E-406E-A29A-21D28ABEAAD6}"/>
            </c:ext>
          </c:extLst>
        </c:ser>
        <c:dLbls>
          <c:showLegendKey val="0"/>
          <c:showVal val="0"/>
          <c:showCatName val="0"/>
          <c:showSerName val="0"/>
          <c:showPercent val="0"/>
          <c:showBubbleSize val="0"/>
        </c:dLbls>
        <c:gapWidth val="80"/>
        <c:axId val="889638559"/>
        <c:axId val="1"/>
      </c:barChart>
      <c:catAx>
        <c:axId val="889638559"/>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49.6"/>
          <c:min val="0"/>
        </c:scaling>
        <c:delete val="1"/>
        <c:axPos val="l"/>
        <c:numFmt formatCode="General" sourceLinked="1"/>
        <c:majorTickMark val="out"/>
        <c:minorTickMark val="none"/>
        <c:tickLblPos val="nextTo"/>
        <c:crossAx val="889638559"/>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779342723004695E-2"/>
          <c:y val="8.3997103548153512E-2"/>
          <c:w val="0.96244131455399062"/>
          <c:h val="0.87834902244750179"/>
        </c:manualLayout>
      </c:layout>
      <c:barChart>
        <c:barDir val="col"/>
        <c:grouping val="clustered"/>
        <c:varyColors val="0"/>
        <c:ser>
          <c:idx val="0"/>
          <c:order val="0"/>
          <c:spPr>
            <a:solidFill>
              <a:srgbClr val="153357"/>
            </a:solidFill>
            <a:ln>
              <a:noFill/>
            </a:ln>
          </c:spPr>
          <c:invertIfNegative val="0"/>
          <c:dLbls>
            <c:dLbl>
              <c:idx val="0"/>
              <c:layout>
                <c:manualLayout>
                  <c:x val="0"/>
                  <c:y val="-0.23533671252715424"/>
                </c:manualLayout>
              </c:layout>
              <c:numFmt formatCode="#,##0;&quot;-&quot;#,##0" sourceLinked="0"/>
              <c:spPr>
                <a:noFill/>
                <a:ln>
                  <a:noFill/>
                </a:ln>
              </c:spPr>
              <c:txPr>
                <a:bodyPr wrap="none"/>
                <a:lstStyle/>
                <a:p>
                  <a:pPr>
                    <a:defRPr sz="9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A49-41A1-A9E2-86D0C984B0E8}"/>
                </c:ext>
              </c:extLst>
            </c:dLbl>
            <c:dLbl>
              <c:idx val="1"/>
              <c:layout>
                <c:manualLayout>
                  <c:x val="0"/>
                  <c:y val="-0.28819695872556117"/>
                </c:manualLayout>
              </c:layout>
              <c:numFmt formatCode="#,##0;&quot;-&quot;#,##0" sourceLinked="0"/>
              <c:spPr>
                <a:noFill/>
                <a:ln>
                  <a:noFill/>
                </a:ln>
              </c:spPr>
              <c:txPr>
                <a:bodyPr wrap="none"/>
                <a:lstStyle/>
                <a:p>
                  <a:pPr>
                    <a:defRPr sz="9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A49-41A1-A9E2-86D0C984B0E8}"/>
                </c:ext>
              </c:extLst>
            </c:dLbl>
            <c:dLbl>
              <c:idx val="2"/>
              <c:layout>
                <c:manualLayout>
                  <c:x val="0"/>
                  <c:y val="-0.4822592324402607"/>
                </c:manualLayout>
              </c:layout>
              <c:numFmt formatCode="#,##0;&quot;-&quot;#,##0" sourceLinked="0"/>
              <c:spPr>
                <a:noFill/>
                <a:ln>
                  <a:noFill/>
                </a:ln>
              </c:spPr>
              <c:txPr>
                <a:bodyPr wrap="none"/>
                <a:lstStyle/>
                <a:p>
                  <a:pPr>
                    <a:defRPr sz="9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A49-41A1-A9E2-86D0C984B0E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2295</c:v>
                </c:pt>
                <c:pt idx="1">
                  <c:v>2922</c:v>
                </c:pt>
                <c:pt idx="2">
                  <c:v>5217</c:v>
                </c:pt>
              </c:numCache>
            </c:numRef>
          </c:val>
          <c:extLst>
            <c:ext xmlns:c16="http://schemas.microsoft.com/office/drawing/2014/chart" uri="{C3380CC4-5D6E-409C-BE32-E72D297353CC}">
              <c16:uniqueId val="{00000003-1A49-41A1-A9E2-86D0C984B0E8}"/>
            </c:ext>
          </c:extLst>
        </c:ser>
        <c:ser>
          <c:idx val="1"/>
          <c:order val="1"/>
          <c:spPr>
            <a:solidFill>
              <a:srgbClr val="8AC84D"/>
            </a:solidFill>
            <a:ln>
              <a:noFill/>
            </a:ln>
          </c:spPr>
          <c:invertIfNegative val="0"/>
          <c:dLbls>
            <c:dLbl>
              <c:idx val="0"/>
              <c:layout>
                <c:manualLayout>
                  <c:x val="0"/>
                  <c:y val="-0.23026792179580013"/>
                </c:manualLayout>
              </c:layout>
              <c:numFmt formatCode="#,##0;&quot;-&quot;#,##0" sourceLinked="0"/>
              <c:spPr>
                <a:noFill/>
                <a:ln>
                  <a:noFill/>
                </a:ln>
              </c:spPr>
              <c:txPr>
                <a:bodyPr wrap="none"/>
                <a:lstStyle/>
                <a:p>
                  <a:pPr>
                    <a:defRPr sz="9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A49-41A1-A9E2-86D0C984B0E8}"/>
                </c:ext>
              </c:extLst>
            </c:dLbl>
            <c:dLbl>
              <c:idx val="1"/>
              <c:layout>
                <c:manualLayout>
                  <c:x val="0"/>
                  <c:y val="-0.26212889210716872"/>
                </c:manualLayout>
              </c:layout>
              <c:numFmt formatCode="#,##0;&quot;-&quot;#,##0" sourceLinked="0"/>
              <c:spPr>
                <a:noFill/>
                <a:ln>
                  <a:noFill/>
                </a:ln>
              </c:spPr>
              <c:txPr>
                <a:bodyPr wrap="none"/>
                <a:lstStyle/>
                <a:p>
                  <a:pPr>
                    <a:defRPr sz="9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A49-41A1-A9E2-86D0C984B0E8}"/>
                </c:ext>
              </c:extLst>
            </c:dLbl>
            <c:dLbl>
              <c:idx val="2"/>
              <c:layout>
                <c:manualLayout>
                  <c:x val="0"/>
                  <c:y val="-0.44822592324402605"/>
                </c:manualLayout>
              </c:layout>
              <c:numFmt formatCode="#,##0;&quot;-&quot;#,##0" sourceLinked="0"/>
              <c:spPr>
                <a:noFill/>
                <a:ln>
                  <a:noFill/>
                </a:ln>
              </c:spPr>
              <c:txPr>
                <a:bodyPr wrap="none"/>
                <a:lstStyle/>
                <a:p>
                  <a:pPr>
                    <a:defRPr sz="9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A49-41A1-A9E2-86D0C984B0E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2223</c:v>
                </c:pt>
                <c:pt idx="1">
                  <c:v>2602</c:v>
                </c:pt>
                <c:pt idx="2">
                  <c:v>4825</c:v>
                </c:pt>
              </c:numCache>
            </c:numRef>
          </c:val>
          <c:extLst>
            <c:ext xmlns:c16="http://schemas.microsoft.com/office/drawing/2014/chart" uri="{C3380CC4-5D6E-409C-BE32-E72D297353CC}">
              <c16:uniqueId val="{00000007-1A49-41A1-A9E2-86D0C984B0E8}"/>
            </c:ext>
          </c:extLst>
        </c:ser>
        <c:ser>
          <c:idx val="2"/>
          <c:order val="2"/>
          <c:spPr>
            <a:solidFill>
              <a:srgbClr val="C3CFE1"/>
            </a:solidFill>
            <a:ln>
              <a:noFill/>
            </a:ln>
          </c:spPr>
          <c:invertIfNegative val="0"/>
          <c:dLbls>
            <c:dLbl>
              <c:idx val="0"/>
              <c:layout>
                <c:manualLayout>
                  <c:x val="0"/>
                  <c:y val="-0.24837074583635046"/>
                </c:manualLayout>
              </c:layout>
              <c:numFmt formatCode="#,##0;&quot;-&quot;#,##0" sourceLinked="0"/>
              <c:spPr>
                <a:noFill/>
                <a:ln>
                  <a:noFill/>
                </a:ln>
              </c:spPr>
              <c:txPr>
                <a:bodyPr wrap="none"/>
                <a:lstStyle/>
                <a:p>
                  <a:pPr>
                    <a:defRPr sz="9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A49-41A1-A9E2-86D0C984B0E8}"/>
                </c:ext>
              </c:extLst>
            </c:dLbl>
            <c:dLbl>
              <c:idx val="1"/>
              <c:layout>
                <c:manualLayout>
                  <c:x val="0"/>
                  <c:y val="-0.2671976828385228"/>
                </c:manualLayout>
              </c:layout>
              <c:numFmt formatCode="#,##0;&quot;-&quot;#,##0" sourceLinked="0"/>
              <c:spPr>
                <a:noFill/>
                <a:ln>
                  <a:noFill/>
                </a:ln>
              </c:spPr>
              <c:txPr>
                <a:bodyPr wrap="none"/>
                <a:lstStyle/>
                <a:p>
                  <a:pPr>
                    <a:defRPr sz="9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A49-41A1-A9E2-86D0C984B0E8}"/>
                </c:ext>
              </c:extLst>
            </c:dLbl>
            <c:dLbl>
              <c:idx val="2"/>
              <c:layout>
                <c:manualLayout>
                  <c:x val="0"/>
                  <c:y val="-0.47212165097755249"/>
                </c:manualLayout>
              </c:layout>
              <c:numFmt formatCode="#,##0;&quot;-&quot;#,##0" sourceLinked="0"/>
              <c:spPr>
                <a:noFill/>
                <a:ln>
                  <a:noFill/>
                </a:ln>
              </c:spPr>
              <c:txPr>
                <a:bodyPr wrap="none"/>
                <a:lstStyle/>
                <a:p>
                  <a:pPr>
                    <a:defRPr sz="9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A49-41A1-A9E2-86D0C984B0E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2439</c:v>
                </c:pt>
                <c:pt idx="1">
                  <c:v>2669</c:v>
                </c:pt>
                <c:pt idx="2">
                  <c:v>5108</c:v>
                </c:pt>
              </c:numCache>
            </c:numRef>
          </c:val>
          <c:extLst>
            <c:ext xmlns:c16="http://schemas.microsoft.com/office/drawing/2014/chart" uri="{C3380CC4-5D6E-409C-BE32-E72D297353CC}">
              <c16:uniqueId val="{0000000B-1A49-41A1-A9E2-86D0C984B0E8}"/>
            </c:ext>
          </c:extLst>
        </c:ser>
        <c:dLbls>
          <c:showLegendKey val="0"/>
          <c:showVal val="0"/>
          <c:showCatName val="0"/>
          <c:showSerName val="0"/>
          <c:showPercent val="0"/>
          <c:showBubbleSize val="0"/>
        </c:dLbls>
        <c:gapWidth val="80"/>
        <c:axId val="1898056384"/>
        <c:axId val="1"/>
      </c:barChart>
      <c:catAx>
        <c:axId val="189805638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217"/>
          <c:min val="0"/>
        </c:scaling>
        <c:delete val="1"/>
        <c:axPos val="l"/>
        <c:numFmt formatCode="General" sourceLinked="1"/>
        <c:majorTickMark val="out"/>
        <c:minorTickMark val="none"/>
        <c:tickLblPos val="nextTo"/>
        <c:crossAx val="1898056384"/>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091319618665329E-2"/>
          <c:y val="3.2418952618453865E-2"/>
          <c:w val="0.94781736076266931"/>
          <c:h val="0.93516209476309231"/>
        </c:manualLayout>
      </c:layout>
      <c:barChart>
        <c:barDir val="col"/>
        <c:grouping val="stacked"/>
        <c:varyColors val="0"/>
        <c:ser>
          <c:idx val="0"/>
          <c:order val="0"/>
          <c:spPr>
            <a:solidFill>
              <a:srgbClr val="8AC84D"/>
            </a:solidFill>
            <a:ln>
              <a:noFill/>
            </a:ln>
          </c:spPr>
          <c:invertIfNegative val="0"/>
          <c:dLbls>
            <c:dLbl>
              <c:idx val="0"/>
              <c:layout>
                <c:manualLayout>
                  <c:x val="0"/>
                  <c:y val="0"/>
                </c:manualLayout>
              </c:layout>
              <c:numFmt formatCode="#,##0.0;&quot;-&quot;#,##0.0" sourceLinked="0"/>
              <c:spPr>
                <a:noFill/>
                <a:ln>
                  <a:noFill/>
                </a:ln>
              </c:spPr>
              <c:txPr>
                <a:bodyPr wrap="none"/>
                <a:lstStyle/>
                <a:p>
                  <a:pPr>
                    <a:defRPr sz="1100" b="1" kern="1200">
                      <a:solidFill>
                        <a:srgbClr val="000000"/>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4A1-443D-99EE-5584FA6AA0C0}"/>
                </c:ext>
              </c:extLst>
            </c:dLbl>
            <c:dLbl>
              <c:idx val="1"/>
              <c:layout>
                <c:manualLayout>
                  <c:x val="0"/>
                  <c:y val="0"/>
                </c:manualLayout>
              </c:layout>
              <c:numFmt formatCode="#,##0.0;&quot;-&quot;#,##0.0" sourceLinked="0"/>
              <c:spPr>
                <a:noFill/>
                <a:ln>
                  <a:noFill/>
                </a:ln>
              </c:spPr>
              <c:txPr>
                <a:bodyPr wrap="none"/>
                <a:lstStyle/>
                <a:p>
                  <a:pPr>
                    <a:defRPr sz="1100" b="1" kern="1200">
                      <a:solidFill>
                        <a:srgbClr val="000000"/>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4A1-443D-99EE-5584FA6AA0C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73.900000000000006</c:v>
                </c:pt>
                <c:pt idx="1">
                  <c:v>26.3</c:v>
                </c:pt>
              </c:numCache>
            </c:numRef>
          </c:val>
          <c:extLst>
            <c:ext xmlns:c16="http://schemas.microsoft.com/office/drawing/2014/chart" uri="{C3380CC4-5D6E-409C-BE32-E72D297353CC}">
              <c16:uniqueId val="{00000002-34A1-443D-99EE-5584FA6AA0C0}"/>
            </c:ext>
          </c:extLst>
        </c:ser>
        <c:ser>
          <c:idx val="1"/>
          <c:order val="1"/>
          <c:spPr>
            <a:solidFill>
              <a:srgbClr val="C3CFE1"/>
            </a:solidFill>
            <a:ln>
              <a:noFill/>
            </a:ln>
          </c:spPr>
          <c:invertIfNegative val="0"/>
          <c:dLbls>
            <c:dLbl>
              <c:idx val="0"/>
              <c:layout>
                <c:manualLayout>
                  <c:x val="0"/>
                  <c:y val="0"/>
                </c:manualLayout>
              </c:layout>
              <c:numFmt formatCode="#,##0.0;&quot;-&quot;#,##0.0" sourceLinked="0"/>
              <c:spPr>
                <a:noFill/>
                <a:ln>
                  <a:noFill/>
                </a:ln>
              </c:spPr>
              <c:txPr>
                <a:bodyPr wrap="none"/>
                <a:lstStyle/>
                <a:p>
                  <a:pPr>
                    <a:defRPr sz="1100" b="1" kern="1200">
                      <a:solidFill>
                        <a:srgbClr val="000000"/>
                      </a:solidFill>
                      <a:latin typeface="Arial"/>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4A1-443D-99EE-5584FA6AA0C0}"/>
                </c:ext>
              </c:extLst>
            </c:dLbl>
            <c:dLbl>
              <c:idx val="1"/>
              <c:layout>
                <c:manualLayout>
                  <c:x val="0"/>
                  <c:y val="0"/>
                </c:manualLayout>
              </c:layout>
              <c:numFmt formatCode="#,##0.0;&quot;-&quot;#,##0.0" sourceLinked="0"/>
              <c:spPr>
                <a:noFill/>
                <a:ln>
                  <a:noFill/>
                </a:ln>
              </c:spPr>
              <c:txPr>
                <a:bodyPr wrap="none"/>
                <a:lstStyle/>
                <a:p>
                  <a:pPr>
                    <a:defRPr sz="1100" b="1"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4A1-443D-99EE-5584FA6AA0C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8</c:v>
                </c:pt>
                <c:pt idx="1">
                  <c:v>13.2</c:v>
                </c:pt>
              </c:numCache>
            </c:numRef>
          </c:val>
          <c:extLst>
            <c:ext xmlns:c16="http://schemas.microsoft.com/office/drawing/2014/chart" uri="{C3380CC4-5D6E-409C-BE32-E72D297353CC}">
              <c16:uniqueId val="{00000005-34A1-443D-99EE-5584FA6AA0C0}"/>
            </c:ext>
          </c:extLst>
        </c:ser>
        <c:dLbls>
          <c:showLegendKey val="0"/>
          <c:showVal val="0"/>
          <c:showCatName val="0"/>
          <c:showSerName val="0"/>
          <c:showPercent val="0"/>
          <c:showBubbleSize val="0"/>
        </c:dLbls>
        <c:gapWidth val="80"/>
        <c:overlap val="100"/>
        <c:axId val="511717280"/>
        <c:axId val="1"/>
      </c:barChart>
      <c:catAx>
        <c:axId val="51171728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81.900000000000006"/>
          <c:min val="0"/>
        </c:scaling>
        <c:delete val="1"/>
        <c:axPos val="l"/>
        <c:numFmt formatCode="General" sourceLinked="1"/>
        <c:majorTickMark val="out"/>
        <c:minorTickMark val="none"/>
        <c:tickLblPos val="nextTo"/>
        <c:crossAx val="511717280"/>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96909696966604E-2"/>
          <c:y val="5.0523293688686161E-2"/>
          <c:w val="0.91969892179729151"/>
          <c:h val="0.76445150877879375"/>
        </c:manualLayout>
      </c:layout>
      <c:barChart>
        <c:barDir val="col"/>
        <c:grouping val="clustered"/>
        <c:varyColors val="0"/>
        <c:ser>
          <c:idx val="2"/>
          <c:order val="0"/>
          <c:tx>
            <c:strRef>
              <c:f>'actualization 12.05 (2)'!$G$1</c:f>
              <c:strCache>
                <c:ptCount val="1"/>
                <c:pt idx="0">
                  <c:v>CONPET Volum Tranzacționare </c:v>
                </c:pt>
              </c:strCache>
            </c:strRef>
          </c:tx>
          <c:spPr>
            <a:solidFill>
              <a:srgbClr val="002060"/>
            </a:solidFill>
            <a:ln w="9525">
              <a:noFill/>
            </a:ln>
            <a:effectLst>
              <a:glow>
                <a:schemeClr val="accent1">
                  <a:alpha val="69000"/>
                </a:schemeClr>
              </a:glow>
            </a:effectLst>
          </c:spPr>
          <c:invertIfNegative val="0"/>
          <c:cat>
            <c:strRef>
              <c:f>'Indici martie '!$A$2084:$A$2272</c:f>
              <c:strCache>
                <c:ptCount val="168"/>
                <c:pt idx="0">
                  <c:v>ian. 2022</c:v>
                </c:pt>
                <c:pt idx="20">
                  <c:v>feb. 2022</c:v>
                </c:pt>
                <c:pt idx="40">
                  <c:v>mar. 2022</c:v>
                </c:pt>
                <c:pt idx="63">
                  <c:v>apr. 2022</c:v>
                </c:pt>
                <c:pt idx="82">
                  <c:v>mai 2022</c:v>
                </c:pt>
                <c:pt idx="104">
                  <c:v>iun. 2022</c:v>
                </c:pt>
                <c:pt idx="124">
                  <c:v>iul. 2022</c:v>
                </c:pt>
                <c:pt idx="145">
                  <c:v>aug. 2022</c:v>
                </c:pt>
                <c:pt idx="167">
                  <c:v>sep. 2022</c:v>
                </c:pt>
              </c:strCache>
            </c:strRef>
          </c:cat>
          <c:val>
            <c:numRef>
              <c:f>'Indici martie '!$G$2084:$G$2272</c:f>
              <c:numCache>
                <c:formatCode>#,##0</c:formatCode>
                <c:ptCount val="189"/>
                <c:pt idx="0">
                  <c:v>1694</c:v>
                </c:pt>
                <c:pt idx="1">
                  <c:v>1240</c:v>
                </c:pt>
                <c:pt idx="2">
                  <c:v>2338</c:v>
                </c:pt>
                <c:pt idx="3">
                  <c:v>3301</c:v>
                </c:pt>
                <c:pt idx="4">
                  <c:v>3284</c:v>
                </c:pt>
                <c:pt idx="5" formatCode="General">
                  <c:v>212</c:v>
                </c:pt>
                <c:pt idx="6">
                  <c:v>1708</c:v>
                </c:pt>
                <c:pt idx="7" formatCode="0">
                  <c:v>27043</c:v>
                </c:pt>
                <c:pt idx="8" formatCode="0">
                  <c:v>6022</c:v>
                </c:pt>
                <c:pt idx="9" formatCode="0">
                  <c:v>4312</c:v>
                </c:pt>
                <c:pt idx="10" formatCode="0">
                  <c:v>1583</c:v>
                </c:pt>
                <c:pt idx="11" formatCode="0">
                  <c:v>1157</c:v>
                </c:pt>
                <c:pt idx="12" formatCode="0">
                  <c:v>2320</c:v>
                </c:pt>
                <c:pt idx="13" formatCode="0">
                  <c:v>1185</c:v>
                </c:pt>
                <c:pt idx="14" formatCode="0">
                  <c:v>4793</c:v>
                </c:pt>
                <c:pt idx="15" formatCode="0">
                  <c:v>3081</c:v>
                </c:pt>
                <c:pt idx="16" formatCode="0">
                  <c:v>1906</c:v>
                </c:pt>
                <c:pt idx="17" formatCode="0">
                  <c:v>630</c:v>
                </c:pt>
                <c:pt idx="18" formatCode="0">
                  <c:v>387</c:v>
                </c:pt>
                <c:pt idx="19" formatCode="0">
                  <c:v>633</c:v>
                </c:pt>
                <c:pt idx="20" formatCode="0">
                  <c:v>1005</c:v>
                </c:pt>
                <c:pt idx="21" formatCode="0">
                  <c:v>6879</c:v>
                </c:pt>
                <c:pt idx="22" formatCode="0">
                  <c:v>288</c:v>
                </c:pt>
                <c:pt idx="23" formatCode="0">
                  <c:v>2670</c:v>
                </c:pt>
                <c:pt idx="24" formatCode="0">
                  <c:v>891</c:v>
                </c:pt>
                <c:pt idx="25" formatCode="0">
                  <c:v>3143</c:v>
                </c:pt>
                <c:pt idx="26" formatCode="0">
                  <c:v>702</c:v>
                </c:pt>
                <c:pt idx="27" formatCode="0">
                  <c:v>291</c:v>
                </c:pt>
                <c:pt idx="28" formatCode="0">
                  <c:v>208</c:v>
                </c:pt>
                <c:pt idx="29" formatCode="0">
                  <c:v>3430</c:v>
                </c:pt>
                <c:pt idx="30" formatCode="0">
                  <c:v>1264</c:v>
                </c:pt>
                <c:pt idx="31" formatCode="0">
                  <c:v>790</c:v>
                </c:pt>
                <c:pt idx="32" formatCode="0">
                  <c:v>298</c:v>
                </c:pt>
                <c:pt idx="33" formatCode="0">
                  <c:v>3380</c:v>
                </c:pt>
                <c:pt idx="34" formatCode="0">
                  <c:v>5035</c:v>
                </c:pt>
                <c:pt idx="35" formatCode="0">
                  <c:v>4958</c:v>
                </c:pt>
                <c:pt idx="36" formatCode="0">
                  <c:v>6746</c:v>
                </c:pt>
                <c:pt idx="37" formatCode="0">
                  <c:v>26851</c:v>
                </c:pt>
                <c:pt idx="38" formatCode="0">
                  <c:v>1012</c:v>
                </c:pt>
                <c:pt idx="39" formatCode="0">
                  <c:v>9545</c:v>
                </c:pt>
                <c:pt idx="40" formatCode="0">
                  <c:v>661</c:v>
                </c:pt>
                <c:pt idx="41" formatCode="0">
                  <c:v>5690</c:v>
                </c:pt>
                <c:pt idx="42" formatCode="0">
                  <c:v>2104</c:v>
                </c:pt>
                <c:pt idx="43" formatCode="0">
                  <c:v>3447</c:v>
                </c:pt>
                <c:pt idx="44" formatCode="0">
                  <c:v>5701</c:v>
                </c:pt>
                <c:pt idx="45" formatCode="0">
                  <c:v>6274</c:v>
                </c:pt>
                <c:pt idx="46" formatCode="0">
                  <c:v>4137</c:v>
                </c:pt>
                <c:pt idx="47" formatCode="0">
                  <c:v>4173</c:v>
                </c:pt>
                <c:pt idx="48" formatCode="0">
                  <c:v>1165</c:v>
                </c:pt>
                <c:pt idx="49" formatCode="0">
                  <c:v>513</c:v>
                </c:pt>
                <c:pt idx="50" formatCode="0">
                  <c:v>679</c:v>
                </c:pt>
                <c:pt idx="51" formatCode="0">
                  <c:v>694</c:v>
                </c:pt>
                <c:pt idx="52" formatCode="0">
                  <c:v>2284</c:v>
                </c:pt>
                <c:pt idx="53" formatCode="0">
                  <c:v>10869</c:v>
                </c:pt>
                <c:pt idx="54" formatCode="0">
                  <c:v>898</c:v>
                </c:pt>
                <c:pt idx="55" formatCode="0">
                  <c:v>93111</c:v>
                </c:pt>
                <c:pt idx="56" formatCode="0">
                  <c:v>7525</c:v>
                </c:pt>
                <c:pt idx="57" formatCode="0">
                  <c:v>17374</c:v>
                </c:pt>
                <c:pt idx="58" formatCode="0">
                  <c:v>9557</c:v>
                </c:pt>
                <c:pt idx="59" formatCode="0">
                  <c:v>11518</c:v>
                </c:pt>
                <c:pt idx="60" formatCode="0">
                  <c:v>13147</c:v>
                </c:pt>
                <c:pt idx="61" formatCode="0">
                  <c:v>6713</c:v>
                </c:pt>
                <c:pt idx="62" formatCode="0">
                  <c:v>4680</c:v>
                </c:pt>
                <c:pt idx="63" formatCode="0">
                  <c:v>938</c:v>
                </c:pt>
                <c:pt idx="64" formatCode="0">
                  <c:v>10476</c:v>
                </c:pt>
                <c:pt idx="65" formatCode="0">
                  <c:v>28740</c:v>
                </c:pt>
                <c:pt idx="66" formatCode="0">
                  <c:v>3151</c:v>
                </c:pt>
                <c:pt idx="67" formatCode="0">
                  <c:v>6758</c:v>
                </c:pt>
                <c:pt idx="68" formatCode="0">
                  <c:v>1551</c:v>
                </c:pt>
                <c:pt idx="69" formatCode="0">
                  <c:v>4574</c:v>
                </c:pt>
                <c:pt idx="70" formatCode="0">
                  <c:v>7309</c:v>
                </c:pt>
                <c:pt idx="71" formatCode="0">
                  <c:v>700</c:v>
                </c:pt>
                <c:pt idx="72" formatCode="0">
                  <c:v>1402</c:v>
                </c:pt>
                <c:pt idx="73" formatCode="0">
                  <c:v>950</c:v>
                </c:pt>
                <c:pt idx="74" formatCode="0">
                  <c:v>14664</c:v>
                </c:pt>
                <c:pt idx="75" formatCode="0">
                  <c:v>31932</c:v>
                </c:pt>
                <c:pt idx="76" formatCode="0">
                  <c:v>9199</c:v>
                </c:pt>
                <c:pt idx="77" formatCode="0">
                  <c:v>634</c:v>
                </c:pt>
                <c:pt idx="78" formatCode="0">
                  <c:v>4296</c:v>
                </c:pt>
                <c:pt idx="79" formatCode="0">
                  <c:v>4248</c:v>
                </c:pt>
                <c:pt idx="80" formatCode="0">
                  <c:v>2117</c:v>
                </c:pt>
                <c:pt idx="81" formatCode="0">
                  <c:v>6079</c:v>
                </c:pt>
                <c:pt idx="82" formatCode="0">
                  <c:v>9867</c:v>
                </c:pt>
                <c:pt idx="83" formatCode="0">
                  <c:v>985</c:v>
                </c:pt>
                <c:pt idx="84" formatCode="0">
                  <c:v>4380</c:v>
                </c:pt>
                <c:pt idx="85" formatCode="0">
                  <c:v>2162</c:v>
                </c:pt>
                <c:pt idx="86" formatCode="0">
                  <c:v>7389</c:v>
                </c:pt>
                <c:pt idx="87" formatCode="0">
                  <c:v>2345</c:v>
                </c:pt>
                <c:pt idx="88" formatCode="0">
                  <c:v>4865</c:v>
                </c:pt>
                <c:pt idx="89" formatCode="0">
                  <c:v>4492</c:v>
                </c:pt>
                <c:pt idx="90" formatCode="0">
                  <c:v>5377</c:v>
                </c:pt>
                <c:pt idx="91" formatCode="0">
                  <c:v>24867</c:v>
                </c:pt>
                <c:pt idx="92" formatCode="0">
                  <c:v>2565</c:v>
                </c:pt>
                <c:pt idx="93" formatCode="0">
                  <c:v>13142</c:v>
                </c:pt>
                <c:pt idx="94" formatCode="0">
                  <c:v>989</c:v>
                </c:pt>
                <c:pt idx="95" formatCode="0">
                  <c:v>4191</c:v>
                </c:pt>
                <c:pt idx="96" formatCode="0">
                  <c:v>10907</c:v>
                </c:pt>
                <c:pt idx="97" formatCode="0">
                  <c:v>34198</c:v>
                </c:pt>
                <c:pt idx="98" formatCode="0">
                  <c:v>11974</c:v>
                </c:pt>
                <c:pt idx="99" formatCode="0">
                  <c:v>2413</c:v>
                </c:pt>
                <c:pt idx="100" formatCode="0">
                  <c:v>6668</c:v>
                </c:pt>
                <c:pt idx="101" formatCode="0">
                  <c:v>716</c:v>
                </c:pt>
                <c:pt idx="102" formatCode="0">
                  <c:v>574</c:v>
                </c:pt>
                <c:pt idx="103" formatCode="0">
                  <c:v>1831</c:v>
                </c:pt>
                <c:pt idx="104" formatCode="0">
                  <c:v>2941</c:v>
                </c:pt>
                <c:pt idx="105" formatCode="0">
                  <c:v>2894</c:v>
                </c:pt>
                <c:pt idx="106" formatCode="0">
                  <c:v>758</c:v>
                </c:pt>
                <c:pt idx="107" formatCode="0">
                  <c:v>1700</c:v>
                </c:pt>
                <c:pt idx="108" formatCode="0">
                  <c:v>891</c:v>
                </c:pt>
                <c:pt idx="109" formatCode="0">
                  <c:v>441</c:v>
                </c:pt>
                <c:pt idx="110" formatCode="0">
                  <c:v>1400</c:v>
                </c:pt>
                <c:pt idx="111" formatCode="0">
                  <c:v>4916</c:v>
                </c:pt>
                <c:pt idx="112" formatCode="0">
                  <c:v>3530</c:v>
                </c:pt>
                <c:pt idx="113" formatCode="0">
                  <c:v>2267</c:v>
                </c:pt>
                <c:pt idx="114" formatCode="0">
                  <c:v>961</c:v>
                </c:pt>
                <c:pt idx="115" formatCode="0">
                  <c:v>1301</c:v>
                </c:pt>
                <c:pt idx="116" formatCode="0">
                  <c:v>462</c:v>
                </c:pt>
                <c:pt idx="117" formatCode="0">
                  <c:v>477</c:v>
                </c:pt>
                <c:pt idx="118" formatCode="0">
                  <c:v>5636</c:v>
                </c:pt>
                <c:pt idx="119" formatCode="0">
                  <c:v>11590</c:v>
                </c:pt>
                <c:pt idx="120" formatCode="0">
                  <c:v>2878</c:v>
                </c:pt>
                <c:pt idx="121" formatCode="0">
                  <c:v>2077</c:v>
                </c:pt>
                <c:pt idx="122" formatCode="0">
                  <c:v>7358</c:v>
                </c:pt>
                <c:pt idx="123" formatCode="0">
                  <c:v>1433</c:v>
                </c:pt>
                <c:pt idx="124" formatCode="0">
                  <c:v>1033</c:v>
                </c:pt>
                <c:pt idx="125" formatCode="General">
                  <c:v>5392</c:v>
                </c:pt>
                <c:pt idx="126" formatCode="General">
                  <c:v>1101</c:v>
                </c:pt>
                <c:pt idx="127" formatCode="General">
                  <c:v>1813</c:v>
                </c:pt>
                <c:pt idx="128" formatCode="General">
                  <c:v>310</c:v>
                </c:pt>
                <c:pt idx="129" formatCode="General">
                  <c:v>402</c:v>
                </c:pt>
                <c:pt idx="130" formatCode="General">
                  <c:v>1839</c:v>
                </c:pt>
                <c:pt idx="131" formatCode="General">
                  <c:v>537</c:v>
                </c:pt>
                <c:pt idx="132" formatCode="General">
                  <c:v>999</c:v>
                </c:pt>
                <c:pt idx="133" formatCode="General">
                  <c:v>1423</c:v>
                </c:pt>
                <c:pt idx="134" formatCode="General">
                  <c:v>799</c:v>
                </c:pt>
                <c:pt idx="135" formatCode="General">
                  <c:v>1053</c:v>
                </c:pt>
                <c:pt idx="136" formatCode="General">
                  <c:v>1699</c:v>
                </c:pt>
                <c:pt idx="137" formatCode="General">
                  <c:v>3692</c:v>
                </c:pt>
                <c:pt idx="138" formatCode="General">
                  <c:v>458</c:v>
                </c:pt>
                <c:pt idx="139" formatCode="General">
                  <c:v>111</c:v>
                </c:pt>
                <c:pt idx="140" formatCode="General">
                  <c:v>860</c:v>
                </c:pt>
                <c:pt idx="141" formatCode="General">
                  <c:v>6001</c:v>
                </c:pt>
                <c:pt idx="142" formatCode="General">
                  <c:v>2107</c:v>
                </c:pt>
                <c:pt idx="143" formatCode="General">
                  <c:v>1372</c:v>
                </c:pt>
                <c:pt idx="144" formatCode="General">
                  <c:v>2829</c:v>
                </c:pt>
                <c:pt idx="145" formatCode="General">
                  <c:v>2367</c:v>
                </c:pt>
                <c:pt idx="146" formatCode="General">
                  <c:v>1052</c:v>
                </c:pt>
                <c:pt idx="147" formatCode="General">
                  <c:v>1733</c:v>
                </c:pt>
                <c:pt idx="148" formatCode="General">
                  <c:v>354</c:v>
                </c:pt>
                <c:pt idx="149" formatCode="General">
                  <c:v>978</c:v>
                </c:pt>
                <c:pt idx="150" formatCode="General">
                  <c:v>6474</c:v>
                </c:pt>
                <c:pt idx="151" formatCode="General">
                  <c:v>5481</c:v>
                </c:pt>
                <c:pt idx="152" formatCode="General">
                  <c:v>576</c:v>
                </c:pt>
                <c:pt idx="153" formatCode="General">
                  <c:v>5516</c:v>
                </c:pt>
                <c:pt idx="154" formatCode="General">
                  <c:v>1421</c:v>
                </c:pt>
                <c:pt idx="155" formatCode="General">
                  <c:v>19191</c:v>
                </c:pt>
                <c:pt idx="156" formatCode="General">
                  <c:v>6266</c:v>
                </c:pt>
                <c:pt idx="157" formatCode="General">
                  <c:v>1922</c:v>
                </c:pt>
                <c:pt idx="158" formatCode="General">
                  <c:v>780</c:v>
                </c:pt>
                <c:pt idx="159" formatCode="General">
                  <c:v>3585</c:v>
                </c:pt>
                <c:pt idx="160" formatCode="General">
                  <c:v>2174</c:v>
                </c:pt>
                <c:pt idx="161" formatCode="General">
                  <c:v>599</c:v>
                </c:pt>
                <c:pt idx="162" formatCode="General">
                  <c:v>997</c:v>
                </c:pt>
                <c:pt idx="163" formatCode="General">
                  <c:v>373</c:v>
                </c:pt>
                <c:pt idx="164" formatCode="General">
                  <c:v>2443</c:v>
                </c:pt>
                <c:pt idx="165" formatCode="General">
                  <c:v>2328</c:v>
                </c:pt>
                <c:pt idx="166" formatCode="General">
                  <c:v>7153</c:v>
                </c:pt>
                <c:pt idx="167" formatCode="General">
                  <c:v>1478</c:v>
                </c:pt>
                <c:pt idx="168" formatCode="General">
                  <c:v>6248</c:v>
                </c:pt>
                <c:pt idx="169" formatCode="General">
                  <c:v>2437</c:v>
                </c:pt>
                <c:pt idx="170" formatCode="General">
                  <c:v>1594</c:v>
                </c:pt>
                <c:pt idx="171" formatCode="General">
                  <c:v>1111</c:v>
                </c:pt>
                <c:pt idx="172" formatCode="General">
                  <c:v>1745</c:v>
                </c:pt>
                <c:pt idx="173" formatCode="General">
                  <c:v>324</c:v>
                </c:pt>
                <c:pt idx="174" formatCode="General">
                  <c:v>2046</c:v>
                </c:pt>
                <c:pt idx="175" formatCode="General">
                  <c:v>876</c:v>
                </c:pt>
                <c:pt idx="176" formatCode="General">
                  <c:v>10344</c:v>
                </c:pt>
                <c:pt idx="177" formatCode="General">
                  <c:v>117</c:v>
                </c:pt>
                <c:pt idx="178" formatCode="General">
                  <c:v>1267</c:v>
                </c:pt>
                <c:pt idx="179" formatCode="General">
                  <c:v>973</c:v>
                </c:pt>
                <c:pt idx="180" formatCode="General">
                  <c:v>430</c:v>
                </c:pt>
                <c:pt idx="181" formatCode="General">
                  <c:v>3876</c:v>
                </c:pt>
                <c:pt idx="182" formatCode="General">
                  <c:v>1007</c:v>
                </c:pt>
                <c:pt idx="183" formatCode="General">
                  <c:v>1122</c:v>
                </c:pt>
                <c:pt idx="184" formatCode="General">
                  <c:v>4611</c:v>
                </c:pt>
                <c:pt idx="185" formatCode="General">
                  <c:v>16</c:v>
                </c:pt>
                <c:pt idx="186" formatCode="General">
                  <c:v>3489</c:v>
                </c:pt>
                <c:pt idx="187" formatCode="General">
                  <c:v>2453</c:v>
                </c:pt>
                <c:pt idx="188" formatCode="General">
                  <c:v>720</c:v>
                </c:pt>
              </c:numCache>
            </c:numRef>
          </c:val>
          <c:extLst>
            <c:ext xmlns:c16="http://schemas.microsoft.com/office/drawing/2014/chart" uri="{C3380CC4-5D6E-409C-BE32-E72D297353CC}">
              <c16:uniqueId val="{00000000-B7A6-40F8-B306-98883C9EAF57}"/>
            </c:ext>
          </c:extLst>
        </c:ser>
        <c:dLbls>
          <c:showLegendKey val="0"/>
          <c:showVal val="0"/>
          <c:showCatName val="0"/>
          <c:showSerName val="0"/>
          <c:showPercent val="0"/>
          <c:showBubbleSize val="0"/>
        </c:dLbls>
        <c:gapWidth val="150"/>
        <c:axId val="1536672832"/>
        <c:axId val="1536675008"/>
      </c:barChart>
      <c:lineChart>
        <c:grouping val="standard"/>
        <c:varyColors val="0"/>
        <c:ser>
          <c:idx val="1"/>
          <c:order val="1"/>
          <c:tx>
            <c:strRef>
              <c:f>'Indici martie '!$F$1</c:f>
              <c:strCache>
                <c:ptCount val="1"/>
                <c:pt idx="0">
                  <c:v>CONPET </c:v>
                </c:pt>
              </c:strCache>
            </c:strRef>
          </c:tx>
          <c:spPr>
            <a:ln w="53975" cap="flat" cmpd="sng">
              <a:solidFill>
                <a:srgbClr val="46D220"/>
              </a:solidFill>
              <a:bevel/>
              <a:headEnd type="none" w="med" len="lg"/>
            </a:ln>
            <a:effectLst/>
          </c:spPr>
          <c:marker>
            <c:symbol val="none"/>
          </c:marker>
          <c:cat>
            <c:strRef>
              <c:f>'Indici martie '!$A$2084:$A$2272</c:f>
              <c:strCache>
                <c:ptCount val="168"/>
                <c:pt idx="0">
                  <c:v>ian. 2022</c:v>
                </c:pt>
                <c:pt idx="20">
                  <c:v>feb. 2022</c:v>
                </c:pt>
                <c:pt idx="40">
                  <c:v>mar. 2022</c:v>
                </c:pt>
                <c:pt idx="63">
                  <c:v>apr. 2022</c:v>
                </c:pt>
                <c:pt idx="82">
                  <c:v>mai 2022</c:v>
                </c:pt>
                <c:pt idx="104">
                  <c:v>iun. 2022</c:v>
                </c:pt>
                <c:pt idx="124">
                  <c:v>iul. 2022</c:v>
                </c:pt>
                <c:pt idx="145">
                  <c:v>aug. 2022</c:v>
                </c:pt>
                <c:pt idx="167">
                  <c:v>sep. 2022</c:v>
                </c:pt>
              </c:strCache>
            </c:strRef>
          </c:cat>
          <c:val>
            <c:numRef>
              <c:f>'Indici martie '!$F$2084:$F$2272</c:f>
              <c:numCache>
                <c:formatCode>0.00</c:formatCode>
                <c:ptCount val="189"/>
                <c:pt idx="0">
                  <c:v>81.599999999999994</c:v>
                </c:pt>
                <c:pt idx="1">
                  <c:v>82.4</c:v>
                </c:pt>
                <c:pt idx="2">
                  <c:v>81.8</c:v>
                </c:pt>
                <c:pt idx="3">
                  <c:v>81.2</c:v>
                </c:pt>
                <c:pt idx="4">
                  <c:v>80</c:v>
                </c:pt>
                <c:pt idx="5">
                  <c:v>81.599999999999994</c:v>
                </c:pt>
                <c:pt idx="6">
                  <c:v>81.599999999999994</c:v>
                </c:pt>
                <c:pt idx="7">
                  <c:v>80</c:v>
                </c:pt>
                <c:pt idx="8">
                  <c:v>80</c:v>
                </c:pt>
                <c:pt idx="9">
                  <c:v>80</c:v>
                </c:pt>
                <c:pt idx="10">
                  <c:v>80.400000000000006</c:v>
                </c:pt>
                <c:pt idx="11">
                  <c:v>80</c:v>
                </c:pt>
                <c:pt idx="12">
                  <c:v>79.400000000000006</c:v>
                </c:pt>
                <c:pt idx="13">
                  <c:v>79.400000000000006</c:v>
                </c:pt>
                <c:pt idx="14">
                  <c:v>78.2</c:v>
                </c:pt>
                <c:pt idx="15">
                  <c:v>77.8</c:v>
                </c:pt>
                <c:pt idx="16">
                  <c:v>80.2</c:v>
                </c:pt>
                <c:pt idx="17">
                  <c:v>80.2</c:v>
                </c:pt>
                <c:pt idx="18">
                  <c:v>80</c:v>
                </c:pt>
                <c:pt idx="19">
                  <c:v>80.400000000000006</c:v>
                </c:pt>
                <c:pt idx="20">
                  <c:v>79.8</c:v>
                </c:pt>
                <c:pt idx="21">
                  <c:v>80</c:v>
                </c:pt>
                <c:pt idx="22">
                  <c:v>80.599999999999994</c:v>
                </c:pt>
                <c:pt idx="23">
                  <c:v>80.599999999999994</c:v>
                </c:pt>
                <c:pt idx="24">
                  <c:v>80.599999999999994</c:v>
                </c:pt>
                <c:pt idx="25">
                  <c:v>80.8</c:v>
                </c:pt>
                <c:pt idx="26">
                  <c:v>80.2</c:v>
                </c:pt>
                <c:pt idx="27">
                  <c:v>80.400000000000006</c:v>
                </c:pt>
                <c:pt idx="28">
                  <c:v>80.400000000000006</c:v>
                </c:pt>
                <c:pt idx="29">
                  <c:v>78.400000000000006</c:v>
                </c:pt>
                <c:pt idx="30">
                  <c:v>80</c:v>
                </c:pt>
                <c:pt idx="31">
                  <c:v>80</c:v>
                </c:pt>
                <c:pt idx="32">
                  <c:v>80</c:v>
                </c:pt>
                <c:pt idx="33">
                  <c:v>80.8</c:v>
                </c:pt>
                <c:pt idx="34">
                  <c:v>78</c:v>
                </c:pt>
                <c:pt idx="35">
                  <c:v>78</c:v>
                </c:pt>
                <c:pt idx="36">
                  <c:v>77.8</c:v>
                </c:pt>
                <c:pt idx="37">
                  <c:v>75</c:v>
                </c:pt>
                <c:pt idx="38">
                  <c:v>76.599999999999994</c:v>
                </c:pt>
                <c:pt idx="39">
                  <c:v>74</c:v>
                </c:pt>
                <c:pt idx="40">
                  <c:v>75</c:v>
                </c:pt>
                <c:pt idx="41">
                  <c:v>71.8</c:v>
                </c:pt>
                <c:pt idx="42">
                  <c:v>72.2</c:v>
                </c:pt>
                <c:pt idx="43">
                  <c:v>69</c:v>
                </c:pt>
                <c:pt idx="44">
                  <c:v>66.400000000000006</c:v>
                </c:pt>
                <c:pt idx="45">
                  <c:v>69.8</c:v>
                </c:pt>
                <c:pt idx="46">
                  <c:v>73.400000000000006</c:v>
                </c:pt>
                <c:pt idx="47">
                  <c:v>74.599999999999994</c:v>
                </c:pt>
                <c:pt idx="48">
                  <c:v>77.400000000000006</c:v>
                </c:pt>
                <c:pt idx="49">
                  <c:v>77.400000000000006</c:v>
                </c:pt>
                <c:pt idx="50">
                  <c:v>77</c:v>
                </c:pt>
                <c:pt idx="51">
                  <c:v>76.8</c:v>
                </c:pt>
                <c:pt idx="52">
                  <c:v>77</c:v>
                </c:pt>
                <c:pt idx="53">
                  <c:v>75</c:v>
                </c:pt>
                <c:pt idx="54">
                  <c:v>76</c:v>
                </c:pt>
                <c:pt idx="55">
                  <c:v>78</c:v>
                </c:pt>
                <c:pt idx="56">
                  <c:v>78</c:v>
                </c:pt>
                <c:pt idx="57">
                  <c:v>77</c:v>
                </c:pt>
                <c:pt idx="58">
                  <c:v>76.8</c:v>
                </c:pt>
                <c:pt idx="59">
                  <c:v>77</c:v>
                </c:pt>
                <c:pt idx="60">
                  <c:v>77.599999999999994</c:v>
                </c:pt>
                <c:pt idx="61">
                  <c:v>77.2</c:v>
                </c:pt>
                <c:pt idx="62">
                  <c:v>77.400000000000006</c:v>
                </c:pt>
                <c:pt idx="63">
                  <c:v>77.400000000000006</c:v>
                </c:pt>
                <c:pt idx="64">
                  <c:v>77.400000000000006</c:v>
                </c:pt>
                <c:pt idx="65">
                  <c:v>77</c:v>
                </c:pt>
                <c:pt idx="66">
                  <c:v>77</c:v>
                </c:pt>
                <c:pt idx="67">
                  <c:v>77</c:v>
                </c:pt>
                <c:pt idx="68">
                  <c:v>77.400000000000006</c:v>
                </c:pt>
                <c:pt idx="69">
                  <c:v>77.400000000000006</c:v>
                </c:pt>
                <c:pt idx="70">
                  <c:v>77.400000000000006</c:v>
                </c:pt>
                <c:pt idx="71">
                  <c:v>77.8</c:v>
                </c:pt>
                <c:pt idx="72">
                  <c:v>78.8</c:v>
                </c:pt>
                <c:pt idx="73">
                  <c:v>79.2</c:v>
                </c:pt>
                <c:pt idx="74">
                  <c:v>78.8</c:v>
                </c:pt>
                <c:pt idx="75">
                  <c:v>77</c:v>
                </c:pt>
                <c:pt idx="76">
                  <c:v>77</c:v>
                </c:pt>
                <c:pt idx="77">
                  <c:v>77.8</c:v>
                </c:pt>
                <c:pt idx="78">
                  <c:v>77.400000000000006</c:v>
                </c:pt>
                <c:pt idx="79">
                  <c:v>77</c:v>
                </c:pt>
                <c:pt idx="80">
                  <c:v>77.400000000000006</c:v>
                </c:pt>
                <c:pt idx="81">
                  <c:v>77</c:v>
                </c:pt>
                <c:pt idx="82">
                  <c:v>77.400000000000006</c:v>
                </c:pt>
                <c:pt idx="83">
                  <c:v>77.599999999999994</c:v>
                </c:pt>
                <c:pt idx="84">
                  <c:v>77.400000000000006</c:v>
                </c:pt>
                <c:pt idx="85">
                  <c:v>77.599999999999994</c:v>
                </c:pt>
                <c:pt idx="86">
                  <c:v>76.8</c:v>
                </c:pt>
                <c:pt idx="87">
                  <c:v>77</c:v>
                </c:pt>
                <c:pt idx="88">
                  <c:v>77</c:v>
                </c:pt>
                <c:pt idx="89">
                  <c:v>77.400000000000006</c:v>
                </c:pt>
                <c:pt idx="90">
                  <c:v>77</c:v>
                </c:pt>
                <c:pt idx="91">
                  <c:v>77.599999999999994</c:v>
                </c:pt>
                <c:pt idx="92">
                  <c:v>78.599999999999994</c:v>
                </c:pt>
                <c:pt idx="93">
                  <c:v>78</c:v>
                </c:pt>
                <c:pt idx="94">
                  <c:v>79</c:v>
                </c:pt>
                <c:pt idx="95">
                  <c:v>78</c:v>
                </c:pt>
                <c:pt idx="96">
                  <c:v>78</c:v>
                </c:pt>
                <c:pt idx="97">
                  <c:v>77.8</c:v>
                </c:pt>
                <c:pt idx="98">
                  <c:v>70.8</c:v>
                </c:pt>
                <c:pt idx="99">
                  <c:v>71.400000000000006</c:v>
                </c:pt>
                <c:pt idx="100">
                  <c:v>71.2</c:v>
                </c:pt>
                <c:pt idx="101">
                  <c:v>71</c:v>
                </c:pt>
                <c:pt idx="102">
                  <c:v>71</c:v>
                </c:pt>
                <c:pt idx="103">
                  <c:v>70.599999999999994</c:v>
                </c:pt>
                <c:pt idx="104">
                  <c:v>70.400000000000006</c:v>
                </c:pt>
                <c:pt idx="105">
                  <c:v>70</c:v>
                </c:pt>
                <c:pt idx="106">
                  <c:v>70.2</c:v>
                </c:pt>
                <c:pt idx="107">
                  <c:v>70.8</c:v>
                </c:pt>
                <c:pt idx="108">
                  <c:v>70.599999999999994</c:v>
                </c:pt>
                <c:pt idx="109">
                  <c:v>70.599999999999994</c:v>
                </c:pt>
                <c:pt idx="110">
                  <c:v>70.2</c:v>
                </c:pt>
                <c:pt idx="111">
                  <c:v>68.8</c:v>
                </c:pt>
                <c:pt idx="112">
                  <c:v>67.8</c:v>
                </c:pt>
                <c:pt idx="113">
                  <c:v>69.2</c:v>
                </c:pt>
                <c:pt idx="114">
                  <c:v>69.400000000000006</c:v>
                </c:pt>
                <c:pt idx="115">
                  <c:v>69.400000000000006</c:v>
                </c:pt>
                <c:pt idx="116">
                  <c:v>69.400000000000006</c:v>
                </c:pt>
                <c:pt idx="117">
                  <c:v>69.400000000000006</c:v>
                </c:pt>
                <c:pt idx="118">
                  <c:v>67.8</c:v>
                </c:pt>
                <c:pt idx="119">
                  <c:v>68.8</c:v>
                </c:pt>
                <c:pt idx="120">
                  <c:v>68</c:v>
                </c:pt>
                <c:pt idx="121">
                  <c:v>68.599999999999994</c:v>
                </c:pt>
                <c:pt idx="122">
                  <c:v>68.400000000000006</c:v>
                </c:pt>
                <c:pt idx="123">
                  <c:v>68.599999999999994</c:v>
                </c:pt>
                <c:pt idx="124">
                  <c:v>68.2</c:v>
                </c:pt>
                <c:pt idx="125">
                  <c:v>67</c:v>
                </c:pt>
                <c:pt idx="126">
                  <c:v>67.8</c:v>
                </c:pt>
                <c:pt idx="127">
                  <c:v>67.2</c:v>
                </c:pt>
                <c:pt idx="128">
                  <c:v>67.8</c:v>
                </c:pt>
                <c:pt idx="129">
                  <c:v>67.8</c:v>
                </c:pt>
                <c:pt idx="130">
                  <c:v>66.8</c:v>
                </c:pt>
                <c:pt idx="131">
                  <c:v>67.599999999999994</c:v>
                </c:pt>
                <c:pt idx="132">
                  <c:v>67.599999999999994</c:v>
                </c:pt>
                <c:pt idx="133">
                  <c:v>66.599999999999994</c:v>
                </c:pt>
                <c:pt idx="134">
                  <c:v>67.400000000000006</c:v>
                </c:pt>
                <c:pt idx="135">
                  <c:v>67.8</c:v>
                </c:pt>
                <c:pt idx="136">
                  <c:v>67.8</c:v>
                </c:pt>
                <c:pt idx="137">
                  <c:v>68</c:v>
                </c:pt>
                <c:pt idx="138">
                  <c:v>68</c:v>
                </c:pt>
                <c:pt idx="139">
                  <c:v>68</c:v>
                </c:pt>
                <c:pt idx="140">
                  <c:v>67.8</c:v>
                </c:pt>
                <c:pt idx="141">
                  <c:v>67</c:v>
                </c:pt>
                <c:pt idx="142">
                  <c:v>67.2</c:v>
                </c:pt>
                <c:pt idx="143">
                  <c:v>67.2</c:v>
                </c:pt>
                <c:pt idx="144">
                  <c:v>67</c:v>
                </c:pt>
                <c:pt idx="145">
                  <c:v>67</c:v>
                </c:pt>
                <c:pt idx="146">
                  <c:v>67.2</c:v>
                </c:pt>
                <c:pt idx="147">
                  <c:v>67.2</c:v>
                </c:pt>
                <c:pt idx="148">
                  <c:v>67.599999999999994</c:v>
                </c:pt>
                <c:pt idx="149">
                  <c:v>67.400000000000006</c:v>
                </c:pt>
                <c:pt idx="150">
                  <c:v>66.599999999999994</c:v>
                </c:pt>
                <c:pt idx="151">
                  <c:v>67</c:v>
                </c:pt>
                <c:pt idx="152">
                  <c:v>67.2</c:v>
                </c:pt>
                <c:pt idx="153">
                  <c:v>68.2</c:v>
                </c:pt>
                <c:pt idx="154">
                  <c:v>68.8</c:v>
                </c:pt>
                <c:pt idx="155">
                  <c:v>68</c:v>
                </c:pt>
                <c:pt idx="156">
                  <c:v>68</c:v>
                </c:pt>
                <c:pt idx="157">
                  <c:v>68.599999999999994</c:v>
                </c:pt>
                <c:pt idx="158">
                  <c:v>68.2</c:v>
                </c:pt>
                <c:pt idx="159">
                  <c:v>67.400000000000006</c:v>
                </c:pt>
                <c:pt idx="160">
                  <c:v>68</c:v>
                </c:pt>
                <c:pt idx="161">
                  <c:v>67.8</c:v>
                </c:pt>
                <c:pt idx="162">
                  <c:v>68.400000000000006</c:v>
                </c:pt>
                <c:pt idx="163">
                  <c:v>68.2</c:v>
                </c:pt>
                <c:pt idx="164">
                  <c:v>67.599999999999994</c:v>
                </c:pt>
                <c:pt idx="165">
                  <c:v>67</c:v>
                </c:pt>
                <c:pt idx="166">
                  <c:v>67</c:v>
                </c:pt>
                <c:pt idx="167">
                  <c:v>66</c:v>
                </c:pt>
                <c:pt idx="168">
                  <c:v>66.599999999999994</c:v>
                </c:pt>
                <c:pt idx="169">
                  <c:v>66.599999999999994</c:v>
                </c:pt>
                <c:pt idx="170">
                  <c:v>66.2</c:v>
                </c:pt>
                <c:pt idx="171">
                  <c:v>66.400000000000006</c:v>
                </c:pt>
                <c:pt idx="172">
                  <c:v>66</c:v>
                </c:pt>
                <c:pt idx="173">
                  <c:v>66.599999999999994</c:v>
                </c:pt>
                <c:pt idx="174">
                  <c:v>66.400000000000006</c:v>
                </c:pt>
                <c:pt idx="175">
                  <c:v>66.599999999999994</c:v>
                </c:pt>
                <c:pt idx="176">
                  <c:v>64.8</c:v>
                </c:pt>
                <c:pt idx="177">
                  <c:v>65.8</c:v>
                </c:pt>
                <c:pt idx="178">
                  <c:v>65.599999999999994</c:v>
                </c:pt>
                <c:pt idx="179">
                  <c:v>65.599999999999994</c:v>
                </c:pt>
                <c:pt idx="180">
                  <c:v>65.8</c:v>
                </c:pt>
                <c:pt idx="181">
                  <c:v>63.6</c:v>
                </c:pt>
                <c:pt idx="182">
                  <c:v>63.6</c:v>
                </c:pt>
                <c:pt idx="183">
                  <c:v>63.6</c:v>
                </c:pt>
                <c:pt idx="184">
                  <c:v>62.2</c:v>
                </c:pt>
                <c:pt idx="185">
                  <c:v>62.6</c:v>
                </c:pt>
                <c:pt idx="186">
                  <c:v>62.4</c:v>
                </c:pt>
                <c:pt idx="187">
                  <c:v>62.2</c:v>
                </c:pt>
                <c:pt idx="188">
                  <c:v>62</c:v>
                </c:pt>
              </c:numCache>
            </c:numRef>
          </c:val>
          <c:smooth val="1"/>
          <c:extLst>
            <c:ext xmlns:c16="http://schemas.microsoft.com/office/drawing/2014/chart" uri="{C3380CC4-5D6E-409C-BE32-E72D297353CC}">
              <c16:uniqueId val="{00000001-B7A6-40F8-B306-98883C9EAF57}"/>
            </c:ext>
          </c:extLst>
        </c:ser>
        <c:ser>
          <c:idx val="0"/>
          <c:order val="2"/>
          <c:tx>
            <c:strRef>
              <c:f>'Indici martie '!$E$1</c:f>
              <c:strCache>
                <c:ptCount val="1"/>
                <c:pt idx="0">
                  <c:v>BET</c:v>
                </c:pt>
              </c:strCache>
            </c:strRef>
          </c:tx>
          <c:spPr>
            <a:ln w="15875" cap="rnd">
              <a:solidFill>
                <a:schemeClr val="tx1">
                  <a:lumMod val="50000"/>
                  <a:lumOff val="50000"/>
                </a:schemeClr>
              </a:solidFill>
              <a:round/>
            </a:ln>
            <a:effectLst/>
          </c:spPr>
          <c:marker>
            <c:symbol val="none"/>
          </c:marker>
          <c:cat>
            <c:strRef>
              <c:f>'Indici martie '!$A$2084:$A$2272</c:f>
              <c:strCache>
                <c:ptCount val="168"/>
                <c:pt idx="0">
                  <c:v>ian. 2022</c:v>
                </c:pt>
                <c:pt idx="20">
                  <c:v>feb. 2022</c:v>
                </c:pt>
                <c:pt idx="40">
                  <c:v>mar. 2022</c:v>
                </c:pt>
                <c:pt idx="63">
                  <c:v>apr. 2022</c:v>
                </c:pt>
                <c:pt idx="82">
                  <c:v>mai 2022</c:v>
                </c:pt>
                <c:pt idx="104">
                  <c:v>iun. 2022</c:v>
                </c:pt>
                <c:pt idx="124">
                  <c:v>iul. 2022</c:v>
                </c:pt>
                <c:pt idx="145">
                  <c:v>aug. 2022</c:v>
                </c:pt>
                <c:pt idx="167">
                  <c:v>sep. 2022</c:v>
                </c:pt>
              </c:strCache>
            </c:strRef>
          </c:cat>
          <c:val>
            <c:numRef>
              <c:f>'Indici martie '!$E$2084:$E$2272</c:f>
              <c:numCache>
                <c:formatCode>0.00</c:formatCode>
                <c:ptCount val="189"/>
                <c:pt idx="0">
                  <c:v>81.599999999999994</c:v>
                </c:pt>
                <c:pt idx="1">
                  <c:v>82.128888078779411</c:v>
                </c:pt>
                <c:pt idx="2">
                  <c:v>82.412799049108472</c:v>
                </c:pt>
                <c:pt idx="3">
                  <c:v>81.945842683205157</c:v>
                </c:pt>
                <c:pt idx="4">
                  <c:v>82.223254260861054</c:v>
                </c:pt>
                <c:pt idx="5">
                  <c:v>82.6409027342727</c:v>
                </c:pt>
                <c:pt idx="6">
                  <c:v>82.959997916861326</c:v>
                </c:pt>
                <c:pt idx="7">
                  <c:v>84.03889710060794</c:v>
                </c:pt>
                <c:pt idx="8">
                  <c:v>84.088829934702787</c:v>
                </c:pt>
                <c:pt idx="9">
                  <c:v>85.504010195125772</c:v>
                </c:pt>
                <c:pt idx="10">
                  <c:v>84.251939693135299</c:v>
                </c:pt>
                <c:pt idx="11">
                  <c:v>83.0221796063787</c:v>
                </c:pt>
                <c:pt idx="12">
                  <c:v>82.043771032424971</c:v>
                </c:pt>
                <c:pt idx="13">
                  <c:v>82.098328434383433</c:v>
                </c:pt>
                <c:pt idx="14">
                  <c:v>80.232315301419447</c:v>
                </c:pt>
                <c:pt idx="15">
                  <c:v>79.571377061886068</c:v>
                </c:pt>
                <c:pt idx="16">
                  <c:v>81.360022424375174</c:v>
                </c:pt>
                <c:pt idx="17">
                  <c:v>81.364709486399093</c:v>
                </c:pt>
                <c:pt idx="18">
                  <c:v>81.868099947768371</c:v>
                </c:pt>
                <c:pt idx="19">
                  <c:v>82.43023491983746</c:v>
                </c:pt>
                <c:pt idx="20">
                  <c:v>83.821667399339219</c:v>
                </c:pt>
                <c:pt idx="21">
                  <c:v>84.033647591141147</c:v>
                </c:pt>
                <c:pt idx="22">
                  <c:v>83.720114388820903</c:v>
                </c:pt>
                <c:pt idx="23">
                  <c:v>83.655682909532047</c:v>
                </c:pt>
                <c:pt idx="24">
                  <c:v>83.595688515625838</c:v>
                </c:pt>
                <c:pt idx="25">
                  <c:v>83.558004536953504</c:v>
                </c:pt>
                <c:pt idx="26">
                  <c:v>83.724988933325776</c:v>
                </c:pt>
                <c:pt idx="27">
                  <c:v>83.986651982581293</c:v>
                </c:pt>
                <c:pt idx="28">
                  <c:v>83.57894008066036</c:v>
                </c:pt>
                <c:pt idx="29">
                  <c:v>81.896722273194456</c:v>
                </c:pt>
                <c:pt idx="30">
                  <c:v>83.657370251860655</c:v>
                </c:pt>
                <c:pt idx="31">
                  <c:v>83.252783057955682</c:v>
                </c:pt>
                <c:pt idx="32">
                  <c:v>82.115326845990197</c:v>
                </c:pt>
                <c:pt idx="33">
                  <c:v>82.414736368078351</c:v>
                </c:pt>
                <c:pt idx="34">
                  <c:v>81.103983849548385</c:v>
                </c:pt>
                <c:pt idx="35">
                  <c:v>81.286716774321036</c:v>
                </c:pt>
                <c:pt idx="36">
                  <c:v>82.508040149434578</c:v>
                </c:pt>
                <c:pt idx="37">
                  <c:v>79.141229756410638</c:v>
                </c:pt>
                <c:pt idx="38">
                  <c:v>80.565534164240177</c:v>
                </c:pt>
                <c:pt idx="39">
                  <c:v>79.470761463772533</c:v>
                </c:pt>
                <c:pt idx="40">
                  <c:v>78.010085454637363</c:v>
                </c:pt>
                <c:pt idx="41">
                  <c:v>75.519693165926597</c:v>
                </c:pt>
                <c:pt idx="42">
                  <c:v>75.243031518194542</c:v>
                </c:pt>
                <c:pt idx="43">
                  <c:v>71.215845333080097</c:v>
                </c:pt>
                <c:pt idx="44">
                  <c:v>68.519659774438978</c:v>
                </c:pt>
                <c:pt idx="45">
                  <c:v>70.04420481542013</c:v>
                </c:pt>
                <c:pt idx="46">
                  <c:v>74.882127742352509</c:v>
                </c:pt>
                <c:pt idx="47">
                  <c:v>74.504600519865647</c:v>
                </c:pt>
                <c:pt idx="48">
                  <c:v>75.462511009234731</c:v>
                </c:pt>
                <c:pt idx="49">
                  <c:v>77.058299392979521</c:v>
                </c:pt>
                <c:pt idx="50">
                  <c:v>76.975682113037848</c:v>
                </c:pt>
                <c:pt idx="51">
                  <c:v>77.523380934073259</c:v>
                </c:pt>
                <c:pt idx="52">
                  <c:v>77.993524502152823</c:v>
                </c:pt>
                <c:pt idx="53">
                  <c:v>79.273904858767793</c:v>
                </c:pt>
                <c:pt idx="54">
                  <c:v>79.311026389997267</c:v>
                </c:pt>
                <c:pt idx="55">
                  <c:v>79.612060760253726</c:v>
                </c:pt>
                <c:pt idx="56">
                  <c:v>77.915781766716051</c:v>
                </c:pt>
                <c:pt idx="57">
                  <c:v>77.933967567368867</c:v>
                </c:pt>
                <c:pt idx="58">
                  <c:v>77.570439036793445</c:v>
                </c:pt>
                <c:pt idx="59">
                  <c:v>77.849787933419208</c:v>
                </c:pt>
                <c:pt idx="60">
                  <c:v>79.796293544874032</c:v>
                </c:pt>
                <c:pt idx="61">
                  <c:v>79.531130822640662</c:v>
                </c:pt>
                <c:pt idx="62">
                  <c:v>79.442951562430594</c:v>
                </c:pt>
                <c:pt idx="63">
                  <c:v>79.866224510270953</c:v>
                </c:pt>
                <c:pt idx="64">
                  <c:v>80.294746967578092</c:v>
                </c:pt>
                <c:pt idx="65">
                  <c:v>80.298996570479787</c:v>
                </c:pt>
                <c:pt idx="66">
                  <c:v>79.533068141610542</c:v>
                </c:pt>
                <c:pt idx="67">
                  <c:v>78.878066847307466</c:v>
                </c:pt>
                <c:pt idx="68">
                  <c:v>79.467324284954984</c:v>
                </c:pt>
                <c:pt idx="69">
                  <c:v>79.384019569249801</c:v>
                </c:pt>
                <c:pt idx="70">
                  <c:v>78.857381280241896</c:v>
                </c:pt>
                <c:pt idx="71">
                  <c:v>79.427952963954041</c:v>
                </c:pt>
                <c:pt idx="72">
                  <c:v>80.278935945017395</c:v>
                </c:pt>
                <c:pt idx="73">
                  <c:v>81.261469133552168</c:v>
                </c:pt>
                <c:pt idx="74">
                  <c:v>81.671118354442982</c:v>
                </c:pt>
                <c:pt idx="75">
                  <c:v>81.171040083570631</c:v>
                </c:pt>
                <c:pt idx="76">
                  <c:v>81.21147380529699</c:v>
                </c:pt>
                <c:pt idx="77">
                  <c:v>81.269718362714272</c:v>
                </c:pt>
                <c:pt idx="78">
                  <c:v>79.238158199065353</c:v>
                </c:pt>
                <c:pt idx="79">
                  <c:v>79.501446096489147</c:v>
                </c:pt>
                <c:pt idx="80">
                  <c:v>79.804605268196454</c:v>
                </c:pt>
                <c:pt idx="81">
                  <c:v>79.512757539506879</c:v>
                </c:pt>
                <c:pt idx="82">
                  <c:v>78.911001269795563</c:v>
                </c:pt>
                <c:pt idx="83">
                  <c:v>78.555596980061608</c:v>
                </c:pt>
                <c:pt idx="84">
                  <c:v>77.778357108174646</c:v>
                </c:pt>
                <c:pt idx="85">
                  <c:v>77.827227541544076</c:v>
                </c:pt>
                <c:pt idx="86">
                  <c:v>76.678084921598938</c:v>
                </c:pt>
                <c:pt idx="87">
                  <c:v>76.398111083369969</c:v>
                </c:pt>
                <c:pt idx="88">
                  <c:v>76.168070079235861</c:v>
                </c:pt>
                <c:pt idx="89">
                  <c:v>76.434920143797839</c:v>
                </c:pt>
                <c:pt idx="90">
                  <c:v>75.384955756278899</c:v>
                </c:pt>
                <c:pt idx="91">
                  <c:v>75.82516462156569</c:v>
                </c:pt>
                <c:pt idx="92">
                  <c:v>75.611184616633565</c:v>
                </c:pt>
                <c:pt idx="93">
                  <c:v>75.335522875466594</c:v>
                </c:pt>
                <c:pt idx="94">
                  <c:v>75.574938003648569</c:v>
                </c:pt>
                <c:pt idx="95">
                  <c:v>74.8415690323055</c:v>
                </c:pt>
                <c:pt idx="96">
                  <c:v>75.280153049424001</c:v>
                </c:pt>
                <c:pt idx="97">
                  <c:v>76.132448407854042</c:v>
                </c:pt>
                <c:pt idx="98">
                  <c:v>76.575157039553602</c:v>
                </c:pt>
                <c:pt idx="99">
                  <c:v>76.284059240787855</c:v>
                </c:pt>
                <c:pt idx="100">
                  <c:v>77.017240729649956</c:v>
                </c:pt>
                <c:pt idx="101">
                  <c:v>77.438451370199786</c:v>
                </c:pt>
                <c:pt idx="102">
                  <c:v>77.868036228232342</c:v>
                </c:pt>
                <c:pt idx="103">
                  <c:v>78.178757193338257</c:v>
                </c:pt>
                <c:pt idx="104">
                  <c:v>77.371770101139447</c:v>
                </c:pt>
                <c:pt idx="105">
                  <c:v>76.638526118117028</c:v>
                </c:pt>
                <c:pt idx="106">
                  <c:v>77.295277248909031</c:v>
                </c:pt>
                <c:pt idx="107">
                  <c:v>77.750984665954931</c:v>
                </c:pt>
                <c:pt idx="108">
                  <c:v>77.840788774333291</c:v>
                </c:pt>
                <c:pt idx="109">
                  <c:v>77.992712078068692</c:v>
                </c:pt>
                <c:pt idx="110">
                  <c:v>77.207472953660897</c:v>
                </c:pt>
                <c:pt idx="111">
                  <c:v>75.398829459869717</c:v>
                </c:pt>
                <c:pt idx="112">
                  <c:v>75.467823012861857</c:v>
                </c:pt>
                <c:pt idx="113">
                  <c:v>75.405141370061941</c:v>
                </c:pt>
                <c:pt idx="114">
                  <c:v>75.88609642787668</c:v>
                </c:pt>
                <c:pt idx="115">
                  <c:v>77.029052125950244</c:v>
                </c:pt>
                <c:pt idx="116">
                  <c:v>77.349584674226222</c:v>
                </c:pt>
                <c:pt idx="117">
                  <c:v>76.872316771870274</c:v>
                </c:pt>
                <c:pt idx="118">
                  <c:v>76.563658114054903</c:v>
                </c:pt>
                <c:pt idx="119">
                  <c:v>77.697739641363171</c:v>
                </c:pt>
                <c:pt idx="120">
                  <c:v>78.351678534940831</c:v>
                </c:pt>
                <c:pt idx="121">
                  <c:v>78.559284135520429</c:v>
                </c:pt>
                <c:pt idx="122">
                  <c:v>78.222815576363118</c:v>
                </c:pt>
                <c:pt idx="123">
                  <c:v>76.831945544304233</c:v>
                </c:pt>
                <c:pt idx="124">
                  <c:v>77.338523207849761</c:v>
                </c:pt>
                <c:pt idx="125">
                  <c:v>77.297964497802752</c:v>
                </c:pt>
                <c:pt idx="126">
                  <c:v>76.304869796174074</c:v>
                </c:pt>
                <c:pt idx="127">
                  <c:v>76.780512850361717</c:v>
                </c:pt>
                <c:pt idx="128">
                  <c:v>76.86419253102882</c:v>
                </c:pt>
                <c:pt idx="129">
                  <c:v>76.568220187758186</c:v>
                </c:pt>
                <c:pt idx="130">
                  <c:v>76.173132106221701</c:v>
                </c:pt>
                <c:pt idx="131">
                  <c:v>76.211566014817862</c:v>
                </c:pt>
                <c:pt idx="132">
                  <c:v>75.130417041299751</c:v>
                </c:pt>
                <c:pt idx="133">
                  <c:v>74.480790244784117</c:v>
                </c:pt>
                <c:pt idx="134">
                  <c:v>75.201722878223691</c:v>
                </c:pt>
                <c:pt idx="135">
                  <c:v>75.692239542567251</c:v>
                </c:pt>
                <c:pt idx="136">
                  <c:v>75.454449262553595</c:v>
                </c:pt>
                <c:pt idx="137">
                  <c:v>75.564751455516571</c:v>
                </c:pt>
                <c:pt idx="138">
                  <c:v>75.937091662696957</c:v>
                </c:pt>
                <c:pt idx="139">
                  <c:v>76.427545832880199</c:v>
                </c:pt>
                <c:pt idx="140">
                  <c:v>76.566157880467671</c:v>
                </c:pt>
                <c:pt idx="141">
                  <c:v>76.520349660953869</c:v>
                </c:pt>
                <c:pt idx="142">
                  <c:v>77.392893127327255</c:v>
                </c:pt>
                <c:pt idx="143">
                  <c:v>78.039457709987275</c:v>
                </c:pt>
                <c:pt idx="144">
                  <c:v>77.868161216552991</c:v>
                </c:pt>
                <c:pt idx="145">
                  <c:v>78.296121226417256</c:v>
                </c:pt>
                <c:pt idx="146">
                  <c:v>77.773920022791984</c:v>
                </c:pt>
                <c:pt idx="147">
                  <c:v>77.971401569399916</c:v>
                </c:pt>
                <c:pt idx="148">
                  <c:v>78.513350927685991</c:v>
                </c:pt>
                <c:pt idx="149">
                  <c:v>78.603842471827861</c:v>
                </c:pt>
                <c:pt idx="150">
                  <c:v>78.617341210456757</c:v>
                </c:pt>
                <c:pt idx="151">
                  <c:v>78.673335978102543</c:v>
                </c:pt>
                <c:pt idx="152">
                  <c:v>77.646306947420655</c:v>
                </c:pt>
                <c:pt idx="153">
                  <c:v>78.557346816550549</c:v>
                </c:pt>
                <c:pt idx="154">
                  <c:v>78.942123361634415</c:v>
                </c:pt>
                <c:pt idx="155">
                  <c:v>79.046676091848042</c:v>
                </c:pt>
                <c:pt idx="156">
                  <c:v>78.637901789201678</c:v>
                </c:pt>
                <c:pt idx="157">
                  <c:v>79.223534565550707</c:v>
                </c:pt>
                <c:pt idx="158">
                  <c:v>79.040489169976453</c:v>
                </c:pt>
                <c:pt idx="159">
                  <c:v>77.853537583038346</c:v>
                </c:pt>
                <c:pt idx="160">
                  <c:v>77.151853150977018</c:v>
                </c:pt>
                <c:pt idx="161">
                  <c:v>76.908938349817191</c:v>
                </c:pt>
                <c:pt idx="162">
                  <c:v>76.850568804079273</c:v>
                </c:pt>
                <c:pt idx="163">
                  <c:v>77.099295562148768</c:v>
                </c:pt>
                <c:pt idx="164">
                  <c:v>76.183256160193366</c:v>
                </c:pt>
                <c:pt idx="165">
                  <c:v>76.148009453773469</c:v>
                </c:pt>
                <c:pt idx="166">
                  <c:v>75.355958465890907</c:v>
                </c:pt>
                <c:pt idx="167">
                  <c:v>74.166069653417807</c:v>
                </c:pt>
                <c:pt idx="168">
                  <c:v>73.983149246164189</c:v>
                </c:pt>
                <c:pt idx="169">
                  <c:v>74.95149626030657</c:v>
                </c:pt>
                <c:pt idx="170">
                  <c:v>75.33808513603968</c:v>
                </c:pt>
                <c:pt idx="171">
                  <c:v>74.547596502165092</c:v>
                </c:pt>
                <c:pt idx="172">
                  <c:v>74.331679178263059</c:v>
                </c:pt>
                <c:pt idx="173">
                  <c:v>74.222626868506467</c:v>
                </c:pt>
                <c:pt idx="174">
                  <c:v>74.249811828245214</c:v>
                </c:pt>
                <c:pt idx="175">
                  <c:v>74.523536250442277</c:v>
                </c:pt>
                <c:pt idx="176">
                  <c:v>73.970462931619437</c:v>
                </c:pt>
                <c:pt idx="177">
                  <c:v>73.777480964554485</c:v>
                </c:pt>
                <c:pt idx="178">
                  <c:v>73.453823708262547</c:v>
                </c:pt>
                <c:pt idx="179">
                  <c:v>71.523816555131944</c:v>
                </c:pt>
                <c:pt idx="180">
                  <c:v>71.696112955131341</c:v>
                </c:pt>
                <c:pt idx="181">
                  <c:v>70.576842543818671</c:v>
                </c:pt>
                <c:pt idx="182">
                  <c:v>69.900780717488104</c:v>
                </c:pt>
                <c:pt idx="183">
                  <c:v>68.108448199540192</c:v>
                </c:pt>
                <c:pt idx="184">
                  <c:v>66.382234503209716</c:v>
                </c:pt>
                <c:pt idx="185">
                  <c:v>67.327958631316619</c:v>
                </c:pt>
                <c:pt idx="186">
                  <c:v>66.677081951594602</c:v>
                </c:pt>
                <c:pt idx="187">
                  <c:v>65.927839463530532</c:v>
                </c:pt>
                <c:pt idx="188">
                  <c:v>66.490099423920256</c:v>
                </c:pt>
              </c:numCache>
            </c:numRef>
          </c:val>
          <c:smooth val="0"/>
          <c:extLst xmlns:c15="http://schemas.microsoft.com/office/drawing/2012/chart">
            <c:ext xmlns:c16="http://schemas.microsoft.com/office/drawing/2014/chart" uri="{C3380CC4-5D6E-409C-BE32-E72D297353CC}">
              <c16:uniqueId val="{00000002-B7A6-40F8-B306-98883C9EAF57}"/>
            </c:ext>
          </c:extLst>
        </c:ser>
        <c:ser>
          <c:idx val="6"/>
          <c:order val="6"/>
          <c:tx>
            <c:strRef>
              <c:f>'Indici martie '!$H$1333</c:f>
              <c:strCache>
                <c:ptCount val="1"/>
                <c:pt idx="0">
                  <c:v>BET-BK </c:v>
                </c:pt>
              </c:strCache>
              <c:extLst xmlns:c15="http://schemas.microsoft.com/office/drawing/2012/chart"/>
            </c:strRef>
          </c:tx>
          <c:spPr>
            <a:ln w="12700" cap="rnd">
              <a:solidFill>
                <a:schemeClr val="accent1">
                  <a:lumMod val="60000"/>
                </a:schemeClr>
              </a:solidFill>
              <a:round/>
            </a:ln>
            <a:effectLst/>
          </c:spPr>
          <c:marker>
            <c:symbol val="none"/>
          </c:marker>
          <c:cat>
            <c:strRef>
              <c:f>'Indici martie '!$A$2084:$A$2272</c:f>
              <c:strCache>
                <c:ptCount val="168"/>
                <c:pt idx="0">
                  <c:v>ian. 2022</c:v>
                </c:pt>
                <c:pt idx="20">
                  <c:v>feb. 2022</c:v>
                </c:pt>
                <c:pt idx="40">
                  <c:v>mar. 2022</c:v>
                </c:pt>
                <c:pt idx="63">
                  <c:v>apr. 2022</c:v>
                </c:pt>
                <c:pt idx="82">
                  <c:v>mai 2022</c:v>
                </c:pt>
                <c:pt idx="104">
                  <c:v>iun. 2022</c:v>
                </c:pt>
                <c:pt idx="124">
                  <c:v>iul. 2022</c:v>
                </c:pt>
                <c:pt idx="145">
                  <c:v>aug. 2022</c:v>
                </c:pt>
                <c:pt idx="167">
                  <c:v>sep. 2022</c:v>
                </c:pt>
              </c:strCache>
              <c:extLst xmlns:c15="http://schemas.microsoft.com/office/drawing/2012/chart"/>
            </c:strRef>
          </c:cat>
          <c:val>
            <c:numRef>
              <c:f>'Indici martie '!$H$2084:$H$2272</c:f>
              <c:numCache>
                <c:formatCode>0.00</c:formatCode>
                <c:ptCount val="189"/>
                <c:pt idx="0">
                  <c:v>81.599999999999994</c:v>
                </c:pt>
                <c:pt idx="1">
                  <c:v>82.507783795348018</c:v>
                </c:pt>
                <c:pt idx="2">
                  <c:v>82.999823302655599</c:v>
                </c:pt>
                <c:pt idx="3">
                  <c:v>82.34517152716424</c:v>
                </c:pt>
                <c:pt idx="4">
                  <c:v>82.813287957243986</c:v>
                </c:pt>
                <c:pt idx="5">
                  <c:v>83.30565074937897</c:v>
                </c:pt>
                <c:pt idx="6">
                  <c:v>83.824522897361021</c:v>
                </c:pt>
                <c:pt idx="7">
                  <c:v>84.847396091264571</c:v>
                </c:pt>
                <c:pt idx="8">
                  <c:v>84.723578002369166</c:v>
                </c:pt>
                <c:pt idx="9">
                  <c:v>85.395687158540298</c:v>
                </c:pt>
                <c:pt idx="10">
                  <c:v>84.639847232071745</c:v>
                </c:pt>
                <c:pt idx="11">
                  <c:v>83.647686096771494</c:v>
                </c:pt>
                <c:pt idx="12">
                  <c:v>82.781929328985896</c:v>
                </c:pt>
                <c:pt idx="13">
                  <c:v>82.567591488417605</c:v>
                </c:pt>
                <c:pt idx="14">
                  <c:v>80.589411629537764</c:v>
                </c:pt>
                <c:pt idx="15">
                  <c:v>79.360929285405817</c:v>
                </c:pt>
                <c:pt idx="16">
                  <c:v>80.973474004492701</c:v>
                </c:pt>
                <c:pt idx="17">
                  <c:v>81.062700616855963</c:v>
                </c:pt>
                <c:pt idx="18">
                  <c:v>81.145461532671177</c:v>
                </c:pt>
                <c:pt idx="19">
                  <c:v>81.740952184747755</c:v>
                </c:pt>
                <c:pt idx="20">
                  <c:v>83.125904385342835</c:v>
                </c:pt>
                <c:pt idx="21">
                  <c:v>83.375156987270657</c:v>
                </c:pt>
                <c:pt idx="22">
                  <c:v>82.879561346861635</c:v>
                </c:pt>
                <c:pt idx="23">
                  <c:v>82.601859680122331</c:v>
                </c:pt>
                <c:pt idx="24">
                  <c:v>82.837534319299223</c:v>
                </c:pt>
                <c:pt idx="25">
                  <c:v>82.818460514482453</c:v>
                </c:pt>
                <c:pt idx="26">
                  <c:v>82.860810826872253</c:v>
                </c:pt>
                <c:pt idx="27">
                  <c:v>82.991417897143123</c:v>
                </c:pt>
                <c:pt idx="28">
                  <c:v>82.470282755369269</c:v>
                </c:pt>
                <c:pt idx="29">
                  <c:v>80.460744268231309</c:v>
                </c:pt>
                <c:pt idx="30">
                  <c:v>82.113376305916177</c:v>
                </c:pt>
                <c:pt idx="31">
                  <c:v>81.743538463367003</c:v>
                </c:pt>
                <c:pt idx="32">
                  <c:v>80.604929301253122</c:v>
                </c:pt>
                <c:pt idx="33">
                  <c:v>80.670556121215967</c:v>
                </c:pt>
                <c:pt idx="34">
                  <c:v>79.544878352198211</c:v>
                </c:pt>
                <c:pt idx="35">
                  <c:v>79.554900181847714</c:v>
                </c:pt>
                <c:pt idx="36">
                  <c:v>80.370871086213256</c:v>
                </c:pt>
                <c:pt idx="37">
                  <c:v>76.408692241560331</c:v>
                </c:pt>
                <c:pt idx="38">
                  <c:v>78.285360664635562</c:v>
                </c:pt>
                <c:pt idx="39">
                  <c:v>76.473672491868356</c:v>
                </c:pt>
                <c:pt idx="40">
                  <c:v>74.145375164910917</c:v>
                </c:pt>
                <c:pt idx="41">
                  <c:v>72.21568803014155</c:v>
                </c:pt>
                <c:pt idx="42">
                  <c:v>72.732620469159187</c:v>
                </c:pt>
                <c:pt idx="43">
                  <c:v>68.939519589238088</c:v>
                </c:pt>
                <c:pt idx="44">
                  <c:v>65.539209774611834</c:v>
                </c:pt>
                <c:pt idx="45">
                  <c:v>67.491526847299411</c:v>
                </c:pt>
                <c:pt idx="46">
                  <c:v>72.305237927332215</c:v>
                </c:pt>
                <c:pt idx="47">
                  <c:v>72.04402378679049</c:v>
                </c:pt>
                <c:pt idx="48">
                  <c:v>73.507210915617122</c:v>
                </c:pt>
                <c:pt idx="49">
                  <c:v>75.399073725580308</c:v>
                </c:pt>
                <c:pt idx="50">
                  <c:v>75.21997393119895</c:v>
                </c:pt>
                <c:pt idx="51">
                  <c:v>76.275822177497631</c:v>
                </c:pt>
                <c:pt idx="52">
                  <c:v>76.699002016568329</c:v>
                </c:pt>
                <c:pt idx="53">
                  <c:v>77.436091423047515</c:v>
                </c:pt>
                <c:pt idx="54">
                  <c:v>77.794937581464993</c:v>
                </c:pt>
                <c:pt idx="55">
                  <c:v>77.991494756526109</c:v>
                </c:pt>
                <c:pt idx="56">
                  <c:v>76.458801389807803</c:v>
                </c:pt>
                <c:pt idx="57">
                  <c:v>76.513113240811535</c:v>
                </c:pt>
                <c:pt idx="58">
                  <c:v>76.04790637417841</c:v>
                </c:pt>
                <c:pt idx="59">
                  <c:v>76.354380390556585</c:v>
                </c:pt>
                <c:pt idx="60">
                  <c:v>77.964985400679055</c:v>
                </c:pt>
                <c:pt idx="61">
                  <c:v>77.587065437444778</c:v>
                </c:pt>
                <c:pt idx="62">
                  <c:v>77.30613092243145</c:v>
                </c:pt>
                <c:pt idx="63">
                  <c:v>77.678231758772469</c:v>
                </c:pt>
                <c:pt idx="64">
                  <c:v>77.705387684274328</c:v>
                </c:pt>
                <c:pt idx="65">
                  <c:v>77.772307643546782</c:v>
                </c:pt>
                <c:pt idx="66">
                  <c:v>76.676372078650118</c:v>
                </c:pt>
                <c:pt idx="67">
                  <c:v>76.494686005649555</c:v>
                </c:pt>
                <c:pt idx="68">
                  <c:v>76.933706801263028</c:v>
                </c:pt>
                <c:pt idx="69">
                  <c:v>76.827992662702201</c:v>
                </c:pt>
                <c:pt idx="70">
                  <c:v>76.423886628448273</c:v>
                </c:pt>
                <c:pt idx="71">
                  <c:v>76.702234864842382</c:v>
                </c:pt>
                <c:pt idx="72">
                  <c:v>77.42509973891579</c:v>
                </c:pt>
                <c:pt idx="73">
                  <c:v>78.258204739133703</c:v>
                </c:pt>
                <c:pt idx="74">
                  <c:v>78.77578374780613</c:v>
                </c:pt>
                <c:pt idx="75">
                  <c:v>78.326741122543169</c:v>
                </c:pt>
                <c:pt idx="76">
                  <c:v>78.52265172794948</c:v>
                </c:pt>
                <c:pt idx="77">
                  <c:v>78.818134060195945</c:v>
                </c:pt>
                <c:pt idx="78">
                  <c:v>77.13026397632413</c:v>
                </c:pt>
                <c:pt idx="79">
                  <c:v>76.964418859866313</c:v>
                </c:pt>
                <c:pt idx="80">
                  <c:v>77.148044641831319</c:v>
                </c:pt>
                <c:pt idx="81">
                  <c:v>76.637577899361744</c:v>
                </c:pt>
                <c:pt idx="82">
                  <c:v>76.032065417635664</c:v>
                </c:pt>
                <c:pt idx="83">
                  <c:v>75.882707827375398</c:v>
                </c:pt>
                <c:pt idx="84">
                  <c:v>75.054775384395967</c:v>
                </c:pt>
                <c:pt idx="85">
                  <c:v>74.951000954799554</c:v>
                </c:pt>
                <c:pt idx="86">
                  <c:v>73.72090218653058</c:v>
                </c:pt>
                <c:pt idx="87">
                  <c:v>73.093406336541094</c:v>
                </c:pt>
                <c:pt idx="88">
                  <c:v>72.841890740821441</c:v>
                </c:pt>
                <c:pt idx="89">
                  <c:v>72.673782630571807</c:v>
                </c:pt>
                <c:pt idx="90">
                  <c:v>72.059218173678431</c:v>
                </c:pt>
                <c:pt idx="91">
                  <c:v>72.826049784278695</c:v>
                </c:pt>
                <c:pt idx="92">
                  <c:v>72.914953111814555</c:v>
                </c:pt>
                <c:pt idx="93">
                  <c:v>73.012908414517696</c:v>
                </c:pt>
                <c:pt idx="94">
                  <c:v>73.078211949653138</c:v>
                </c:pt>
                <c:pt idx="95">
                  <c:v>72.63369531197381</c:v>
                </c:pt>
                <c:pt idx="96">
                  <c:v>72.850296146333918</c:v>
                </c:pt>
                <c:pt idx="97">
                  <c:v>73.288670372292586</c:v>
                </c:pt>
                <c:pt idx="98">
                  <c:v>73.84407370577118</c:v>
                </c:pt>
                <c:pt idx="99">
                  <c:v>73.725104889286825</c:v>
                </c:pt>
                <c:pt idx="100">
                  <c:v>74.387515500635857</c:v>
                </c:pt>
                <c:pt idx="101">
                  <c:v>74.713709891485635</c:v>
                </c:pt>
                <c:pt idx="102">
                  <c:v>74.947444821698113</c:v>
                </c:pt>
                <c:pt idx="103">
                  <c:v>74.918025902404423</c:v>
                </c:pt>
                <c:pt idx="104">
                  <c:v>74.575343985357094</c:v>
                </c:pt>
                <c:pt idx="105">
                  <c:v>74.348721321347497</c:v>
                </c:pt>
                <c:pt idx="106">
                  <c:v>74.696899080460682</c:v>
                </c:pt>
                <c:pt idx="107">
                  <c:v>74.800026940402276</c:v>
                </c:pt>
                <c:pt idx="108">
                  <c:v>74.817484321082048</c:v>
                </c:pt>
                <c:pt idx="109">
                  <c:v>74.915439623785204</c:v>
                </c:pt>
                <c:pt idx="110">
                  <c:v>74.110137118723969</c:v>
                </c:pt>
                <c:pt idx="111">
                  <c:v>72.37506745005129</c:v>
                </c:pt>
                <c:pt idx="112">
                  <c:v>72.454272232765078</c:v>
                </c:pt>
                <c:pt idx="113">
                  <c:v>72.439724415531927</c:v>
                </c:pt>
                <c:pt idx="114">
                  <c:v>72.806006124979703</c:v>
                </c:pt>
                <c:pt idx="115">
                  <c:v>73.659154784496593</c:v>
                </c:pt>
                <c:pt idx="116">
                  <c:v>74.151517576631576</c:v>
                </c:pt>
                <c:pt idx="117">
                  <c:v>73.55053108248913</c:v>
                </c:pt>
                <c:pt idx="118">
                  <c:v>72.546408408574962</c:v>
                </c:pt>
                <c:pt idx="119">
                  <c:v>73.643637112781235</c:v>
                </c:pt>
                <c:pt idx="120">
                  <c:v>74.155396994560405</c:v>
                </c:pt>
                <c:pt idx="121">
                  <c:v>74.431158952335295</c:v>
                </c:pt>
                <c:pt idx="122">
                  <c:v>73.920368925038332</c:v>
                </c:pt>
                <c:pt idx="123">
                  <c:v>72.756543546387007</c:v>
                </c:pt>
                <c:pt idx="124">
                  <c:v>72.852559140125749</c:v>
                </c:pt>
                <c:pt idx="125">
                  <c:v>72.844477019440674</c:v>
                </c:pt>
                <c:pt idx="126">
                  <c:v>71.900485323423482</c:v>
                </c:pt>
                <c:pt idx="127">
                  <c:v>72.170428154305114</c:v>
                </c:pt>
                <c:pt idx="128">
                  <c:v>72.715163088479414</c:v>
                </c:pt>
                <c:pt idx="129">
                  <c:v>72.774970781548987</c:v>
                </c:pt>
                <c:pt idx="130">
                  <c:v>72.210192188075695</c:v>
                </c:pt>
                <c:pt idx="131">
                  <c:v>72.090253517109133</c:v>
                </c:pt>
                <c:pt idx="132">
                  <c:v>71.520948936052207</c:v>
                </c:pt>
                <c:pt idx="133">
                  <c:v>70.945178658447205</c:v>
                </c:pt>
                <c:pt idx="134">
                  <c:v>71.270079909987359</c:v>
                </c:pt>
                <c:pt idx="135">
                  <c:v>71.795417754517459</c:v>
                </c:pt>
                <c:pt idx="136">
                  <c:v>71.695846027677291</c:v>
                </c:pt>
                <c:pt idx="137">
                  <c:v>72.143272228803255</c:v>
                </c:pt>
                <c:pt idx="138">
                  <c:v>72.311057054225486</c:v>
                </c:pt>
                <c:pt idx="139">
                  <c:v>72.30814749077885</c:v>
                </c:pt>
                <c:pt idx="140">
                  <c:v>72.527981173412982</c:v>
                </c:pt>
                <c:pt idx="141">
                  <c:v>72.319785744565365</c:v>
                </c:pt>
                <c:pt idx="142">
                  <c:v>72.843507164958453</c:v>
                </c:pt>
                <c:pt idx="143">
                  <c:v>73.162912574432767</c:v>
                </c:pt>
                <c:pt idx="144">
                  <c:v>73.161619435123157</c:v>
                </c:pt>
                <c:pt idx="145">
                  <c:v>73.18392608821398</c:v>
                </c:pt>
                <c:pt idx="146">
                  <c:v>72.679601757465065</c:v>
                </c:pt>
                <c:pt idx="147">
                  <c:v>72.816997809111399</c:v>
                </c:pt>
                <c:pt idx="148">
                  <c:v>73.558936488001621</c:v>
                </c:pt>
                <c:pt idx="149">
                  <c:v>73.826616325091408</c:v>
                </c:pt>
                <c:pt idx="150">
                  <c:v>73.981469757417514</c:v>
                </c:pt>
                <c:pt idx="151">
                  <c:v>73.885130878851385</c:v>
                </c:pt>
                <c:pt idx="152">
                  <c:v>73.589648546604906</c:v>
                </c:pt>
                <c:pt idx="153">
                  <c:v>74.152487431113784</c:v>
                </c:pt>
                <c:pt idx="154">
                  <c:v>74.566615295017215</c:v>
                </c:pt>
                <c:pt idx="155">
                  <c:v>74.68299783288235</c:v>
                </c:pt>
                <c:pt idx="156">
                  <c:v>74.232985353137167</c:v>
                </c:pt>
                <c:pt idx="157">
                  <c:v>74.566938579844617</c:v>
                </c:pt>
                <c:pt idx="158">
                  <c:v>74.216821111767004</c:v>
                </c:pt>
                <c:pt idx="159">
                  <c:v>73.211082013715824</c:v>
                </c:pt>
                <c:pt idx="160">
                  <c:v>72.875835647698764</c:v>
                </c:pt>
                <c:pt idx="161">
                  <c:v>72.533800300306254</c:v>
                </c:pt>
                <c:pt idx="162">
                  <c:v>72.415154768649288</c:v>
                </c:pt>
                <c:pt idx="163">
                  <c:v>72.330454143869673</c:v>
                </c:pt>
                <c:pt idx="164">
                  <c:v>71.645090309775</c:v>
                </c:pt>
                <c:pt idx="165">
                  <c:v>71.808995717268402</c:v>
                </c:pt>
                <c:pt idx="166">
                  <c:v>71.382259745096249</c:v>
                </c:pt>
                <c:pt idx="167">
                  <c:v>70.613488425531571</c:v>
                </c:pt>
                <c:pt idx="168">
                  <c:v>70.607992583465716</c:v>
                </c:pt>
                <c:pt idx="169">
                  <c:v>70.99302481290286</c:v>
                </c:pt>
                <c:pt idx="170">
                  <c:v>71.183439576243316</c:v>
                </c:pt>
                <c:pt idx="171">
                  <c:v>70.849163064708463</c:v>
                </c:pt>
                <c:pt idx="172">
                  <c:v>71.416851221628377</c:v>
                </c:pt>
                <c:pt idx="173">
                  <c:v>71.260058080337856</c:v>
                </c:pt>
                <c:pt idx="174">
                  <c:v>71.587545610497244</c:v>
                </c:pt>
                <c:pt idx="175">
                  <c:v>71.652849145632686</c:v>
                </c:pt>
                <c:pt idx="176">
                  <c:v>71.225143318978326</c:v>
                </c:pt>
                <c:pt idx="177">
                  <c:v>71.477305484352769</c:v>
                </c:pt>
                <c:pt idx="178">
                  <c:v>70.998843939796117</c:v>
                </c:pt>
                <c:pt idx="179">
                  <c:v>69.490396935133063</c:v>
                </c:pt>
                <c:pt idx="180">
                  <c:v>69.550527913030038</c:v>
                </c:pt>
                <c:pt idx="181">
                  <c:v>68.396077794373412</c:v>
                </c:pt>
                <c:pt idx="182">
                  <c:v>67.954147435313317</c:v>
                </c:pt>
                <c:pt idx="183">
                  <c:v>66.172848036321994</c:v>
                </c:pt>
                <c:pt idx="184">
                  <c:v>64.580346976534116</c:v>
                </c:pt>
                <c:pt idx="185">
                  <c:v>65.349118296098794</c:v>
                </c:pt>
                <c:pt idx="186">
                  <c:v>64.660521613730097</c:v>
                </c:pt>
                <c:pt idx="187">
                  <c:v>64.154904143671573</c:v>
                </c:pt>
                <c:pt idx="188">
                  <c:v>64.796624526066807</c:v>
                </c:pt>
              </c:numCache>
            </c:numRef>
          </c:val>
          <c:smooth val="0"/>
          <c:extLst xmlns:c15="http://schemas.microsoft.com/office/drawing/2012/chart">
            <c:ext xmlns:c16="http://schemas.microsoft.com/office/drawing/2014/chart" uri="{C3380CC4-5D6E-409C-BE32-E72D297353CC}">
              <c16:uniqueId val="{00000003-B7A6-40F8-B306-98883C9EAF57}"/>
            </c:ext>
          </c:extLst>
        </c:ser>
        <c:ser>
          <c:idx val="7"/>
          <c:order val="7"/>
          <c:tx>
            <c:strRef>
              <c:f>'Indici martie '!$I$1333</c:f>
              <c:strCache>
                <c:ptCount val="1"/>
                <c:pt idx="0">
                  <c:v>BET-NG </c:v>
                </c:pt>
              </c:strCache>
              <c:extLst xmlns:c15="http://schemas.microsoft.com/office/drawing/2012/chart"/>
            </c:strRef>
          </c:tx>
          <c:spPr>
            <a:ln w="12700" cap="rnd">
              <a:solidFill>
                <a:schemeClr val="accent2">
                  <a:lumMod val="60000"/>
                </a:schemeClr>
              </a:solidFill>
              <a:round/>
            </a:ln>
            <a:effectLst/>
          </c:spPr>
          <c:marker>
            <c:symbol val="none"/>
          </c:marker>
          <c:cat>
            <c:strRef>
              <c:f>'Indici martie '!$A$2084:$A$2272</c:f>
              <c:strCache>
                <c:ptCount val="168"/>
                <c:pt idx="0">
                  <c:v>ian. 2022</c:v>
                </c:pt>
                <c:pt idx="20">
                  <c:v>feb. 2022</c:v>
                </c:pt>
                <c:pt idx="40">
                  <c:v>mar. 2022</c:v>
                </c:pt>
                <c:pt idx="63">
                  <c:v>apr. 2022</c:v>
                </c:pt>
                <c:pt idx="82">
                  <c:v>mai 2022</c:v>
                </c:pt>
                <c:pt idx="104">
                  <c:v>iun. 2022</c:v>
                </c:pt>
                <c:pt idx="124">
                  <c:v>iul. 2022</c:v>
                </c:pt>
                <c:pt idx="145">
                  <c:v>aug. 2022</c:v>
                </c:pt>
                <c:pt idx="167">
                  <c:v>sep. 2022</c:v>
                </c:pt>
              </c:strCache>
              <c:extLst xmlns:c15="http://schemas.microsoft.com/office/drawing/2012/chart"/>
            </c:strRef>
          </c:cat>
          <c:val>
            <c:numRef>
              <c:f>'Indici martie '!$I$2084:$I$2272</c:f>
              <c:numCache>
                <c:formatCode>0.00</c:formatCode>
                <c:ptCount val="189"/>
                <c:pt idx="0">
                  <c:v>81.599999999999994</c:v>
                </c:pt>
                <c:pt idx="1">
                  <c:v>82.097058625563704</c:v>
                </c:pt>
                <c:pt idx="2">
                  <c:v>81.824271387224883</c:v>
                </c:pt>
                <c:pt idx="3">
                  <c:v>81.807794305714481</c:v>
                </c:pt>
                <c:pt idx="4">
                  <c:v>81.77758632294541</c:v>
                </c:pt>
                <c:pt idx="5">
                  <c:v>82.184936393619168</c:v>
                </c:pt>
                <c:pt idx="6">
                  <c:v>81.887433533014729</c:v>
                </c:pt>
                <c:pt idx="7">
                  <c:v>82.983159453456281</c:v>
                </c:pt>
                <c:pt idx="8">
                  <c:v>82.361607323147339</c:v>
                </c:pt>
                <c:pt idx="9">
                  <c:v>82.255421686746985</c:v>
                </c:pt>
                <c:pt idx="10">
                  <c:v>81.297004778892102</c:v>
                </c:pt>
                <c:pt idx="11">
                  <c:v>80.074954566870829</c:v>
                </c:pt>
                <c:pt idx="12">
                  <c:v>78.333876287271991</c:v>
                </c:pt>
                <c:pt idx="13">
                  <c:v>78.035458033250322</c:v>
                </c:pt>
                <c:pt idx="14">
                  <c:v>77.043171568957391</c:v>
                </c:pt>
                <c:pt idx="15">
                  <c:v>75.879706535639755</c:v>
                </c:pt>
                <c:pt idx="16">
                  <c:v>78.25240627313724</c:v>
                </c:pt>
                <c:pt idx="17">
                  <c:v>78.366830450292795</c:v>
                </c:pt>
                <c:pt idx="18">
                  <c:v>78.721087702766368</c:v>
                </c:pt>
                <c:pt idx="19">
                  <c:v>79.370101635592647</c:v>
                </c:pt>
                <c:pt idx="20">
                  <c:v>80.199448071616075</c:v>
                </c:pt>
                <c:pt idx="21">
                  <c:v>80.11523187722959</c:v>
                </c:pt>
                <c:pt idx="22">
                  <c:v>79.537618630948373</c:v>
                </c:pt>
                <c:pt idx="23">
                  <c:v>79.647465841017706</c:v>
                </c:pt>
                <c:pt idx="24">
                  <c:v>79.751820690583571</c:v>
                </c:pt>
                <c:pt idx="25">
                  <c:v>79.470794911489534</c:v>
                </c:pt>
                <c:pt idx="26">
                  <c:v>78.818119404994277</c:v>
                </c:pt>
                <c:pt idx="27">
                  <c:v>78.847411994346103</c:v>
                </c:pt>
                <c:pt idx="28">
                  <c:v>78.20755199569227</c:v>
                </c:pt>
                <c:pt idx="29">
                  <c:v>77.103587534495517</c:v>
                </c:pt>
                <c:pt idx="30">
                  <c:v>78.41076933432052</c:v>
                </c:pt>
                <c:pt idx="31">
                  <c:v>78.030881066164099</c:v>
                </c:pt>
                <c:pt idx="32">
                  <c:v>77.337928249310096</c:v>
                </c:pt>
                <c:pt idx="33">
                  <c:v>77.600646160059227</c:v>
                </c:pt>
                <c:pt idx="34">
                  <c:v>76.350218752103387</c:v>
                </c:pt>
                <c:pt idx="35">
                  <c:v>76.595544187924887</c:v>
                </c:pt>
                <c:pt idx="36">
                  <c:v>77.674793026856022</c:v>
                </c:pt>
                <c:pt idx="37">
                  <c:v>75.234354176482469</c:v>
                </c:pt>
                <c:pt idx="38">
                  <c:v>76.742007134683988</c:v>
                </c:pt>
                <c:pt idx="39">
                  <c:v>76.172632429157972</c:v>
                </c:pt>
                <c:pt idx="40">
                  <c:v>73.82373292050886</c:v>
                </c:pt>
                <c:pt idx="41">
                  <c:v>72.814969374705527</c:v>
                </c:pt>
                <c:pt idx="42">
                  <c:v>72.749976442081177</c:v>
                </c:pt>
                <c:pt idx="43">
                  <c:v>69.402382715218408</c:v>
                </c:pt>
                <c:pt idx="44">
                  <c:v>67.550541832133007</c:v>
                </c:pt>
                <c:pt idx="45">
                  <c:v>69.352951470687216</c:v>
                </c:pt>
                <c:pt idx="46">
                  <c:v>71.945345628323352</c:v>
                </c:pt>
                <c:pt idx="47">
                  <c:v>72.338049404321197</c:v>
                </c:pt>
                <c:pt idx="48">
                  <c:v>74.289668169886241</c:v>
                </c:pt>
                <c:pt idx="49">
                  <c:v>75.568472773776662</c:v>
                </c:pt>
                <c:pt idx="50">
                  <c:v>74.877350743757148</c:v>
                </c:pt>
                <c:pt idx="51">
                  <c:v>75.376240156155347</c:v>
                </c:pt>
                <c:pt idx="52">
                  <c:v>75.93279935383994</c:v>
                </c:pt>
                <c:pt idx="53">
                  <c:v>76.766722756949591</c:v>
                </c:pt>
                <c:pt idx="54">
                  <c:v>77.167665073702636</c:v>
                </c:pt>
                <c:pt idx="55">
                  <c:v>77.659231338762879</c:v>
                </c:pt>
                <c:pt idx="56">
                  <c:v>76.595544187924887</c:v>
                </c:pt>
                <c:pt idx="57">
                  <c:v>76.742922528101232</c:v>
                </c:pt>
                <c:pt idx="58">
                  <c:v>76.433519553072628</c:v>
                </c:pt>
                <c:pt idx="59">
                  <c:v>77.2555428417581</c:v>
                </c:pt>
                <c:pt idx="60">
                  <c:v>79.508326041596561</c:v>
                </c:pt>
                <c:pt idx="61">
                  <c:v>78.675318031904155</c:v>
                </c:pt>
                <c:pt idx="62">
                  <c:v>78.593848017769403</c:v>
                </c:pt>
                <c:pt idx="63">
                  <c:v>79.071683381570978</c:v>
                </c:pt>
                <c:pt idx="64">
                  <c:v>79.225469475668035</c:v>
                </c:pt>
                <c:pt idx="65">
                  <c:v>79.654788988355648</c:v>
                </c:pt>
                <c:pt idx="66">
                  <c:v>79.273069933364738</c:v>
                </c:pt>
                <c:pt idx="67">
                  <c:v>79.17146126405062</c:v>
                </c:pt>
                <c:pt idx="68">
                  <c:v>79.286800834623406</c:v>
                </c:pt>
                <c:pt idx="69">
                  <c:v>79.47994884566198</c:v>
                </c:pt>
                <c:pt idx="70">
                  <c:v>79.158645756209197</c:v>
                </c:pt>
                <c:pt idx="71">
                  <c:v>79.900114424177161</c:v>
                </c:pt>
                <c:pt idx="72">
                  <c:v>80.709322205021209</c:v>
                </c:pt>
                <c:pt idx="73">
                  <c:v>82.057696708622188</c:v>
                </c:pt>
                <c:pt idx="74">
                  <c:v>83.402409638554218</c:v>
                </c:pt>
                <c:pt idx="75">
                  <c:v>82.87971999730766</c:v>
                </c:pt>
                <c:pt idx="76">
                  <c:v>82.88978932489735</c:v>
                </c:pt>
                <c:pt idx="77">
                  <c:v>83.28157770747795</c:v>
                </c:pt>
                <c:pt idx="78">
                  <c:v>81.779417109779899</c:v>
                </c:pt>
                <c:pt idx="79">
                  <c:v>82.397307666419863</c:v>
                </c:pt>
                <c:pt idx="80">
                  <c:v>83.063714074173788</c:v>
                </c:pt>
                <c:pt idx="81">
                  <c:v>82.925489668169888</c:v>
                </c:pt>
                <c:pt idx="82">
                  <c:v>81.755616880931541</c:v>
                </c:pt>
                <c:pt idx="83">
                  <c:v>81.304327926230059</c:v>
                </c:pt>
                <c:pt idx="84">
                  <c:v>80.523497341320592</c:v>
                </c:pt>
                <c:pt idx="85">
                  <c:v>80.51708958739988</c:v>
                </c:pt>
                <c:pt idx="86">
                  <c:v>79.475371878575757</c:v>
                </c:pt>
                <c:pt idx="87">
                  <c:v>79.425940634044551</c:v>
                </c:pt>
                <c:pt idx="88">
                  <c:v>79.322501177895944</c:v>
                </c:pt>
                <c:pt idx="89">
                  <c:v>78.646025442552329</c:v>
                </c:pt>
                <c:pt idx="90">
                  <c:v>77.550299522110791</c:v>
                </c:pt>
                <c:pt idx="91">
                  <c:v>79.233708016423236</c:v>
                </c:pt>
                <c:pt idx="92">
                  <c:v>78.851073568015082</c:v>
                </c:pt>
                <c:pt idx="93">
                  <c:v>79.148576428619506</c:v>
                </c:pt>
                <c:pt idx="94">
                  <c:v>80.098754795719188</c:v>
                </c:pt>
                <c:pt idx="95">
                  <c:v>79.791182607525073</c:v>
                </c:pt>
                <c:pt idx="96">
                  <c:v>80.608628929124322</c:v>
                </c:pt>
                <c:pt idx="97">
                  <c:v>81.073648785084472</c:v>
                </c:pt>
                <c:pt idx="98">
                  <c:v>80.684606582755606</c:v>
                </c:pt>
                <c:pt idx="99">
                  <c:v>80.698337484014274</c:v>
                </c:pt>
                <c:pt idx="100">
                  <c:v>81.004994278791145</c:v>
                </c:pt>
                <c:pt idx="101">
                  <c:v>80.972955509187585</c:v>
                </c:pt>
                <c:pt idx="102">
                  <c:v>81.293343205223124</c:v>
                </c:pt>
                <c:pt idx="103">
                  <c:v>81.731816652083197</c:v>
                </c:pt>
                <c:pt idx="104">
                  <c:v>81.520360772699732</c:v>
                </c:pt>
                <c:pt idx="105">
                  <c:v>81.469098741334051</c:v>
                </c:pt>
                <c:pt idx="106">
                  <c:v>82.303937537860946</c:v>
                </c:pt>
                <c:pt idx="107">
                  <c:v>82.876058423638696</c:v>
                </c:pt>
                <c:pt idx="108">
                  <c:v>83.217500168270846</c:v>
                </c:pt>
                <c:pt idx="109">
                  <c:v>83.422548293733598</c:v>
                </c:pt>
                <c:pt idx="110">
                  <c:v>83.556195732651275</c:v>
                </c:pt>
                <c:pt idx="111">
                  <c:v>81.769347782190209</c:v>
                </c:pt>
                <c:pt idx="112">
                  <c:v>82.223382917143439</c:v>
                </c:pt>
                <c:pt idx="113">
                  <c:v>82.562993874941114</c:v>
                </c:pt>
                <c:pt idx="114">
                  <c:v>83.598303829844511</c:v>
                </c:pt>
                <c:pt idx="115">
                  <c:v>84.511866460254424</c:v>
                </c:pt>
                <c:pt idx="116">
                  <c:v>85.122433869556431</c:v>
                </c:pt>
                <c:pt idx="117">
                  <c:v>84.938439792690318</c:v>
                </c:pt>
                <c:pt idx="118">
                  <c:v>84.769092010500103</c:v>
                </c:pt>
                <c:pt idx="119">
                  <c:v>85.298189405667372</c:v>
                </c:pt>
                <c:pt idx="120">
                  <c:v>86.400323080029622</c:v>
                </c:pt>
                <c:pt idx="121">
                  <c:v>86.975190146059091</c:v>
                </c:pt>
                <c:pt idx="122">
                  <c:v>86.716133808978924</c:v>
                </c:pt>
                <c:pt idx="123">
                  <c:v>85.711947230261828</c:v>
                </c:pt>
                <c:pt idx="124">
                  <c:v>86.328007000067316</c:v>
                </c:pt>
                <c:pt idx="125">
                  <c:v>86.302375984384454</c:v>
                </c:pt>
                <c:pt idx="126">
                  <c:v>84.495389378744022</c:v>
                </c:pt>
                <c:pt idx="127">
                  <c:v>84.87070067981422</c:v>
                </c:pt>
                <c:pt idx="128">
                  <c:v>84.45785824863701</c:v>
                </c:pt>
                <c:pt idx="129">
                  <c:v>84.035861883287339</c:v>
                </c:pt>
                <c:pt idx="130">
                  <c:v>83.403325031971463</c:v>
                </c:pt>
                <c:pt idx="131">
                  <c:v>83.600134616679</c:v>
                </c:pt>
                <c:pt idx="132">
                  <c:v>82.750649525476206</c:v>
                </c:pt>
                <c:pt idx="133">
                  <c:v>82.250844719660762</c:v>
                </c:pt>
                <c:pt idx="134">
                  <c:v>83.392340310964528</c:v>
                </c:pt>
                <c:pt idx="135">
                  <c:v>83.969953557245731</c:v>
                </c:pt>
                <c:pt idx="136">
                  <c:v>83.75758228444505</c:v>
                </c:pt>
                <c:pt idx="137">
                  <c:v>83.666958336137853</c:v>
                </c:pt>
                <c:pt idx="138">
                  <c:v>84.452365888133542</c:v>
                </c:pt>
                <c:pt idx="139">
                  <c:v>84.91280877700747</c:v>
                </c:pt>
                <c:pt idx="140">
                  <c:v>85.477606515447263</c:v>
                </c:pt>
                <c:pt idx="141">
                  <c:v>86.058881335397459</c:v>
                </c:pt>
                <c:pt idx="142">
                  <c:v>88.177101702900984</c:v>
                </c:pt>
                <c:pt idx="143">
                  <c:v>89.561176549774515</c:v>
                </c:pt>
                <c:pt idx="144">
                  <c:v>89.470552601467318</c:v>
                </c:pt>
                <c:pt idx="145">
                  <c:v>89.448583159453449</c:v>
                </c:pt>
                <c:pt idx="146">
                  <c:v>88.362011173184356</c:v>
                </c:pt>
                <c:pt idx="147">
                  <c:v>88.525866594871104</c:v>
                </c:pt>
                <c:pt idx="148">
                  <c:v>88.776684391196071</c:v>
                </c:pt>
                <c:pt idx="149">
                  <c:v>88.912162616948237</c:v>
                </c:pt>
                <c:pt idx="150">
                  <c:v>89.522730026250258</c:v>
                </c:pt>
                <c:pt idx="151">
                  <c:v>89.916349195665347</c:v>
                </c:pt>
                <c:pt idx="152">
                  <c:v>87.530833950326453</c:v>
                </c:pt>
                <c:pt idx="153">
                  <c:v>88.870054519755001</c:v>
                </c:pt>
                <c:pt idx="154">
                  <c:v>89.333243588880663</c:v>
                </c:pt>
                <c:pt idx="155">
                  <c:v>89.215157838056129</c:v>
                </c:pt>
                <c:pt idx="156">
                  <c:v>88.548751430302218</c:v>
                </c:pt>
                <c:pt idx="157">
                  <c:v>89.205088510466453</c:v>
                </c:pt>
                <c:pt idx="158">
                  <c:v>88.327226223329063</c:v>
                </c:pt>
                <c:pt idx="159">
                  <c:v>87.366978528639692</c:v>
                </c:pt>
                <c:pt idx="160">
                  <c:v>86.701487514303025</c:v>
                </c:pt>
                <c:pt idx="161">
                  <c:v>86.386592178770954</c:v>
                </c:pt>
                <c:pt idx="162">
                  <c:v>86.347230261829438</c:v>
                </c:pt>
                <c:pt idx="163">
                  <c:v>86.25843710035673</c:v>
                </c:pt>
                <c:pt idx="164">
                  <c:v>85.172780507504882</c:v>
                </c:pt>
                <c:pt idx="165">
                  <c:v>84.879854613986666</c:v>
                </c:pt>
                <c:pt idx="166">
                  <c:v>83.565349666823721</c:v>
                </c:pt>
                <c:pt idx="167">
                  <c:v>81.586269098741326</c:v>
                </c:pt>
                <c:pt idx="168">
                  <c:v>81.705270242983104</c:v>
                </c:pt>
                <c:pt idx="169">
                  <c:v>83.30354714949182</c:v>
                </c:pt>
                <c:pt idx="170">
                  <c:v>83.738359022682914</c:v>
                </c:pt>
                <c:pt idx="171">
                  <c:v>83.085683516187657</c:v>
                </c:pt>
                <c:pt idx="172">
                  <c:v>82.361607323147339</c:v>
                </c:pt>
                <c:pt idx="173">
                  <c:v>82.257252473581474</c:v>
                </c:pt>
                <c:pt idx="174">
                  <c:v>82.560247694689366</c:v>
                </c:pt>
                <c:pt idx="175">
                  <c:v>82.532785892172043</c:v>
                </c:pt>
                <c:pt idx="176">
                  <c:v>81.699777882479637</c:v>
                </c:pt>
                <c:pt idx="177">
                  <c:v>81.643938884027733</c:v>
                </c:pt>
                <c:pt idx="178">
                  <c:v>81.742801373090131</c:v>
                </c:pt>
                <c:pt idx="179">
                  <c:v>79.272154539947493</c:v>
                </c:pt>
                <c:pt idx="180">
                  <c:v>79.258423638688839</c:v>
                </c:pt>
                <c:pt idx="181">
                  <c:v>77.989688362388094</c:v>
                </c:pt>
                <c:pt idx="182">
                  <c:v>77.37179780574813</c:v>
                </c:pt>
                <c:pt idx="183">
                  <c:v>75.432079154607251</c:v>
                </c:pt>
                <c:pt idx="184">
                  <c:v>73.160988086423913</c:v>
                </c:pt>
                <c:pt idx="185">
                  <c:v>73.690085481591169</c:v>
                </c:pt>
                <c:pt idx="186">
                  <c:v>73.6763545803325</c:v>
                </c:pt>
                <c:pt idx="187">
                  <c:v>73.455744766776604</c:v>
                </c:pt>
                <c:pt idx="188">
                  <c:v>75.569388167193907</c:v>
                </c:pt>
              </c:numCache>
            </c:numRef>
          </c:val>
          <c:smooth val="0"/>
          <c:extLst xmlns:c15="http://schemas.microsoft.com/office/drawing/2012/chart">
            <c:ext xmlns:c16="http://schemas.microsoft.com/office/drawing/2014/chart" uri="{C3380CC4-5D6E-409C-BE32-E72D297353CC}">
              <c16:uniqueId val="{00000004-B7A6-40F8-B306-98883C9EAF57}"/>
            </c:ext>
          </c:extLst>
        </c:ser>
        <c:ser>
          <c:idx val="8"/>
          <c:order val="8"/>
          <c:tx>
            <c:strRef>
              <c:f>'Indici martie '!$J$1333</c:f>
              <c:strCache>
                <c:ptCount val="1"/>
                <c:pt idx="0">
                  <c:v>BETPlus </c:v>
                </c:pt>
              </c:strCache>
              <c:extLst xmlns:c15="http://schemas.microsoft.com/office/drawing/2012/chart"/>
            </c:strRef>
          </c:tx>
          <c:spPr>
            <a:ln w="12700" cap="rnd">
              <a:solidFill>
                <a:schemeClr val="accent3">
                  <a:lumMod val="60000"/>
                </a:schemeClr>
              </a:solidFill>
              <a:round/>
            </a:ln>
            <a:effectLst/>
          </c:spPr>
          <c:marker>
            <c:symbol val="none"/>
          </c:marker>
          <c:cat>
            <c:strRef>
              <c:f>'Indici martie '!$A$2084:$A$2272</c:f>
              <c:strCache>
                <c:ptCount val="168"/>
                <c:pt idx="0">
                  <c:v>ian. 2022</c:v>
                </c:pt>
                <c:pt idx="20">
                  <c:v>feb. 2022</c:v>
                </c:pt>
                <c:pt idx="40">
                  <c:v>mar. 2022</c:v>
                </c:pt>
                <c:pt idx="63">
                  <c:v>apr. 2022</c:v>
                </c:pt>
                <c:pt idx="82">
                  <c:v>mai 2022</c:v>
                </c:pt>
                <c:pt idx="104">
                  <c:v>iun. 2022</c:v>
                </c:pt>
                <c:pt idx="124">
                  <c:v>iul. 2022</c:v>
                </c:pt>
                <c:pt idx="145">
                  <c:v>aug. 2022</c:v>
                </c:pt>
                <c:pt idx="167">
                  <c:v>sep. 2022</c:v>
                </c:pt>
              </c:strCache>
              <c:extLst xmlns:c15="http://schemas.microsoft.com/office/drawing/2012/chart"/>
            </c:strRef>
          </c:cat>
          <c:val>
            <c:numRef>
              <c:f>'Indici martie '!$J$2084:$J$2272</c:f>
              <c:numCache>
                <c:formatCode>0.00</c:formatCode>
                <c:ptCount val="189"/>
                <c:pt idx="0">
                  <c:v>81.599999999999994</c:v>
                </c:pt>
                <c:pt idx="1">
                  <c:v>82.115737103953904</c:v>
                </c:pt>
                <c:pt idx="2">
                  <c:v>82.416548834773494</c:v>
                </c:pt>
                <c:pt idx="3">
                  <c:v>81.957789997381511</c:v>
                </c:pt>
                <c:pt idx="4">
                  <c:v>82.2024613773239</c:v>
                </c:pt>
                <c:pt idx="5">
                  <c:v>82.624351924587586</c:v>
                </c:pt>
                <c:pt idx="6">
                  <c:v>82.914270751505626</c:v>
                </c:pt>
                <c:pt idx="7">
                  <c:v>83.966273893689447</c:v>
                </c:pt>
                <c:pt idx="8">
                  <c:v>84.026603822990296</c:v>
                </c:pt>
                <c:pt idx="9">
                  <c:v>85.41209740769834</c:v>
                </c:pt>
                <c:pt idx="10">
                  <c:v>84.179104477611929</c:v>
                </c:pt>
                <c:pt idx="11">
                  <c:v>82.969154228855714</c:v>
                </c:pt>
                <c:pt idx="12">
                  <c:v>82.031945535480489</c:v>
                </c:pt>
                <c:pt idx="13">
                  <c:v>82.119507724535211</c:v>
                </c:pt>
                <c:pt idx="14">
                  <c:v>80.238805970149244</c:v>
                </c:pt>
                <c:pt idx="15">
                  <c:v>79.556323644933229</c:v>
                </c:pt>
                <c:pt idx="16">
                  <c:v>81.344016758313686</c:v>
                </c:pt>
                <c:pt idx="17">
                  <c:v>81.334799685781604</c:v>
                </c:pt>
                <c:pt idx="18">
                  <c:v>81.845090337784754</c:v>
                </c:pt>
                <c:pt idx="19">
                  <c:v>82.37590992406389</c:v>
                </c:pt>
                <c:pt idx="20">
                  <c:v>83.749672689185644</c:v>
                </c:pt>
                <c:pt idx="21">
                  <c:v>83.968787640743642</c:v>
                </c:pt>
                <c:pt idx="22">
                  <c:v>83.668394867766423</c:v>
                </c:pt>
                <c:pt idx="23">
                  <c:v>83.587954962031944</c:v>
                </c:pt>
                <c:pt idx="24">
                  <c:v>83.514637339617693</c:v>
                </c:pt>
                <c:pt idx="25">
                  <c:v>83.502906520031416</c:v>
                </c:pt>
                <c:pt idx="26">
                  <c:v>83.66378633150039</c:v>
                </c:pt>
                <c:pt idx="27">
                  <c:v>83.929824561403493</c:v>
                </c:pt>
                <c:pt idx="28">
                  <c:v>83.506677140612723</c:v>
                </c:pt>
                <c:pt idx="29">
                  <c:v>81.835454307410302</c:v>
                </c:pt>
                <c:pt idx="30">
                  <c:v>83.586279130662462</c:v>
                </c:pt>
                <c:pt idx="31">
                  <c:v>83.201675831369457</c:v>
                </c:pt>
                <c:pt idx="32">
                  <c:v>82.079706729510335</c:v>
                </c:pt>
                <c:pt idx="33">
                  <c:v>82.377585755433358</c:v>
                </c:pt>
                <c:pt idx="34">
                  <c:v>81.040272322597531</c:v>
                </c:pt>
                <c:pt idx="35">
                  <c:v>81.209531290913844</c:v>
                </c:pt>
                <c:pt idx="36">
                  <c:v>82.440010473946046</c:v>
                </c:pt>
                <c:pt idx="37">
                  <c:v>79.065305053678969</c:v>
                </c:pt>
                <c:pt idx="38">
                  <c:v>80.483477350091633</c:v>
                </c:pt>
                <c:pt idx="39">
                  <c:v>79.371563236449319</c:v>
                </c:pt>
                <c:pt idx="40">
                  <c:v>77.994029850746259</c:v>
                </c:pt>
                <c:pt idx="41">
                  <c:v>75.522597538622676</c:v>
                </c:pt>
                <c:pt idx="42">
                  <c:v>75.239382037182494</c:v>
                </c:pt>
                <c:pt idx="43">
                  <c:v>71.212778214192184</c:v>
                </c:pt>
                <c:pt idx="44">
                  <c:v>68.519717203456395</c:v>
                </c:pt>
                <c:pt idx="45">
                  <c:v>70.05645456925896</c:v>
                </c:pt>
                <c:pt idx="46">
                  <c:v>74.839696255564277</c:v>
                </c:pt>
                <c:pt idx="47">
                  <c:v>74.42827965435977</c:v>
                </c:pt>
                <c:pt idx="48">
                  <c:v>75.400261848651468</c:v>
                </c:pt>
                <c:pt idx="49">
                  <c:v>76.999004975124365</c:v>
                </c:pt>
                <c:pt idx="50">
                  <c:v>76.910185912542545</c:v>
                </c:pt>
                <c:pt idx="51">
                  <c:v>77.492956271275204</c:v>
                </c:pt>
                <c:pt idx="52">
                  <c:v>78.012463995810407</c:v>
                </c:pt>
                <c:pt idx="53">
                  <c:v>79.284001047394597</c:v>
                </c:pt>
                <c:pt idx="54">
                  <c:v>79.299083529719809</c:v>
                </c:pt>
                <c:pt idx="55">
                  <c:v>79.616234616391708</c:v>
                </c:pt>
                <c:pt idx="56">
                  <c:v>77.890966221523954</c:v>
                </c:pt>
                <c:pt idx="57">
                  <c:v>77.94752553024351</c:v>
                </c:pt>
                <c:pt idx="58">
                  <c:v>77.605236973029577</c:v>
                </c:pt>
                <c:pt idx="59">
                  <c:v>77.884681853888438</c:v>
                </c:pt>
                <c:pt idx="60">
                  <c:v>79.79931919350615</c:v>
                </c:pt>
                <c:pt idx="61">
                  <c:v>79.549620319455343</c:v>
                </c:pt>
                <c:pt idx="62">
                  <c:v>79.548363445928246</c:v>
                </c:pt>
                <c:pt idx="63">
                  <c:v>79.970672951034288</c:v>
                </c:pt>
                <c:pt idx="64">
                  <c:v>80.442000523697288</c:v>
                </c:pt>
                <c:pt idx="65">
                  <c:v>80.409740769835025</c:v>
                </c:pt>
                <c:pt idx="66">
                  <c:v>79.64556166535742</c:v>
                </c:pt>
                <c:pt idx="67">
                  <c:v>79.013354281225446</c:v>
                </c:pt>
                <c:pt idx="68">
                  <c:v>79.614558785022254</c:v>
                </c:pt>
                <c:pt idx="69">
                  <c:v>79.547106572401148</c:v>
                </c:pt>
                <c:pt idx="70">
                  <c:v>79.008745744959398</c:v>
                </c:pt>
                <c:pt idx="71">
                  <c:v>79.567216548834764</c:v>
                </c:pt>
                <c:pt idx="72">
                  <c:v>80.418119926682365</c:v>
                </c:pt>
                <c:pt idx="73">
                  <c:v>81.395967530767209</c:v>
                </c:pt>
                <c:pt idx="74">
                  <c:v>81.749986907567418</c:v>
                </c:pt>
                <c:pt idx="75">
                  <c:v>81.261063105524997</c:v>
                </c:pt>
                <c:pt idx="76">
                  <c:v>81.274050798638385</c:v>
                </c:pt>
                <c:pt idx="77">
                  <c:v>81.331029065200312</c:v>
                </c:pt>
                <c:pt idx="78">
                  <c:v>79.299083529719809</c:v>
                </c:pt>
                <c:pt idx="79">
                  <c:v>79.516941607750709</c:v>
                </c:pt>
                <c:pt idx="80">
                  <c:v>79.768316313170985</c:v>
                </c:pt>
                <c:pt idx="81">
                  <c:v>79.490547263681577</c:v>
                </c:pt>
                <c:pt idx="82">
                  <c:v>78.908614820633673</c:v>
                </c:pt>
                <c:pt idx="83">
                  <c:v>78.624561403508764</c:v>
                </c:pt>
                <c:pt idx="84">
                  <c:v>77.867504582351387</c:v>
                </c:pt>
                <c:pt idx="85">
                  <c:v>77.891385179366324</c:v>
                </c:pt>
                <c:pt idx="86">
                  <c:v>76.751819848127781</c:v>
                </c:pt>
                <c:pt idx="87">
                  <c:v>76.463576852579195</c:v>
                </c:pt>
                <c:pt idx="88">
                  <c:v>76.241529196124631</c:v>
                </c:pt>
                <c:pt idx="89">
                  <c:v>76.535637601466348</c:v>
                </c:pt>
                <c:pt idx="90">
                  <c:v>75.448860958366055</c:v>
                </c:pt>
                <c:pt idx="91">
                  <c:v>75.957475778999736</c:v>
                </c:pt>
                <c:pt idx="92">
                  <c:v>75.755119141136419</c:v>
                </c:pt>
                <c:pt idx="93">
                  <c:v>75.527625032731081</c:v>
                </c:pt>
                <c:pt idx="94">
                  <c:v>75.755119141136419</c:v>
                </c:pt>
                <c:pt idx="95">
                  <c:v>75.00853626603822</c:v>
                </c:pt>
                <c:pt idx="96">
                  <c:v>75.456402199528668</c:v>
                </c:pt>
                <c:pt idx="97">
                  <c:v>76.317360565593077</c:v>
                </c:pt>
                <c:pt idx="98">
                  <c:v>76.773186698088494</c:v>
                </c:pt>
                <c:pt idx="99">
                  <c:v>76.47824037706205</c:v>
                </c:pt>
                <c:pt idx="100">
                  <c:v>77.156114166012031</c:v>
                </c:pt>
                <c:pt idx="101">
                  <c:v>77.581775333857024</c:v>
                </c:pt>
                <c:pt idx="102">
                  <c:v>78.010369206598583</c:v>
                </c:pt>
                <c:pt idx="103">
                  <c:v>78.315789473684205</c:v>
                </c:pt>
                <c:pt idx="104">
                  <c:v>77.498821681068335</c:v>
                </c:pt>
                <c:pt idx="105">
                  <c:v>76.756009426551444</c:v>
                </c:pt>
                <c:pt idx="106">
                  <c:v>77.405813040062839</c:v>
                </c:pt>
                <c:pt idx="107">
                  <c:v>77.850746268656707</c:v>
                </c:pt>
                <c:pt idx="108">
                  <c:v>77.937051584184331</c:v>
                </c:pt>
                <c:pt idx="109">
                  <c:v>78.083267871170449</c:v>
                </c:pt>
                <c:pt idx="110">
                  <c:v>77.296046085362661</c:v>
                </c:pt>
                <c:pt idx="111">
                  <c:v>75.496203194553544</c:v>
                </c:pt>
                <c:pt idx="112">
                  <c:v>75.55485729248494</c:v>
                </c:pt>
                <c:pt idx="113">
                  <c:v>75.497879025923012</c:v>
                </c:pt>
                <c:pt idx="114">
                  <c:v>75.980937418172289</c:v>
                </c:pt>
                <c:pt idx="115">
                  <c:v>77.098297983765377</c:v>
                </c:pt>
                <c:pt idx="116">
                  <c:v>77.412516365540711</c:v>
                </c:pt>
                <c:pt idx="117">
                  <c:v>76.931971720345629</c:v>
                </c:pt>
                <c:pt idx="118">
                  <c:v>76.615239591516101</c:v>
                </c:pt>
                <c:pt idx="119">
                  <c:v>77.71877454831106</c:v>
                </c:pt>
                <c:pt idx="120">
                  <c:v>78.32919612463995</c:v>
                </c:pt>
                <c:pt idx="121">
                  <c:v>78.533647551715106</c:v>
                </c:pt>
                <c:pt idx="122">
                  <c:v>78.202670856245078</c:v>
                </c:pt>
                <c:pt idx="123">
                  <c:v>76.872479706729493</c:v>
                </c:pt>
                <c:pt idx="124">
                  <c:v>77.335009164702797</c:v>
                </c:pt>
                <c:pt idx="125">
                  <c:v>77.275936108929031</c:v>
                </c:pt>
                <c:pt idx="126">
                  <c:v>76.324063891070949</c:v>
                </c:pt>
                <c:pt idx="127">
                  <c:v>76.775281487300333</c:v>
                </c:pt>
                <c:pt idx="128">
                  <c:v>76.869547001832927</c:v>
                </c:pt>
                <c:pt idx="129">
                  <c:v>76.593872741555373</c:v>
                </c:pt>
                <c:pt idx="130">
                  <c:v>76.26038229903115</c:v>
                </c:pt>
                <c:pt idx="131">
                  <c:v>76.286776643100282</c:v>
                </c:pt>
                <c:pt idx="132">
                  <c:v>75.214663524482845</c:v>
                </c:pt>
                <c:pt idx="133">
                  <c:v>74.582875098193242</c:v>
                </c:pt>
                <c:pt idx="134">
                  <c:v>75.27373658025661</c:v>
                </c:pt>
                <c:pt idx="135">
                  <c:v>75.74171249018066</c:v>
                </c:pt>
                <c:pt idx="136">
                  <c:v>75.489080911233302</c:v>
                </c:pt>
                <c:pt idx="137">
                  <c:v>75.630269704111015</c:v>
                </c:pt>
                <c:pt idx="138">
                  <c:v>75.975909924063885</c:v>
                </c:pt>
                <c:pt idx="139">
                  <c:v>76.492065985860165</c:v>
                </c:pt>
                <c:pt idx="140">
                  <c:v>76.625294579732909</c:v>
                </c:pt>
                <c:pt idx="141">
                  <c:v>76.547368421052624</c:v>
                </c:pt>
                <c:pt idx="142">
                  <c:v>77.377742864624238</c:v>
                </c:pt>
                <c:pt idx="143">
                  <c:v>77.97517674783974</c:v>
                </c:pt>
                <c:pt idx="144">
                  <c:v>77.839434406912801</c:v>
                </c:pt>
                <c:pt idx="145">
                  <c:v>78.247499345378372</c:v>
                </c:pt>
                <c:pt idx="146">
                  <c:v>77.745168892380192</c:v>
                </c:pt>
                <c:pt idx="147">
                  <c:v>77.912752029327038</c:v>
                </c:pt>
                <c:pt idx="148">
                  <c:v>78.442733699921433</c:v>
                </c:pt>
                <c:pt idx="149">
                  <c:v>78.558366064414756</c:v>
                </c:pt>
                <c:pt idx="150">
                  <c:v>78.549148991882674</c:v>
                </c:pt>
                <c:pt idx="151">
                  <c:v>78.601099764336197</c:v>
                </c:pt>
                <c:pt idx="152">
                  <c:v>77.654255040586534</c:v>
                </c:pt>
                <c:pt idx="153">
                  <c:v>78.507253207645974</c:v>
                </c:pt>
                <c:pt idx="154">
                  <c:v>78.848284891332796</c:v>
                </c:pt>
                <c:pt idx="155">
                  <c:v>78.99324430479183</c:v>
                </c:pt>
                <c:pt idx="156">
                  <c:v>78.612411626080117</c:v>
                </c:pt>
                <c:pt idx="157">
                  <c:v>79.109714584969879</c:v>
                </c:pt>
                <c:pt idx="158">
                  <c:v>78.926630007855451</c:v>
                </c:pt>
                <c:pt idx="159">
                  <c:v>77.789578423671117</c:v>
                </c:pt>
                <c:pt idx="160">
                  <c:v>77.097879025923007</c:v>
                </c:pt>
                <c:pt idx="161">
                  <c:v>76.867452212621103</c:v>
                </c:pt>
                <c:pt idx="162">
                  <c:v>76.812987693113371</c:v>
                </c:pt>
                <c:pt idx="163">
                  <c:v>77.054726368159194</c:v>
                </c:pt>
                <c:pt idx="164">
                  <c:v>76.159413459020669</c:v>
                </c:pt>
                <c:pt idx="165">
                  <c:v>76.127153705158406</c:v>
                </c:pt>
                <c:pt idx="166">
                  <c:v>75.36255564283843</c:v>
                </c:pt>
                <c:pt idx="167">
                  <c:v>74.260277559570568</c:v>
                </c:pt>
                <c:pt idx="168">
                  <c:v>74.035716156061795</c:v>
                </c:pt>
                <c:pt idx="169">
                  <c:v>74.953652788688132</c:v>
                </c:pt>
                <c:pt idx="170">
                  <c:v>75.318984027232247</c:v>
                </c:pt>
                <c:pt idx="171">
                  <c:v>74.533857030636284</c:v>
                </c:pt>
                <c:pt idx="172">
                  <c:v>74.326472898664562</c:v>
                </c:pt>
                <c:pt idx="173">
                  <c:v>74.239329667452211</c:v>
                </c:pt>
                <c:pt idx="174">
                  <c:v>74.270751505629732</c:v>
                </c:pt>
                <c:pt idx="175">
                  <c:v>74.528410578685509</c:v>
                </c:pt>
                <c:pt idx="176">
                  <c:v>74.023985336475505</c:v>
                </c:pt>
                <c:pt idx="177">
                  <c:v>73.854307410316821</c:v>
                </c:pt>
                <c:pt idx="178">
                  <c:v>73.512437810945272</c:v>
                </c:pt>
                <c:pt idx="179">
                  <c:v>71.636344592825338</c:v>
                </c:pt>
                <c:pt idx="180">
                  <c:v>71.729772191673206</c:v>
                </c:pt>
                <c:pt idx="181">
                  <c:v>70.691594658287499</c:v>
                </c:pt>
                <c:pt idx="182">
                  <c:v>70.032155014401667</c:v>
                </c:pt>
                <c:pt idx="183">
                  <c:v>68.257030636292214</c:v>
                </c:pt>
                <c:pt idx="184">
                  <c:v>66.479392511128566</c:v>
                </c:pt>
                <c:pt idx="185">
                  <c:v>67.46268656716417</c:v>
                </c:pt>
                <c:pt idx="186">
                  <c:v>66.769730295888976</c:v>
                </c:pt>
                <c:pt idx="187">
                  <c:v>66.012254516889243</c:v>
                </c:pt>
                <c:pt idx="188">
                  <c:v>66.544330976695463</c:v>
                </c:pt>
              </c:numCache>
            </c:numRef>
          </c:val>
          <c:smooth val="0"/>
          <c:extLst xmlns:c15="http://schemas.microsoft.com/office/drawing/2012/chart">
            <c:ext xmlns:c16="http://schemas.microsoft.com/office/drawing/2014/chart" uri="{C3380CC4-5D6E-409C-BE32-E72D297353CC}">
              <c16:uniqueId val="{00000005-B7A6-40F8-B306-98883C9EAF57}"/>
            </c:ext>
          </c:extLst>
        </c:ser>
        <c:ser>
          <c:idx val="9"/>
          <c:order val="9"/>
          <c:tx>
            <c:strRef>
              <c:f>'Indici martie '!$K$1333</c:f>
              <c:strCache>
                <c:ptCount val="1"/>
                <c:pt idx="0">
                  <c:v>BET-TR</c:v>
                </c:pt>
              </c:strCache>
              <c:extLst xmlns:c15="http://schemas.microsoft.com/office/drawing/2012/chart"/>
            </c:strRef>
          </c:tx>
          <c:spPr>
            <a:ln w="12700" cap="rnd">
              <a:solidFill>
                <a:schemeClr val="accent4">
                  <a:lumMod val="60000"/>
                </a:schemeClr>
              </a:solidFill>
              <a:round/>
            </a:ln>
            <a:effectLst/>
          </c:spPr>
          <c:marker>
            <c:symbol val="none"/>
          </c:marker>
          <c:cat>
            <c:strRef>
              <c:f>'Indici martie '!$A$2084:$A$2272</c:f>
              <c:strCache>
                <c:ptCount val="168"/>
                <c:pt idx="0">
                  <c:v>ian. 2022</c:v>
                </c:pt>
                <c:pt idx="20">
                  <c:v>feb. 2022</c:v>
                </c:pt>
                <c:pt idx="40">
                  <c:v>mar. 2022</c:v>
                </c:pt>
                <c:pt idx="63">
                  <c:v>apr. 2022</c:v>
                </c:pt>
                <c:pt idx="82">
                  <c:v>mai 2022</c:v>
                </c:pt>
                <c:pt idx="104">
                  <c:v>iun. 2022</c:v>
                </c:pt>
                <c:pt idx="124">
                  <c:v>iul. 2022</c:v>
                </c:pt>
                <c:pt idx="145">
                  <c:v>aug. 2022</c:v>
                </c:pt>
                <c:pt idx="167">
                  <c:v>sep. 2022</c:v>
                </c:pt>
              </c:strCache>
              <c:extLst xmlns:c15="http://schemas.microsoft.com/office/drawing/2012/chart"/>
            </c:strRef>
          </c:cat>
          <c:val>
            <c:numRef>
              <c:f>'Indici martie '!$K$2084:$K$2272</c:f>
              <c:numCache>
                <c:formatCode>0.00</c:formatCode>
                <c:ptCount val="189"/>
                <c:pt idx="0">
                  <c:v>81.599999999999994</c:v>
                </c:pt>
                <c:pt idx="1">
                  <c:v>82.128869400536971</c:v>
                </c:pt>
                <c:pt idx="2">
                  <c:v>82.412797684479116</c:v>
                </c:pt>
                <c:pt idx="3">
                  <c:v>81.945834537891201</c:v>
                </c:pt>
                <c:pt idx="4">
                  <c:v>82.223229646145612</c:v>
                </c:pt>
                <c:pt idx="5">
                  <c:v>82.640893802138592</c:v>
                </c:pt>
                <c:pt idx="6">
                  <c:v>82.959959976941718</c:v>
                </c:pt>
                <c:pt idx="7">
                  <c:v>84.038887455921824</c:v>
                </c:pt>
                <c:pt idx="8">
                  <c:v>84.088822106853939</c:v>
                </c:pt>
                <c:pt idx="9">
                  <c:v>85.504013904204314</c:v>
                </c:pt>
                <c:pt idx="10">
                  <c:v>84.251974926731137</c:v>
                </c:pt>
                <c:pt idx="11">
                  <c:v>83.022254689985743</c:v>
                </c:pt>
                <c:pt idx="12">
                  <c:v>82.043832173207051</c:v>
                </c:pt>
                <c:pt idx="13">
                  <c:v>82.098393018815329</c:v>
                </c:pt>
                <c:pt idx="14">
                  <c:v>80.232376784548876</c:v>
                </c:pt>
                <c:pt idx="15">
                  <c:v>79.571431291730349</c:v>
                </c:pt>
                <c:pt idx="16">
                  <c:v>81.360108851639424</c:v>
                </c:pt>
                <c:pt idx="17">
                  <c:v>81.883787026089422</c:v>
                </c:pt>
                <c:pt idx="18">
                  <c:v>82.393621930974064</c:v>
                </c:pt>
                <c:pt idx="19">
                  <c:v>82.954486235149304</c:v>
                </c:pt>
                <c:pt idx="20">
                  <c:v>84.353680580680546</c:v>
                </c:pt>
                <c:pt idx="21">
                  <c:v>84.565673303131376</c:v>
                </c:pt>
                <c:pt idx="22">
                  <c:v>84.252151499047017</c:v>
                </c:pt>
                <c:pt idx="23">
                  <c:v>84.192893829836208</c:v>
                </c:pt>
                <c:pt idx="24">
                  <c:v>84.12777395973805</c:v>
                </c:pt>
                <c:pt idx="25">
                  <c:v>84.082394874555746</c:v>
                </c:pt>
                <c:pt idx="26">
                  <c:v>84.260980114841232</c:v>
                </c:pt>
                <c:pt idx="27">
                  <c:v>84.525238242793847</c:v>
                </c:pt>
                <c:pt idx="28">
                  <c:v>84.116226130279202</c:v>
                </c:pt>
                <c:pt idx="29">
                  <c:v>82.421131897788854</c:v>
                </c:pt>
                <c:pt idx="30">
                  <c:v>84.195966188132601</c:v>
                </c:pt>
                <c:pt idx="31">
                  <c:v>83.786212471891233</c:v>
                </c:pt>
                <c:pt idx="32">
                  <c:v>82.646155657151937</c:v>
                </c:pt>
                <c:pt idx="33">
                  <c:v>82.948164946240638</c:v>
                </c:pt>
                <c:pt idx="34">
                  <c:v>81.625814872582296</c:v>
                </c:pt>
                <c:pt idx="35">
                  <c:v>81.814994451820851</c:v>
                </c:pt>
                <c:pt idx="36">
                  <c:v>83.042737078628335</c:v>
                </c:pt>
                <c:pt idx="37">
                  <c:v>79.646333268128515</c:v>
                </c:pt>
                <c:pt idx="38">
                  <c:v>81.080912705762998</c:v>
                </c:pt>
                <c:pt idx="39">
                  <c:v>79.981502838140301</c:v>
                </c:pt>
                <c:pt idx="40">
                  <c:v>78.516694220026409</c:v>
                </c:pt>
                <c:pt idx="41">
                  <c:v>76.014452617165247</c:v>
                </c:pt>
                <c:pt idx="42">
                  <c:v>75.740871470933939</c:v>
                </c:pt>
                <c:pt idx="43">
                  <c:v>71.695105311537603</c:v>
                </c:pt>
                <c:pt idx="44">
                  <c:v>68.973172433253055</c:v>
                </c:pt>
                <c:pt idx="45">
                  <c:v>70.50080548135864</c:v>
                </c:pt>
                <c:pt idx="46">
                  <c:v>75.357250457443456</c:v>
                </c:pt>
                <c:pt idx="47">
                  <c:v>74.990015354867069</c:v>
                </c:pt>
                <c:pt idx="48">
                  <c:v>76.998348875736369</c:v>
                </c:pt>
                <c:pt idx="49">
                  <c:v>78.593573806362471</c:v>
                </c:pt>
                <c:pt idx="50">
                  <c:v>78.517365194826766</c:v>
                </c:pt>
                <c:pt idx="51">
                  <c:v>79.087164058185763</c:v>
                </c:pt>
                <c:pt idx="52">
                  <c:v>79.581955001757052</c:v>
                </c:pt>
                <c:pt idx="53">
                  <c:v>80.873864008156943</c:v>
                </c:pt>
                <c:pt idx="54">
                  <c:v>80.911721112682557</c:v>
                </c:pt>
                <c:pt idx="55">
                  <c:v>81.218815684468737</c:v>
                </c:pt>
                <c:pt idx="56">
                  <c:v>79.488301045411959</c:v>
                </c:pt>
                <c:pt idx="57">
                  <c:v>79.50684113857983</c:v>
                </c:pt>
                <c:pt idx="58">
                  <c:v>79.136003960759396</c:v>
                </c:pt>
                <c:pt idx="59">
                  <c:v>79.420991678596835</c:v>
                </c:pt>
                <c:pt idx="60">
                  <c:v>81.406759257496091</c:v>
                </c:pt>
                <c:pt idx="61">
                  <c:v>81.136250469561176</c:v>
                </c:pt>
                <c:pt idx="62">
                  <c:v>81.046304531849657</c:v>
                </c:pt>
                <c:pt idx="63">
                  <c:v>81.478129787576563</c:v>
                </c:pt>
                <c:pt idx="64">
                  <c:v>81.91532284170637</c:v>
                </c:pt>
                <c:pt idx="65">
                  <c:v>81.919666520677126</c:v>
                </c:pt>
                <c:pt idx="66">
                  <c:v>81.138298708425424</c:v>
                </c:pt>
                <c:pt idx="67">
                  <c:v>80.470078436192466</c:v>
                </c:pt>
                <c:pt idx="68">
                  <c:v>81.071236542852532</c:v>
                </c:pt>
                <c:pt idx="69">
                  <c:v>80.986234629985788</c:v>
                </c:pt>
                <c:pt idx="70">
                  <c:v>80.448995701675869</c:v>
                </c:pt>
                <c:pt idx="71">
                  <c:v>81.031083998220424</c:v>
                </c:pt>
                <c:pt idx="72">
                  <c:v>81.89921944649771</c:v>
                </c:pt>
                <c:pt idx="73">
                  <c:v>82.901620483773513</c:v>
                </c:pt>
                <c:pt idx="74">
                  <c:v>83.31953184100874</c:v>
                </c:pt>
                <c:pt idx="75">
                  <c:v>82.8093791059555</c:v>
                </c:pt>
                <c:pt idx="76">
                  <c:v>82.850591084482929</c:v>
                </c:pt>
                <c:pt idx="77">
                  <c:v>82.910025326009617</c:v>
                </c:pt>
                <c:pt idx="78">
                  <c:v>80.837454796621572</c:v>
                </c:pt>
                <c:pt idx="79">
                  <c:v>81.106056603544943</c:v>
                </c:pt>
                <c:pt idx="80">
                  <c:v>81.415340672048075</c:v>
                </c:pt>
                <c:pt idx="81">
                  <c:v>81.117639747466953</c:v>
                </c:pt>
                <c:pt idx="82">
                  <c:v>80.503768434063204</c:v>
                </c:pt>
                <c:pt idx="83">
                  <c:v>80.14119484062617</c:v>
                </c:pt>
                <c:pt idx="84">
                  <c:v>79.348279198915634</c:v>
                </c:pt>
                <c:pt idx="85">
                  <c:v>79.398178535384559</c:v>
                </c:pt>
                <c:pt idx="86">
                  <c:v>78.247562696155384</c:v>
                </c:pt>
                <c:pt idx="87">
                  <c:v>77.961656802275357</c:v>
                </c:pt>
                <c:pt idx="88">
                  <c:v>77.72699219446497</c:v>
                </c:pt>
                <c:pt idx="89">
                  <c:v>77.999549221264147</c:v>
                </c:pt>
                <c:pt idx="90">
                  <c:v>77.849886526320518</c:v>
                </c:pt>
                <c:pt idx="91">
                  <c:v>78.87644265640931</c:v>
                </c:pt>
                <c:pt idx="92">
                  <c:v>78.681718706451989</c:v>
                </c:pt>
                <c:pt idx="93">
                  <c:v>78.375542310708411</c:v>
                </c:pt>
                <c:pt idx="94">
                  <c:v>78.608264623044064</c:v>
                </c:pt>
                <c:pt idx="95">
                  <c:v>77.847167312655898</c:v>
                </c:pt>
                <c:pt idx="96">
                  <c:v>78.308727346377751</c:v>
                </c:pt>
                <c:pt idx="97">
                  <c:v>79.183925687290426</c:v>
                </c:pt>
                <c:pt idx="98">
                  <c:v>79.787873636541462</c:v>
                </c:pt>
                <c:pt idx="99">
                  <c:v>79.476082241152767</c:v>
                </c:pt>
                <c:pt idx="100">
                  <c:v>80.25236477070699</c:v>
                </c:pt>
                <c:pt idx="101">
                  <c:v>80.703012635307189</c:v>
                </c:pt>
                <c:pt idx="102">
                  <c:v>81.146491663882458</c:v>
                </c:pt>
                <c:pt idx="103">
                  <c:v>81.480743057851654</c:v>
                </c:pt>
                <c:pt idx="104">
                  <c:v>81.700363704348689</c:v>
                </c:pt>
                <c:pt idx="105">
                  <c:v>81.757396562379355</c:v>
                </c:pt>
                <c:pt idx="106">
                  <c:v>82.651276254312592</c:v>
                </c:pt>
                <c:pt idx="107">
                  <c:v>83.137874242426861</c:v>
                </c:pt>
                <c:pt idx="108">
                  <c:v>83.231033796287477</c:v>
                </c:pt>
                <c:pt idx="109">
                  <c:v>83.391855861595005</c:v>
                </c:pt>
                <c:pt idx="110">
                  <c:v>82.540777299032143</c:v>
                </c:pt>
                <c:pt idx="111">
                  <c:v>80.623096005137896</c:v>
                </c:pt>
                <c:pt idx="112">
                  <c:v>80.714878294934621</c:v>
                </c:pt>
                <c:pt idx="113">
                  <c:v>80.642836790053778</c:v>
                </c:pt>
                <c:pt idx="114">
                  <c:v>81.147162638682829</c:v>
                </c:pt>
                <c:pt idx="115">
                  <c:v>82.369360894771546</c:v>
                </c:pt>
                <c:pt idx="116">
                  <c:v>82.712087759903184</c:v>
                </c:pt>
                <c:pt idx="117">
                  <c:v>82.344111053600074</c:v>
                </c:pt>
                <c:pt idx="118">
                  <c:v>82.012790760074566</c:v>
                </c:pt>
                <c:pt idx="119">
                  <c:v>83.22739640658024</c:v>
                </c:pt>
                <c:pt idx="120">
                  <c:v>83.926693406408873</c:v>
                </c:pt>
                <c:pt idx="121">
                  <c:v>84.148362291770155</c:v>
                </c:pt>
                <c:pt idx="122">
                  <c:v>83.790414893009284</c:v>
                </c:pt>
                <c:pt idx="123">
                  <c:v>82.301874955640528</c:v>
                </c:pt>
                <c:pt idx="124">
                  <c:v>82.844799512521902</c:v>
                </c:pt>
                <c:pt idx="125">
                  <c:v>82.802704672415061</c:v>
                </c:pt>
                <c:pt idx="126">
                  <c:v>82.452561770016274</c:v>
                </c:pt>
                <c:pt idx="127">
                  <c:v>82.959783404625838</c:v>
                </c:pt>
                <c:pt idx="128">
                  <c:v>83.03585075830884</c:v>
                </c:pt>
                <c:pt idx="129">
                  <c:v>82.745530556531705</c:v>
                </c:pt>
                <c:pt idx="130">
                  <c:v>82.301415867619227</c:v>
                </c:pt>
                <c:pt idx="131">
                  <c:v>82.352586524762529</c:v>
                </c:pt>
                <c:pt idx="132">
                  <c:v>81.187173925462233</c:v>
                </c:pt>
                <c:pt idx="133">
                  <c:v>80.475728750300775</c:v>
                </c:pt>
                <c:pt idx="134">
                  <c:v>81.256178386509859</c:v>
                </c:pt>
                <c:pt idx="135">
                  <c:v>81.788084830880067</c:v>
                </c:pt>
                <c:pt idx="136">
                  <c:v>81.52301447027439</c:v>
                </c:pt>
                <c:pt idx="137">
                  <c:v>81.642659871517665</c:v>
                </c:pt>
                <c:pt idx="138">
                  <c:v>82.046233556703072</c:v>
                </c:pt>
                <c:pt idx="139">
                  <c:v>82.579305378358114</c:v>
                </c:pt>
                <c:pt idx="140">
                  <c:v>82.731157570018709</c:v>
                </c:pt>
                <c:pt idx="141">
                  <c:v>82.698067918021962</c:v>
                </c:pt>
                <c:pt idx="142">
                  <c:v>83.65251191430356</c:v>
                </c:pt>
                <c:pt idx="143">
                  <c:v>84.360284385294634</c:v>
                </c:pt>
                <c:pt idx="144">
                  <c:v>84.172623327972673</c:v>
                </c:pt>
                <c:pt idx="145">
                  <c:v>84.62553131821619</c:v>
                </c:pt>
                <c:pt idx="146">
                  <c:v>84.046268178725796</c:v>
                </c:pt>
                <c:pt idx="147">
                  <c:v>84.257695869765783</c:v>
                </c:pt>
                <c:pt idx="148">
                  <c:v>84.834734198076049</c:v>
                </c:pt>
                <c:pt idx="149">
                  <c:v>84.932696518928722</c:v>
                </c:pt>
                <c:pt idx="150">
                  <c:v>84.962360667997288</c:v>
                </c:pt>
                <c:pt idx="151">
                  <c:v>85.025291041378495</c:v>
                </c:pt>
                <c:pt idx="152">
                  <c:v>85.275282126207642</c:v>
                </c:pt>
                <c:pt idx="153">
                  <c:v>86.286017376793197</c:v>
                </c:pt>
                <c:pt idx="154">
                  <c:v>86.701562664995564</c:v>
                </c:pt>
                <c:pt idx="155">
                  <c:v>86.794828162245722</c:v>
                </c:pt>
                <c:pt idx="156">
                  <c:v>86.344498127814106</c:v>
                </c:pt>
                <c:pt idx="157">
                  <c:v>86.990858747340582</c:v>
                </c:pt>
                <c:pt idx="158">
                  <c:v>86.777488760825861</c:v>
                </c:pt>
                <c:pt idx="159">
                  <c:v>85.519516953538968</c:v>
                </c:pt>
                <c:pt idx="160">
                  <c:v>84.742280933478966</c:v>
                </c:pt>
                <c:pt idx="161">
                  <c:v>84.48505038369855</c:v>
                </c:pt>
                <c:pt idx="162">
                  <c:v>84.426534318214465</c:v>
                </c:pt>
                <c:pt idx="163">
                  <c:v>84.695665842085475</c:v>
                </c:pt>
                <c:pt idx="164">
                  <c:v>83.700751471003173</c:v>
                </c:pt>
                <c:pt idx="165">
                  <c:v>83.65586678830536</c:v>
                </c:pt>
                <c:pt idx="166">
                  <c:v>82.770533196460931</c:v>
                </c:pt>
                <c:pt idx="167">
                  <c:v>81.434834255721711</c:v>
                </c:pt>
                <c:pt idx="168">
                  <c:v>81.227291155631178</c:v>
                </c:pt>
                <c:pt idx="169">
                  <c:v>82.304029137894318</c:v>
                </c:pt>
                <c:pt idx="170">
                  <c:v>82.731192884481885</c:v>
                </c:pt>
                <c:pt idx="171">
                  <c:v>81.87368708962083</c:v>
                </c:pt>
                <c:pt idx="172">
                  <c:v>81.624296350665688</c:v>
                </c:pt>
                <c:pt idx="173">
                  <c:v>81.504262490327463</c:v>
                </c:pt>
                <c:pt idx="174">
                  <c:v>81.538941293167156</c:v>
                </c:pt>
                <c:pt idx="175">
                  <c:v>81.888766365397359</c:v>
                </c:pt>
                <c:pt idx="176">
                  <c:v>81.278885586332606</c:v>
                </c:pt>
                <c:pt idx="177">
                  <c:v>81.066539719250002</c:v>
                </c:pt>
                <c:pt idx="178">
                  <c:v>80.703930811349778</c:v>
                </c:pt>
                <c:pt idx="179">
                  <c:v>78.582096605829989</c:v>
                </c:pt>
                <c:pt idx="180">
                  <c:v>78.771452757384438</c:v>
                </c:pt>
                <c:pt idx="181">
                  <c:v>77.541132174765039</c:v>
                </c:pt>
                <c:pt idx="182">
                  <c:v>76.799810963755931</c:v>
                </c:pt>
                <c:pt idx="183">
                  <c:v>74.830676497012988</c:v>
                </c:pt>
                <c:pt idx="184">
                  <c:v>72.93443108226711</c:v>
                </c:pt>
                <c:pt idx="185">
                  <c:v>73.972923500909673</c:v>
                </c:pt>
                <c:pt idx="186">
                  <c:v>73.257558420335585</c:v>
                </c:pt>
                <c:pt idx="187">
                  <c:v>72.432294730355025</c:v>
                </c:pt>
                <c:pt idx="188">
                  <c:v>73.051463213235309</c:v>
                </c:pt>
              </c:numCache>
            </c:numRef>
          </c:val>
          <c:smooth val="0"/>
          <c:extLst xmlns:c15="http://schemas.microsoft.com/office/drawing/2012/chart">
            <c:ext xmlns:c16="http://schemas.microsoft.com/office/drawing/2014/chart" uri="{C3380CC4-5D6E-409C-BE32-E72D297353CC}">
              <c16:uniqueId val="{00000006-B7A6-40F8-B306-98883C9EAF57}"/>
            </c:ext>
          </c:extLst>
        </c:ser>
        <c:ser>
          <c:idx val="10"/>
          <c:order val="10"/>
          <c:tx>
            <c:strRef>
              <c:f>'Indici martie '!$L$1333</c:f>
              <c:strCache>
                <c:ptCount val="1"/>
                <c:pt idx="0">
                  <c:v>BET-XT</c:v>
                </c:pt>
              </c:strCache>
              <c:extLst xmlns:c15="http://schemas.microsoft.com/office/drawing/2012/chart"/>
            </c:strRef>
          </c:tx>
          <c:spPr>
            <a:ln w="12700" cap="rnd">
              <a:solidFill>
                <a:schemeClr val="accent5">
                  <a:lumMod val="60000"/>
                </a:schemeClr>
              </a:solidFill>
              <a:round/>
            </a:ln>
            <a:effectLst/>
          </c:spPr>
          <c:marker>
            <c:symbol val="none"/>
          </c:marker>
          <c:cat>
            <c:strRef>
              <c:f>'Indici martie '!$A$2084:$A$2272</c:f>
              <c:strCache>
                <c:ptCount val="168"/>
                <c:pt idx="0">
                  <c:v>ian. 2022</c:v>
                </c:pt>
                <c:pt idx="20">
                  <c:v>feb. 2022</c:v>
                </c:pt>
                <c:pt idx="40">
                  <c:v>mar. 2022</c:v>
                </c:pt>
                <c:pt idx="63">
                  <c:v>apr. 2022</c:v>
                </c:pt>
                <c:pt idx="82">
                  <c:v>mai 2022</c:v>
                </c:pt>
                <c:pt idx="104">
                  <c:v>iun. 2022</c:v>
                </c:pt>
                <c:pt idx="124">
                  <c:v>iul. 2022</c:v>
                </c:pt>
                <c:pt idx="145">
                  <c:v>aug. 2022</c:v>
                </c:pt>
                <c:pt idx="167">
                  <c:v>sep. 2022</c:v>
                </c:pt>
              </c:strCache>
              <c:extLst xmlns:c15="http://schemas.microsoft.com/office/drawing/2012/chart"/>
            </c:strRef>
          </c:cat>
          <c:val>
            <c:numRef>
              <c:f>'Indici martie '!$L$2084:$L$2272</c:f>
              <c:numCache>
                <c:formatCode>0.00</c:formatCode>
                <c:ptCount val="189"/>
                <c:pt idx="0">
                  <c:v>81.599999999999994</c:v>
                </c:pt>
                <c:pt idx="1">
                  <c:v>82.118684936304334</c:v>
                </c:pt>
                <c:pt idx="2">
                  <c:v>82.391601803615984</c:v>
                </c:pt>
                <c:pt idx="3">
                  <c:v>81.969366545550045</c:v>
                </c:pt>
                <c:pt idx="4">
                  <c:v>82.21299128835966</c:v>
                </c:pt>
                <c:pt idx="5">
                  <c:v>82.644514293218919</c:v>
                </c:pt>
                <c:pt idx="6">
                  <c:v>82.896712340760828</c:v>
                </c:pt>
                <c:pt idx="7">
                  <c:v>83.8997889944403</c:v>
                </c:pt>
                <c:pt idx="8">
                  <c:v>83.886929037341844</c:v>
                </c:pt>
                <c:pt idx="9">
                  <c:v>85.15649257978373</c:v>
                </c:pt>
                <c:pt idx="10">
                  <c:v>83.998381998861788</c:v>
                </c:pt>
                <c:pt idx="11">
                  <c:v>82.915287834347481</c:v>
                </c:pt>
                <c:pt idx="12">
                  <c:v>82.010804185089526</c:v>
                </c:pt>
                <c:pt idx="13">
                  <c:v>82.016519721577723</c:v>
                </c:pt>
                <c:pt idx="14">
                  <c:v>80.271137766492998</c:v>
                </c:pt>
                <c:pt idx="15">
                  <c:v>79.426667250361149</c:v>
                </c:pt>
                <c:pt idx="16">
                  <c:v>81.182765836361227</c:v>
                </c:pt>
                <c:pt idx="17">
                  <c:v>81.168476995140722</c:v>
                </c:pt>
                <c:pt idx="18">
                  <c:v>81.531413562141566</c:v>
                </c:pt>
                <c:pt idx="19">
                  <c:v>82.126543798975604</c:v>
                </c:pt>
                <c:pt idx="20">
                  <c:v>83.39610734141749</c:v>
                </c:pt>
                <c:pt idx="21">
                  <c:v>83.609011075603021</c:v>
                </c:pt>
                <c:pt idx="22">
                  <c:v>83.291084358446767</c:v>
                </c:pt>
                <c:pt idx="23">
                  <c:v>83.135335989143272</c:v>
                </c:pt>
                <c:pt idx="24">
                  <c:v>83.104614980519187</c:v>
                </c:pt>
                <c:pt idx="25">
                  <c:v>83.058176246552534</c:v>
                </c:pt>
                <c:pt idx="26">
                  <c:v>83.165342555706331</c:v>
                </c:pt>
                <c:pt idx="27">
                  <c:v>83.38824847874622</c:v>
                </c:pt>
                <c:pt idx="28">
                  <c:v>83.073179529834078</c:v>
                </c:pt>
                <c:pt idx="29">
                  <c:v>81.307078754979628</c:v>
                </c:pt>
                <c:pt idx="30">
                  <c:v>82.963155452436183</c:v>
                </c:pt>
                <c:pt idx="31">
                  <c:v>82.567354550628195</c:v>
                </c:pt>
                <c:pt idx="32">
                  <c:v>81.482117059930815</c:v>
                </c:pt>
                <c:pt idx="33">
                  <c:v>81.697878562360444</c:v>
                </c:pt>
                <c:pt idx="34">
                  <c:v>80.493329247471863</c:v>
                </c:pt>
                <c:pt idx="35">
                  <c:v>80.629787681127681</c:v>
                </c:pt>
                <c:pt idx="36">
                  <c:v>81.855055815786002</c:v>
                </c:pt>
                <c:pt idx="37">
                  <c:v>78.502893665455488</c:v>
                </c:pt>
                <c:pt idx="38">
                  <c:v>80.003936435669559</c:v>
                </c:pt>
                <c:pt idx="39">
                  <c:v>78.90083789344655</c:v>
                </c:pt>
                <c:pt idx="40">
                  <c:v>77.381934071706851</c:v>
                </c:pt>
                <c:pt idx="41">
                  <c:v>75.199313575274687</c:v>
                </c:pt>
                <c:pt idx="42">
                  <c:v>75.137157115965493</c:v>
                </c:pt>
                <c:pt idx="43">
                  <c:v>71.214155758875791</c:v>
                </c:pt>
                <c:pt idx="44">
                  <c:v>68.434976141487539</c:v>
                </c:pt>
                <c:pt idx="45">
                  <c:v>70.138920457032782</c:v>
                </c:pt>
                <c:pt idx="46">
                  <c:v>74.613471085233968</c:v>
                </c:pt>
                <c:pt idx="47">
                  <c:v>74.304117672810037</c:v>
                </c:pt>
                <c:pt idx="48">
                  <c:v>75.116438296195767</c:v>
                </c:pt>
                <c:pt idx="49">
                  <c:v>76.687496388390315</c:v>
                </c:pt>
                <c:pt idx="50">
                  <c:v>76.577472310992405</c:v>
                </c:pt>
                <c:pt idx="51">
                  <c:v>77.173316989887482</c:v>
                </c:pt>
                <c:pt idx="52">
                  <c:v>77.661995359628762</c:v>
                </c:pt>
                <c:pt idx="53">
                  <c:v>78.837252550015307</c:v>
                </c:pt>
                <c:pt idx="54">
                  <c:v>78.89297903077528</c:v>
                </c:pt>
                <c:pt idx="55">
                  <c:v>79.118742722059267</c:v>
                </c:pt>
                <c:pt idx="56">
                  <c:v>77.620557720089295</c:v>
                </c:pt>
                <c:pt idx="57">
                  <c:v>77.628416582760565</c:v>
                </c:pt>
                <c:pt idx="58">
                  <c:v>77.272624436369995</c:v>
                </c:pt>
                <c:pt idx="59">
                  <c:v>77.506961432386277</c:v>
                </c:pt>
                <c:pt idx="60">
                  <c:v>79.176612529002313</c:v>
                </c:pt>
                <c:pt idx="61">
                  <c:v>78.922271155277329</c:v>
                </c:pt>
                <c:pt idx="62">
                  <c:v>78.852255833296852</c:v>
                </c:pt>
                <c:pt idx="63">
                  <c:v>79.253057829532011</c:v>
                </c:pt>
                <c:pt idx="64">
                  <c:v>79.555981263406721</c:v>
                </c:pt>
                <c:pt idx="65">
                  <c:v>79.682437508208196</c:v>
                </c:pt>
                <c:pt idx="66">
                  <c:v>78.940132206802957</c:v>
                </c:pt>
                <c:pt idx="67">
                  <c:v>78.4550260473668</c:v>
                </c:pt>
                <c:pt idx="68">
                  <c:v>78.882976841920922</c:v>
                </c:pt>
                <c:pt idx="69">
                  <c:v>78.822963708794802</c:v>
                </c:pt>
                <c:pt idx="70">
                  <c:v>78.357147485006337</c:v>
                </c:pt>
                <c:pt idx="71">
                  <c:v>78.863686906273244</c:v>
                </c:pt>
                <c:pt idx="72">
                  <c:v>79.636713216302581</c:v>
                </c:pt>
                <c:pt idx="73">
                  <c:v>80.514762509302628</c:v>
                </c:pt>
                <c:pt idx="74">
                  <c:v>81.013443067898251</c:v>
                </c:pt>
                <c:pt idx="75">
                  <c:v>80.48261261655648</c:v>
                </c:pt>
                <c:pt idx="76">
                  <c:v>80.579776736855905</c:v>
                </c:pt>
                <c:pt idx="77">
                  <c:v>80.677655299216383</c:v>
                </c:pt>
                <c:pt idx="78">
                  <c:v>78.869402442761455</c:v>
                </c:pt>
                <c:pt idx="79">
                  <c:v>79.085878387252109</c:v>
                </c:pt>
                <c:pt idx="80">
                  <c:v>79.39523179967604</c:v>
                </c:pt>
                <c:pt idx="81">
                  <c:v>79.102310554655688</c:v>
                </c:pt>
                <c:pt idx="82">
                  <c:v>78.582196734229299</c:v>
                </c:pt>
                <c:pt idx="83">
                  <c:v>78.282845510659712</c:v>
                </c:pt>
                <c:pt idx="84">
                  <c:v>77.43551722628375</c:v>
                </c:pt>
                <c:pt idx="85">
                  <c:v>77.51624917917961</c:v>
                </c:pt>
                <c:pt idx="86">
                  <c:v>76.397432911614047</c:v>
                </c:pt>
                <c:pt idx="87">
                  <c:v>76.063074027054242</c:v>
                </c:pt>
                <c:pt idx="88">
                  <c:v>75.825164820732809</c:v>
                </c:pt>
                <c:pt idx="89">
                  <c:v>75.950192181412234</c:v>
                </c:pt>
                <c:pt idx="90">
                  <c:v>74.962118811014307</c:v>
                </c:pt>
                <c:pt idx="91">
                  <c:v>75.397928468239712</c:v>
                </c:pt>
                <c:pt idx="92">
                  <c:v>75.28361773847567</c:v>
                </c:pt>
                <c:pt idx="93">
                  <c:v>75.040707437727079</c:v>
                </c:pt>
                <c:pt idx="94">
                  <c:v>75.187168060237269</c:v>
                </c:pt>
                <c:pt idx="95">
                  <c:v>74.52773803791095</c:v>
                </c:pt>
                <c:pt idx="96">
                  <c:v>74.943543317427654</c:v>
                </c:pt>
                <c:pt idx="97">
                  <c:v>75.653698726086759</c:v>
                </c:pt>
                <c:pt idx="98">
                  <c:v>76.015920851026564</c:v>
                </c:pt>
                <c:pt idx="99">
                  <c:v>75.735859563104654</c:v>
                </c:pt>
                <c:pt idx="100">
                  <c:v>76.446729413824798</c:v>
                </c:pt>
                <c:pt idx="101">
                  <c:v>76.806808212581515</c:v>
                </c:pt>
                <c:pt idx="102">
                  <c:v>77.16117147485005</c:v>
                </c:pt>
                <c:pt idx="103">
                  <c:v>77.473382655518094</c:v>
                </c:pt>
                <c:pt idx="104">
                  <c:v>76.796091581666147</c:v>
                </c:pt>
                <c:pt idx="105">
                  <c:v>76.263117804141302</c:v>
                </c:pt>
                <c:pt idx="106">
                  <c:v>76.836100337083565</c:v>
                </c:pt>
                <c:pt idx="107">
                  <c:v>77.224042376220282</c:v>
                </c:pt>
                <c:pt idx="108">
                  <c:v>77.266194457820774</c:v>
                </c:pt>
                <c:pt idx="109">
                  <c:v>77.460522698419638</c:v>
                </c:pt>
                <c:pt idx="110">
                  <c:v>76.791090487238961</c:v>
                </c:pt>
                <c:pt idx="111">
                  <c:v>75.179309197565985</c:v>
                </c:pt>
                <c:pt idx="112">
                  <c:v>75.294334369391052</c:v>
                </c:pt>
                <c:pt idx="113">
                  <c:v>75.314338747099768</c:v>
                </c:pt>
                <c:pt idx="114">
                  <c:v>75.800159348596935</c:v>
                </c:pt>
                <c:pt idx="115">
                  <c:v>76.738936216784111</c:v>
                </c:pt>
                <c:pt idx="116">
                  <c:v>77.187605831108002</c:v>
                </c:pt>
                <c:pt idx="117">
                  <c:v>76.734649564417964</c:v>
                </c:pt>
                <c:pt idx="118">
                  <c:v>76.256687825592067</c:v>
                </c:pt>
                <c:pt idx="119">
                  <c:v>77.469096003151932</c:v>
                </c:pt>
                <c:pt idx="120">
                  <c:v>78.089231712121858</c:v>
                </c:pt>
                <c:pt idx="121">
                  <c:v>78.30856542485661</c:v>
                </c:pt>
                <c:pt idx="122">
                  <c:v>77.962061025259374</c:v>
                </c:pt>
                <c:pt idx="123">
                  <c:v>76.684638620146202</c:v>
                </c:pt>
                <c:pt idx="124">
                  <c:v>77.032571903865502</c:v>
                </c:pt>
                <c:pt idx="125">
                  <c:v>77.03685855623165</c:v>
                </c:pt>
                <c:pt idx="126">
                  <c:v>76.03020969224707</c:v>
                </c:pt>
                <c:pt idx="127">
                  <c:v>76.513172525500153</c:v>
                </c:pt>
                <c:pt idx="128">
                  <c:v>76.710358534343115</c:v>
                </c:pt>
                <c:pt idx="129">
                  <c:v>76.47244932802171</c:v>
                </c:pt>
                <c:pt idx="130">
                  <c:v>75.97091100118196</c:v>
                </c:pt>
                <c:pt idx="131">
                  <c:v>76.049499627894747</c:v>
                </c:pt>
                <c:pt idx="132">
                  <c:v>75.099291686731164</c:v>
                </c:pt>
                <c:pt idx="133">
                  <c:v>74.504875891958136</c:v>
                </c:pt>
                <c:pt idx="134">
                  <c:v>75.110008317646532</c:v>
                </c:pt>
                <c:pt idx="135">
                  <c:v>75.632265464255994</c:v>
                </c:pt>
                <c:pt idx="136">
                  <c:v>75.39292737381254</c:v>
                </c:pt>
                <c:pt idx="137">
                  <c:v>75.733001794860556</c:v>
                </c:pt>
                <c:pt idx="138">
                  <c:v>76.012348640721441</c:v>
                </c:pt>
                <c:pt idx="139">
                  <c:v>76.381000744210468</c:v>
                </c:pt>
                <c:pt idx="140">
                  <c:v>76.54746574442936</c:v>
                </c:pt>
                <c:pt idx="141">
                  <c:v>76.542464650002174</c:v>
                </c:pt>
                <c:pt idx="142">
                  <c:v>77.382648513767876</c:v>
                </c:pt>
                <c:pt idx="143">
                  <c:v>78.070656218535206</c:v>
                </c:pt>
                <c:pt idx="144">
                  <c:v>77.921337827780931</c:v>
                </c:pt>
                <c:pt idx="145">
                  <c:v>78.171392549139782</c:v>
                </c:pt>
                <c:pt idx="146">
                  <c:v>77.686286389703611</c:v>
                </c:pt>
                <c:pt idx="147">
                  <c:v>77.885615724729675</c:v>
                </c:pt>
                <c:pt idx="148">
                  <c:v>78.527184695530352</c:v>
                </c:pt>
                <c:pt idx="149">
                  <c:v>78.672930875979503</c:v>
                </c:pt>
                <c:pt idx="150">
                  <c:v>78.790813816048669</c:v>
                </c:pt>
                <c:pt idx="151">
                  <c:v>78.788670489865595</c:v>
                </c:pt>
                <c:pt idx="152">
                  <c:v>77.841320316946096</c:v>
                </c:pt>
                <c:pt idx="153">
                  <c:v>78.684361948955896</c:v>
                </c:pt>
                <c:pt idx="154">
                  <c:v>79.115884953815169</c:v>
                </c:pt>
                <c:pt idx="155">
                  <c:v>79.243770082738692</c:v>
                </c:pt>
                <c:pt idx="156">
                  <c:v>78.809389309635321</c:v>
                </c:pt>
                <c:pt idx="157">
                  <c:v>79.388087379065794</c:v>
                </c:pt>
                <c:pt idx="158">
                  <c:v>79.104453880838761</c:v>
                </c:pt>
                <c:pt idx="159">
                  <c:v>78.016358621897282</c:v>
                </c:pt>
                <c:pt idx="160">
                  <c:v>77.401224007354543</c:v>
                </c:pt>
                <c:pt idx="161">
                  <c:v>77.229043470647454</c:v>
                </c:pt>
                <c:pt idx="162">
                  <c:v>77.126163813859819</c:v>
                </c:pt>
                <c:pt idx="163">
                  <c:v>77.290485487895623</c:v>
                </c:pt>
                <c:pt idx="164">
                  <c:v>76.430297246421205</c:v>
                </c:pt>
                <c:pt idx="165">
                  <c:v>76.392431817186875</c:v>
                </c:pt>
                <c:pt idx="166">
                  <c:v>75.664415357002127</c:v>
                </c:pt>
                <c:pt idx="167">
                  <c:v>74.52202250142274</c:v>
                </c:pt>
                <c:pt idx="168">
                  <c:v>74.427716149367413</c:v>
                </c:pt>
                <c:pt idx="169">
                  <c:v>75.187168060237269</c:v>
                </c:pt>
                <c:pt idx="170">
                  <c:v>75.502951451210421</c:v>
                </c:pt>
                <c:pt idx="171">
                  <c:v>74.815658188504131</c:v>
                </c:pt>
                <c:pt idx="172">
                  <c:v>74.834948124151808</c:v>
                </c:pt>
                <c:pt idx="173">
                  <c:v>74.581321192487849</c:v>
                </c:pt>
                <c:pt idx="174">
                  <c:v>74.577748982182712</c:v>
                </c:pt>
                <c:pt idx="175">
                  <c:v>74.785651621941071</c:v>
                </c:pt>
                <c:pt idx="176">
                  <c:v>74.256964496782373</c:v>
                </c:pt>
                <c:pt idx="177">
                  <c:v>74.138367114652183</c:v>
                </c:pt>
                <c:pt idx="178">
                  <c:v>73.83187147047235</c:v>
                </c:pt>
                <c:pt idx="179">
                  <c:v>71.887874622422615</c:v>
                </c:pt>
                <c:pt idx="180">
                  <c:v>72.075058442411233</c:v>
                </c:pt>
                <c:pt idx="181">
                  <c:v>70.989106509652842</c:v>
                </c:pt>
                <c:pt idx="182">
                  <c:v>70.511144770826945</c:v>
                </c:pt>
                <c:pt idx="183">
                  <c:v>68.725754060324817</c:v>
                </c:pt>
                <c:pt idx="184">
                  <c:v>67.041099680427251</c:v>
                </c:pt>
                <c:pt idx="185">
                  <c:v>67.988449853346751</c:v>
                </c:pt>
                <c:pt idx="186">
                  <c:v>67.375458564987071</c:v>
                </c:pt>
                <c:pt idx="187">
                  <c:v>66.685307534036681</c:v>
                </c:pt>
                <c:pt idx="188">
                  <c:v>67.349738650790172</c:v>
                </c:pt>
              </c:numCache>
            </c:numRef>
          </c:val>
          <c:smooth val="0"/>
          <c:extLst xmlns:c15="http://schemas.microsoft.com/office/drawing/2012/chart">
            <c:ext xmlns:c16="http://schemas.microsoft.com/office/drawing/2014/chart" uri="{C3380CC4-5D6E-409C-BE32-E72D297353CC}">
              <c16:uniqueId val="{00000007-B7A6-40F8-B306-98883C9EAF57}"/>
            </c:ext>
          </c:extLst>
        </c:ser>
        <c:ser>
          <c:idx val="11"/>
          <c:order val="11"/>
          <c:tx>
            <c:strRef>
              <c:f>'Indici martie '!$M$1333</c:f>
              <c:strCache>
                <c:ptCount val="1"/>
                <c:pt idx="0">
                  <c:v>BET-XT-TR </c:v>
                </c:pt>
              </c:strCache>
              <c:extLst xmlns:c15="http://schemas.microsoft.com/office/drawing/2012/chart"/>
            </c:strRef>
          </c:tx>
          <c:spPr>
            <a:ln w="12700" cap="rnd">
              <a:solidFill>
                <a:schemeClr val="accent6">
                  <a:lumMod val="60000"/>
                </a:schemeClr>
              </a:solidFill>
              <a:round/>
            </a:ln>
            <a:effectLst/>
          </c:spPr>
          <c:marker>
            <c:symbol val="none"/>
          </c:marker>
          <c:cat>
            <c:strRef>
              <c:f>'Indici martie '!$A$2084:$A$2272</c:f>
              <c:strCache>
                <c:ptCount val="168"/>
                <c:pt idx="0">
                  <c:v>ian. 2022</c:v>
                </c:pt>
                <c:pt idx="20">
                  <c:v>feb. 2022</c:v>
                </c:pt>
                <c:pt idx="40">
                  <c:v>mar. 2022</c:v>
                </c:pt>
                <c:pt idx="63">
                  <c:v>apr. 2022</c:v>
                </c:pt>
                <c:pt idx="82">
                  <c:v>mai 2022</c:v>
                </c:pt>
                <c:pt idx="104">
                  <c:v>iun. 2022</c:v>
                </c:pt>
                <c:pt idx="124">
                  <c:v>iul. 2022</c:v>
                </c:pt>
                <c:pt idx="145">
                  <c:v>aug. 2022</c:v>
                </c:pt>
                <c:pt idx="167">
                  <c:v>sep. 2022</c:v>
                </c:pt>
              </c:strCache>
              <c:extLst xmlns:c15="http://schemas.microsoft.com/office/drawing/2012/chart"/>
            </c:strRef>
          </c:cat>
          <c:val>
            <c:numRef>
              <c:f>'Indici martie '!$M$2084:$M$2272</c:f>
              <c:numCache>
                <c:formatCode>0.00</c:formatCode>
                <c:ptCount val="189"/>
                <c:pt idx="0">
                  <c:v>81.599999999999994</c:v>
                </c:pt>
                <c:pt idx="1">
                  <c:v>82.118932401601498</c:v>
                </c:pt>
                <c:pt idx="2">
                  <c:v>82.391927190303917</c:v>
                </c:pt>
                <c:pt idx="3">
                  <c:v>81.969512177015844</c:v>
                </c:pt>
                <c:pt idx="4">
                  <c:v>82.213430597690788</c:v>
                </c:pt>
                <c:pt idx="5">
                  <c:v>82.644730056765027</c:v>
                </c:pt>
                <c:pt idx="6">
                  <c:v>82.896725246336487</c:v>
                </c:pt>
                <c:pt idx="7">
                  <c:v>83.900263781729279</c:v>
                </c:pt>
                <c:pt idx="8">
                  <c:v>83.887340951494835</c:v>
                </c:pt>
                <c:pt idx="9">
                  <c:v>85.156605183583167</c:v>
                </c:pt>
                <c:pt idx="10">
                  <c:v>83.998396523822009</c:v>
                </c:pt>
                <c:pt idx="11">
                  <c:v>82.914897976353672</c:v>
                </c:pt>
                <c:pt idx="12">
                  <c:v>82.010299859943274</c:v>
                </c:pt>
                <c:pt idx="13">
                  <c:v>82.016357436615678</c:v>
                </c:pt>
                <c:pt idx="14">
                  <c:v>80.270967678077412</c:v>
                </c:pt>
                <c:pt idx="15">
                  <c:v>79.426541489946104</c:v>
                </c:pt>
                <c:pt idx="16">
                  <c:v>81.182834886494661</c:v>
                </c:pt>
                <c:pt idx="17">
                  <c:v>81.560423832407039</c:v>
                </c:pt>
                <c:pt idx="18">
                  <c:v>81.928320655643589</c:v>
                </c:pt>
                <c:pt idx="19">
                  <c:v>82.522770846427562</c:v>
                </c:pt>
                <c:pt idx="20">
                  <c:v>83.79809265518827</c:v>
                </c:pt>
                <c:pt idx="21">
                  <c:v>84.011319354056454</c:v>
                </c:pt>
                <c:pt idx="22">
                  <c:v>83.693498497978325</c:v>
                </c:pt>
                <c:pt idx="23">
                  <c:v>83.542059081168546</c:v>
                </c:pt>
                <c:pt idx="24">
                  <c:v>83.50732897491352</c:v>
                </c:pt>
                <c:pt idx="25">
                  <c:v>83.454829977086121</c:v>
                </c:pt>
                <c:pt idx="26">
                  <c:v>83.570731610751196</c:v>
                </c:pt>
                <c:pt idx="27">
                  <c:v>83.79566962451932</c:v>
                </c:pt>
                <c:pt idx="28">
                  <c:v>83.47946412222052</c:v>
                </c:pt>
                <c:pt idx="29">
                  <c:v>81.703382641875464</c:v>
                </c:pt>
                <c:pt idx="30">
                  <c:v>83.370023903672646</c:v>
                </c:pt>
                <c:pt idx="31">
                  <c:v>82.970627681739671</c:v>
                </c:pt>
                <c:pt idx="32">
                  <c:v>81.883494588267894</c:v>
                </c:pt>
                <c:pt idx="33">
                  <c:v>82.101163510029139</c:v>
                </c:pt>
                <c:pt idx="34">
                  <c:v>80.887628983326806</c:v>
                </c:pt>
                <c:pt idx="35">
                  <c:v>81.028972439015931</c:v>
                </c:pt>
                <c:pt idx="36">
                  <c:v>82.259064341956133</c:v>
                </c:pt>
                <c:pt idx="37">
                  <c:v>78.88418645854469</c:v>
                </c:pt>
                <c:pt idx="38">
                  <c:v>80.393330726859702</c:v>
                </c:pt>
                <c:pt idx="39">
                  <c:v>79.286409549591454</c:v>
                </c:pt>
                <c:pt idx="40">
                  <c:v>77.764342451042012</c:v>
                </c:pt>
                <c:pt idx="41">
                  <c:v>75.572711210970937</c:v>
                </c:pt>
                <c:pt idx="42">
                  <c:v>75.512943121136686</c:v>
                </c:pt>
                <c:pt idx="43">
                  <c:v>71.575518284082534</c:v>
                </c:pt>
                <c:pt idx="44">
                  <c:v>68.777321699882705</c:v>
                </c:pt>
                <c:pt idx="45">
                  <c:v>70.483539129272827</c:v>
                </c:pt>
                <c:pt idx="46">
                  <c:v>74.972203443514573</c:v>
                </c:pt>
                <c:pt idx="47">
                  <c:v>74.670939963674329</c:v>
                </c:pt>
                <c:pt idx="48">
                  <c:v>76.51930852564324</c:v>
                </c:pt>
                <c:pt idx="49">
                  <c:v>78.088220883792516</c:v>
                </c:pt>
                <c:pt idx="50">
                  <c:v>77.985242080361857</c:v>
                </c:pt>
                <c:pt idx="51">
                  <c:v>78.60271106250093</c:v>
                </c:pt>
                <c:pt idx="52">
                  <c:v>79.116393564319679</c:v>
                </c:pt>
                <c:pt idx="53">
                  <c:v>80.300851722994537</c:v>
                </c:pt>
                <c:pt idx="54">
                  <c:v>80.357792943715012</c:v>
                </c:pt>
                <c:pt idx="55">
                  <c:v>80.587980857265862</c:v>
                </c:pt>
                <c:pt idx="56">
                  <c:v>79.06227921271298</c:v>
                </c:pt>
                <c:pt idx="57">
                  <c:v>79.070355981609509</c:v>
                </c:pt>
                <c:pt idx="58">
                  <c:v>78.7077090581557</c:v>
                </c:pt>
                <c:pt idx="59">
                  <c:v>78.946377579047905</c:v>
                </c:pt>
                <c:pt idx="60">
                  <c:v>80.646537431765651</c:v>
                </c:pt>
                <c:pt idx="61">
                  <c:v>80.387273150187312</c:v>
                </c:pt>
                <c:pt idx="62">
                  <c:v>80.316197583897917</c:v>
                </c:pt>
                <c:pt idx="63">
                  <c:v>80.724882090061911</c:v>
                </c:pt>
                <c:pt idx="64">
                  <c:v>81.033010823464195</c:v>
                </c:pt>
                <c:pt idx="65">
                  <c:v>81.161835287363715</c:v>
                </c:pt>
                <c:pt idx="66">
                  <c:v>80.405445880204482</c:v>
                </c:pt>
                <c:pt idx="67">
                  <c:v>79.911147623737378</c:v>
                </c:pt>
                <c:pt idx="68">
                  <c:v>80.346889305704707</c:v>
                </c:pt>
                <c:pt idx="69">
                  <c:v>80.285909700535967</c:v>
                </c:pt>
                <c:pt idx="70">
                  <c:v>79.811399527865333</c:v>
                </c:pt>
                <c:pt idx="71">
                  <c:v>80.327101221908222</c:v>
                </c:pt>
                <c:pt idx="72">
                  <c:v>81.114586189319056</c:v>
                </c:pt>
                <c:pt idx="73">
                  <c:v>82.009088344608799</c:v>
                </c:pt>
                <c:pt idx="74">
                  <c:v>82.517117108199983</c:v>
                </c:pt>
                <c:pt idx="75">
                  <c:v>81.976781269022723</c:v>
                </c:pt>
                <c:pt idx="76">
                  <c:v>82.076125526449928</c:v>
                </c:pt>
                <c:pt idx="77">
                  <c:v>82.175873622321959</c:v>
                </c:pt>
                <c:pt idx="78">
                  <c:v>80.334370313915102</c:v>
                </c:pt>
                <c:pt idx="79">
                  <c:v>80.554462266345311</c:v>
                </c:pt>
                <c:pt idx="80">
                  <c:v>80.869456253309636</c:v>
                </c:pt>
                <c:pt idx="81">
                  <c:v>80.571019642583181</c:v>
                </c:pt>
                <c:pt idx="82">
                  <c:v>80.040779764526548</c:v>
                </c:pt>
                <c:pt idx="83">
                  <c:v>79.735881738682863</c:v>
                </c:pt>
                <c:pt idx="84">
                  <c:v>78.87287898208956</c:v>
                </c:pt>
                <c:pt idx="85">
                  <c:v>78.954858186389245</c:v>
                </c:pt>
                <c:pt idx="86">
                  <c:v>77.837033371110707</c:v>
                </c:pt>
                <c:pt idx="87">
                  <c:v>77.496193723677493</c:v>
                </c:pt>
                <c:pt idx="88">
                  <c:v>77.253486818337038</c:v>
                </c:pt>
                <c:pt idx="89">
                  <c:v>77.381099766902068</c:v>
                </c:pt>
                <c:pt idx="90">
                  <c:v>77.268832679240418</c:v>
                </c:pt>
                <c:pt idx="91">
                  <c:v>78.282063337309026</c:v>
                </c:pt>
                <c:pt idx="92">
                  <c:v>78.189180494999036</c:v>
                </c:pt>
                <c:pt idx="93">
                  <c:v>78.015933802168647</c:v>
                </c:pt>
                <c:pt idx="94">
                  <c:v>78.152431196519856</c:v>
                </c:pt>
                <c:pt idx="95">
                  <c:v>77.471559578543108</c:v>
                </c:pt>
                <c:pt idx="96">
                  <c:v>77.908512775844912</c:v>
                </c:pt>
                <c:pt idx="97">
                  <c:v>78.636633491866306</c:v>
                </c:pt>
                <c:pt idx="98">
                  <c:v>79.154758216578159</c:v>
                </c:pt>
                <c:pt idx="99">
                  <c:v>78.85470625207239</c:v>
                </c:pt>
                <c:pt idx="100">
                  <c:v>79.605038082559219</c:v>
                </c:pt>
                <c:pt idx="101">
                  <c:v>79.991915312702588</c:v>
                </c:pt>
                <c:pt idx="102">
                  <c:v>80.359004459049487</c:v>
                </c:pt>
                <c:pt idx="103">
                  <c:v>80.693382691365471</c:v>
                </c:pt>
                <c:pt idx="104">
                  <c:v>80.781015633892721</c:v>
                </c:pt>
                <c:pt idx="105">
                  <c:v>80.835937662389071</c:v>
                </c:pt>
                <c:pt idx="106">
                  <c:v>81.63594162158951</c:v>
                </c:pt>
                <c:pt idx="107">
                  <c:v>82.050279865981054</c:v>
                </c:pt>
                <c:pt idx="108">
                  <c:v>82.095105933356749</c:v>
                </c:pt>
                <c:pt idx="109">
                  <c:v>82.298236671104263</c:v>
                </c:pt>
                <c:pt idx="110">
                  <c:v>81.572538985751819</c:v>
                </c:pt>
                <c:pt idx="111">
                  <c:v>79.869552263920298</c:v>
                </c:pt>
                <c:pt idx="112">
                  <c:v>80.009280365830122</c:v>
                </c:pt>
                <c:pt idx="113">
                  <c:v>80.037952895412772</c:v>
                </c:pt>
                <c:pt idx="114">
                  <c:v>80.540327920776392</c:v>
                </c:pt>
                <c:pt idx="115">
                  <c:v>81.537808879496779</c:v>
                </c:pt>
                <c:pt idx="116">
                  <c:v>82.014338244391539</c:v>
                </c:pt>
                <c:pt idx="117">
                  <c:v>81.672690920068689</c:v>
                </c:pt>
                <c:pt idx="118">
                  <c:v>81.163450641143015</c:v>
                </c:pt>
                <c:pt idx="119">
                  <c:v>82.452906795472643</c:v>
                </c:pt>
                <c:pt idx="120">
                  <c:v>83.111567298983957</c:v>
                </c:pt>
                <c:pt idx="121">
                  <c:v>83.344178243203785</c:v>
                </c:pt>
                <c:pt idx="122">
                  <c:v>82.977896773746536</c:v>
                </c:pt>
                <c:pt idx="123">
                  <c:v>81.61938424535164</c:v>
                </c:pt>
                <c:pt idx="124">
                  <c:v>81.990107937701978</c:v>
                </c:pt>
                <c:pt idx="125">
                  <c:v>81.996165514374368</c:v>
                </c:pt>
                <c:pt idx="126">
                  <c:v>81.626249498913694</c:v>
                </c:pt>
                <c:pt idx="127">
                  <c:v>82.138316646953143</c:v>
                </c:pt>
                <c:pt idx="128">
                  <c:v>82.334582131138603</c:v>
                </c:pt>
                <c:pt idx="129">
                  <c:v>82.107624925146368</c:v>
                </c:pt>
                <c:pt idx="130">
                  <c:v>81.602423030668959</c:v>
                </c:pt>
                <c:pt idx="131">
                  <c:v>81.695305872978949</c:v>
                </c:pt>
                <c:pt idx="132">
                  <c:v>80.700651783372336</c:v>
                </c:pt>
                <c:pt idx="133">
                  <c:v>80.052491079426503</c:v>
                </c:pt>
                <c:pt idx="134">
                  <c:v>80.704286329375776</c:v>
                </c:pt>
                <c:pt idx="135">
                  <c:v>81.26642944457366</c:v>
                </c:pt>
                <c:pt idx="136">
                  <c:v>81.000703747878106</c:v>
                </c:pt>
                <c:pt idx="137">
                  <c:v>81.364966025111215</c:v>
                </c:pt>
                <c:pt idx="138">
                  <c:v>81.666229504951474</c:v>
                </c:pt>
                <c:pt idx="139">
                  <c:v>82.065625726884448</c:v>
                </c:pt>
                <c:pt idx="140">
                  <c:v>82.246141511721703</c:v>
                </c:pt>
                <c:pt idx="141">
                  <c:v>82.255833634397518</c:v>
                </c:pt>
                <c:pt idx="142">
                  <c:v>83.169316196594082</c:v>
                </c:pt>
                <c:pt idx="143">
                  <c:v>83.917628834856799</c:v>
                </c:pt>
                <c:pt idx="144">
                  <c:v>83.753670426257415</c:v>
                </c:pt>
                <c:pt idx="145">
                  <c:v>84.014953900059865</c:v>
                </c:pt>
                <c:pt idx="146">
                  <c:v>83.47865644533087</c:v>
                </c:pt>
                <c:pt idx="147">
                  <c:v>83.691075467309361</c:v>
                </c:pt>
                <c:pt idx="148">
                  <c:v>84.373158600620613</c:v>
                </c:pt>
                <c:pt idx="149">
                  <c:v>84.529847917213104</c:v>
                </c:pt>
                <c:pt idx="150">
                  <c:v>84.669576019122928</c:v>
                </c:pt>
                <c:pt idx="151">
                  <c:v>84.669979857567768</c:v>
                </c:pt>
                <c:pt idx="152">
                  <c:v>84.972051014297662</c:v>
                </c:pt>
                <c:pt idx="153">
                  <c:v>85.903706306511381</c:v>
                </c:pt>
                <c:pt idx="154">
                  <c:v>86.36650516428206</c:v>
                </c:pt>
                <c:pt idx="155">
                  <c:v>86.484425990171275</c:v>
                </c:pt>
                <c:pt idx="156">
                  <c:v>86.00951197905583</c:v>
                </c:pt>
                <c:pt idx="157">
                  <c:v>86.644749852767234</c:v>
                </c:pt>
                <c:pt idx="158">
                  <c:v>86.325717481354644</c:v>
                </c:pt>
                <c:pt idx="159">
                  <c:v>85.180431651827902</c:v>
                </c:pt>
                <c:pt idx="160">
                  <c:v>84.500771549185643</c:v>
                </c:pt>
                <c:pt idx="161">
                  <c:v>84.321467279682864</c:v>
                </c:pt>
                <c:pt idx="162">
                  <c:v>84.214853930248779</c:v>
                </c:pt>
                <c:pt idx="163">
                  <c:v>84.391331330637769</c:v>
                </c:pt>
                <c:pt idx="164">
                  <c:v>83.462502907537811</c:v>
                </c:pt>
                <c:pt idx="165">
                  <c:v>83.414446132603516</c:v>
                </c:pt>
                <c:pt idx="166">
                  <c:v>82.604346212282422</c:v>
                </c:pt>
                <c:pt idx="167">
                  <c:v>81.32821672663205</c:v>
                </c:pt>
                <c:pt idx="168">
                  <c:v>81.217564992749715</c:v>
                </c:pt>
                <c:pt idx="169">
                  <c:v>82.063606534660309</c:v>
                </c:pt>
                <c:pt idx="170">
                  <c:v>82.411311435655563</c:v>
                </c:pt>
                <c:pt idx="171">
                  <c:v>81.669460212510074</c:v>
                </c:pt>
                <c:pt idx="172">
                  <c:v>81.674710112292814</c:v>
                </c:pt>
                <c:pt idx="173">
                  <c:v>81.40050380825592</c:v>
                </c:pt>
                <c:pt idx="174">
                  <c:v>81.401715323590395</c:v>
                </c:pt>
                <c:pt idx="175">
                  <c:v>81.678748496741079</c:v>
                </c:pt>
                <c:pt idx="176">
                  <c:v>81.09883648997085</c:v>
                </c:pt>
                <c:pt idx="177">
                  <c:v>80.967185156957555</c:v>
                </c:pt>
                <c:pt idx="178">
                  <c:v>80.624326317300216</c:v>
                </c:pt>
                <c:pt idx="179">
                  <c:v>78.500136097515096</c:v>
                </c:pt>
                <c:pt idx="180">
                  <c:v>78.704882189041925</c:v>
                </c:pt>
                <c:pt idx="181">
                  <c:v>77.518404838142928</c:v>
                </c:pt>
                <c:pt idx="182">
                  <c:v>76.997857082762138</c:v>
                </c:pt>
                <c:pt idx="183">
                  <c:v>75.048125071141868</c:v>
                </c:pt>
                <c:pt idx="184">
                  <c:v>73.208640954959137</c:v>
                </c:pt>
                <c:pt idx="185">
                  <c:v>74.242467373713879</c:v>
                </c:pt>
                <c:pt idx="186">
                  <c:v>73.572903232192246</c:v>
                </c:pt>
                <c:pt idx="187">
                  <c:v>72.816917663477852</c:v>
                </c:pt>
                <c:pt idx="188">
                  <c:v>73.54423070260961</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8-B7A6-40F8-B306-98883C9EAF57}"/>
            </c:ext>
          </c:extLst>
        </c:ser>
        <c:dLbls>
          <c:showLegendKey val="0"/>
          <c:showVal val="0"/>
          <c:showCatName val="0"/>
          <c:showSerName val="0"/>
          <c:showPercent val="0"/>
          <c:showBubbleSize val="0"/>
        </c:dLbls>
        <c:marker val="1"/>
        <c:smooth val="0"/>
        <c:axId val="1536671744"/>
        <c:axId val="1536672288"/>
        <c:extLst>
          <c:ext xmlns:c15="http://schemas.microsoft.com/office/drawing/2012/chart" uri="{02D57815-91ED-43cb-92C2-25804820EDAC}">
            <c15:filteredLineSeries>
              <c15:ser>
                <c:idx val="3"/>
                <c:order val="3"/>
                <c:tx>
                  <c:strRef>
                    <c:extLst>
                      <c:ext uri="{02D57815-91ED-43cb-92C2-25804820EDAC}">
                        <c15:formulaRef>
                          <c15:sqref>#REF!</c15:sqref>
                        </c15:formulaRef>
                      </c:ext>
                    </c:extLst>
                    <c:strCache>
                      <c:ptCount val="1"/>
                      <c:pt idx="0">
                        <c:v>#REF!</c:v>
                      </c:pt>
                    </c:strCache>
                  </c:strRef>
                </c:tx>
                <c:spPr>
                  <a:ln w="15875" cap="rnd">
                    <a:solidFill>
                      <a:schemeClr val="accent4"/>
                    </a:solidFill>
                    <a:round/>
                  </a:ln>
                  <a:effectLst/>
                </c:spPr>
                <c:marker>
                  <c:symbol val="none"/>
                </c:marker>
                <c:cat>
                  <c:strRef>
                    <c:extLst>
                      <c:ext uri="{02D57815-91ED-43cb-92C2-25804820EDAC}">
                        <c15:formulaRef>
                          <c15:sqref>'Indici martie '!$A$2084:$A$2272</c15:sqref>
                        </c15:formulaRef>
                      </c:ext>
                    </c:extLst>
                    <c:strCache>
                      <c:ptCount val="168"/>
                      <c:pt idx="0">
                        <c:v>ian. 2022</c:v>
                      </c:pt>
                      <c:pt idx="20">
                        <c:v>feb. 2022</c:v>
                      </c:pt>
                      <c:pt idx="40">
                        <c:v>mar. 2022</c:v>
                      </c:pt>
                      <c:pt idx="63">
                        <c:v>apr. 2022</c:v>
                      </c:pt>
                      <c:pt idx="82">
                        <c:v>mai 2022</c:v>
                      </c:pt>
                      <c:pt idx="104">
                        <c:v>iun. 2022</c:v>
                      </c:pt>
                      <c:pt idx="124">
                        <c:v>iul. 2022</c:v>
                      </c:pt>
                      <c:pt idx="145">
                        <c:v>aug. 2022</c:v>
                      </c:pt>
                      <c:pt idx="167">
                        <c:v>sep. 2022</c:v>
                      </c:pt>
                    </c:strCache>
                  </c:strRef>
                </c:cat>
                <c:val>
                  <c:numRef>
                    <c:extLst>
                      <c:ext uri="{02D57815-91ED-43cb-92C2-25804820EDAC}">
                        <c15:formulaRef>
                          <c15:sqref>#REF!</c15:sqref>
                        </c15:formulaRef>
                      </c:ext>
                    </c:extLst>
                    <c:numCache>
                      <c:formatCode>General</c:formatCode>
                      <c:ptCount val="1"/>
                      <c:pt idx="0">
                        <c:v>1</c:v>
                      </c:pt>
                    </c:numCache>
                  </c:numRef>
                </c:val>
                <c:smooth val="0"/>
                <c:extLst>
                  <c:ext xmlns:c16="http://schemas.microsoft.com/office/drawing/2014/chart" uri="{C3380CC4-5D6E-409C-BE32-E72D297353CC}">
                    <c16:uniqueId val="{00000009-B7A6-40F8-B306-98883C9EAF5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#REF!</c15:sqref>
                        </c15:formulaRef>
                      </c:ext>
                    </c:extLst>
                    <c:strCache>
                      <c:ptCount val="1"/>
                      <c:pt idx="0">
                        <c:v>#REF!</c:v>
                      </c:pt>
                    </c:strCache>
                  </c:strRef>
                </c:tx>
                <c:spPr>
                  <a:ln w="158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'Indici martie '!$A$2084:$A$2272</c15:sqref>
                        </c15:formulaRef>
                      </c:ext>
                    </c:extLst>
                    <c:strCache>
                      <c:ptCount val="168"/>
                      <c:pt idx="0">
                        <c:v>ian. 2022</c:v>
                      </c:pt>
                      <c:pt idx="20">
                        <c:v>feb. 2022</c:v>
                      </c:pt>
                      <c:pt idx="40">
                        <c:v>mar. 2022</c:v>
                      </c:pt>
                      <c:pt idx="63">
                        <c:v>apr. 2022</c:v>
                      </c:pt>
                      <c:pt idx="82">
                        <c:v>mai 2022</c:v>
                      </c:pt>
                      <c:pt idx="104">
                        <c:v>iun. 2022</c:v>
                      </c:pt>
                      <c:pt idx="124">
                        <c:v>iul. 2022</c:v>
                      </c:pt>
                      <c:pt idx="145">
                        <c:v>aug. 2022</c:v>
                      </c:pt>
                      <c:pt idx="167">
                        <c:v>sep. 2022</c:v>
                      </c:pt>
                    </c:strCache>
                  </c: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A-B7A6-40F8-B306-98883C9EAF57}"/>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#REF!</c15:sqref>
                        </c15:formulaRef>
                      </c:ext>
                    </c:extLst>
                    <c:strCache>
                      <c:ptCount val="1"/>
                      <c:pt idx="0">
                        <c:v>#REF!</c:v>
                      </c:pt>
                    </c:strCache>
                  </c:strRef>
                </c:tx>
                <c:spPr>
                  <a:ln w="158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'Indici martie '!$A$2084:$A$2272</c15:sqref>
                        </c15:formulaRef>
                      </c:ext>
                    </c:extLst>
                    <c:strCache>
                      <c:ptCount val="168"/>
                      <c:pt idx="0">
                        <c:v>ian. 2022</c:v>
                      </c:pt>
                      <c:pt idx="20">
                        <c:v>feb. 2022</c:v>
                      </c:pt>
                      <c:pt idx="40">
                        <c:v>mar. 2022</c:v>
                      </c:pt>
                      <c:pt idx="63">
                        <c:v>apr. 2022</c:v>
                      </c:pt>
                      <c:pt idx="82">
                        <c:v>mai 2022</c:v>
                      </c:pt>
                      <c:pt idx="104">
                        <c:v>iun. 2022</c:v>
                      </c:pt>
                      <c:pt idx="124">
                        <c:v>iul. 2022</c:v>
                      </c:pt>
                      <c:pt idx="145">
                        <c:v>aug. 2022</c:v>
                      </c:pt>
                      <c:pt idx="167">
                        <c:v>sep. 2022</c:v>
                      </c:pt>
                    </c:strCache>
                  </c: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B-B7A6-40F8-B306-98883C9EAF57}"/>
                  </c:ext>
                </c:extLst>
              </c15:ser>
            </c15:filteredLineSeries>
          </c:ext>
        </c:extLst>
      </c:lineChart>
      <c:catAx>
        <c:axId val="153667174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 spcFirstLastPara="1" vertOverflow="ellipsis" wrap="square" anchor="ctr" anchorCtr="1"/>
          <a:lstStyle/>
          <a:p>
            <a:pPr>
              <a:defRPr sz="700" b="0" i="0" u="none" strike="noStrike" kern="500" baseline="0">
                <a:ln>
                  <a:noFill/>
                </a:ln>
                <a:solidFill>
                  <a:schemeClr val="tx1">
                    <a:lumMod val="65000"/>
                    <a:lumOff val="35000"/>
                  </a:schemeClr>
                </a:solidFill>
                <a:latin typeface="+mn-lt"/>
                <a:ea typeface="+mn-ea"/>
                <a:cs typeface="+mn-cs"/>
              </a:defRPr>
            </a:pPr>
            <a:endParaRPr lang="en-US"/>
          </a:p>
        </c:txPr>
        <c:crossAx val="1536672288"/>
        <c:crosses val="autoZero"/>
        <c:auto val="1"/>
        <c:lblAlgn val="ctr"/>
        <c:lblOffset val="100"/>
        <c:noMultiLvlLbl val="0"/>
      </c:catAx>
      <c:valAx>
        <c:axId val="1536672288"/>
        <c:scaling>
          <c:orientation val="minMax"/>
          <c:max val="100"/>
          <c:min val="6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6671744"/>
        <c:crosses val="autoZero"/>
        <c:crossBetween val="between"/>
      </c:valAx>
      <c:valAx>
        <c:axId val="1536675008"/>
        <c:scaling>
          <c:orientation val="minMax"/>
          <c:max val="45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6672832"/>
        <c:crosses val="max"/>
        <c:crossBetween val="between"/>
      </c:valAx>
      <c:catAx>
        <c:axId val="1536672832"/>
        <c:scaling>
          <c:orientation val="minMax"/>
        </c:scaling>
        <c:delete val="1"/>
        <c:axPos val="b"/>
        <c:numFmt formatCode="General" sourceLinked="1"/>
        <c:majorTickMark val="out"/>
        <c:minorTickMark val="none"/>
        <c:tickLblPos val="nextTo"/>
        <c:crossAx val="1536675008"/>
        <c:crosses val="autoZero"/>
        <c:auto val="1"/>
        <c:lblAlgn val="ctr"/>
        <c:lblOffset val="100"/>
        <c:noMultiLvlLbl val="0"/>
      </c:catAx>
      <c:spPr>
        <a:noFill/>
        <a:ln>
          <a:noFill/>
        </a:ln>
        <a:effectLst/>
      </c:spPr>
    </c:plotArea>
    <c:legend>
      <c:legendPos val="b"/>
      <c:layout>
        <c:manualLayout>
          <c:xMode val="edge"/>
          <c:yMode val="edge"/>
          <c:x val="5.2161671966753378E-2"/>
          <c:y val="0.87230498361617859"/>
          <c:w val="0.90236341921808483"/>
          <c:h val="0.1151419116088749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925594396084349E-2"/>
          <c:y val="0.21309145719180672"/>
          <c:w val="0.93214881120783133"/>
          <c:h val="0.66413226044544138"/>
        </c:manualLayout>
      </c:layout>
      <c:bar3DChart>
        <c:barDir val="col"/>
        <c:grouping val="clustered"/>
        <c:varyColors val="0"/>
        <c:ser>
          <c:idx val="2"/>
          <c:order val="0"/>
          <c:tx>
            <c:strRef>
              <c:f>Sheet2!$A$7</c:f>
              <c:strCache>
                <c:ptCount val="1"/>
                <c:pt idx="0">
                  <c:v>2018</c:v>
                </c:pt>
              </c:strCache>
            </c:strRef>
          </c:tx>
          <c:spPr>
            <a:solidFill>
              <a:srgbClr val="C4DD7A"/>
            </a:solidFill>
            <a:ln>
              <a:solidFill>
                <a:schemeClr val="accent3">
                  <a:lumMod val="50000"/>
                </a:schemeClr>
              </a:solidFill>
            </a:ln>
            <a:effectLst/>
            <a:scene3d>
              <a:camera prst="orthographicFront"/>
              <a:lightRig rig="threePt" dir="t"/>
            </a:scene3d>
            <a:sp3d prstMaterial="flat">
              <a:contourClr>
                <a:schemeClr val="accent3">
                  <a:lumMod val="50000"/>
                </a:schemeClr>
              </a:contourClr>
            </a:sp3d>
          </c:spPr>
          <c:invertIfNegative val="0"/>
          <c:dLbls>
            <c:dLbl>
              <c:idx val="0"/>
              <c:tx>
                <c:rich>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r>
                      <a:rPr lang="en-US" dirty="0"/>
                      <a:t>8,94%</a:t>
                    </a:r>
                  </a:p>
                </c:rich>
              </c:tx>
              <c:spPr>
                <a:solidFill>
                  <a:srgbClr val="9BAE58"/>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2E7-4B28-AB01-6DED850C32AB}"/>
                </c:ext>
              </c:extLst>
            </c:dLbl>
            <c:spPr>
              <a:solidFill>
                <a:schemeClr val="accent3">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Sheet2!$B$1</c:f>
              <c:strCache>
                <c:ptCount val="1"/>
                <c:pt idx="0">
                  <c:v>DIVY</c:v>
                </c:pt>
              </c:strCache>
            </c:strRef>
          </c:cat>
          <c:val>
            <c:numRef>
              <c:f>Sheet2!$B$7</c:f>
              <c:numCache>
                <c:formatCode>General</c:formatCode>
                <c:ptCount val="1"/>
                <c:pt idx="0">
                  <c:v>8.94</c:v>
                </c:pt>
              </c:numCache>
            </c:numRef>
          </c:val>
          <c:extLst>
            <c:ext xmlns:c16="http://schemas.microsoft.com/office/drawing/2014/chart" uri="{C3380CC4-5D6E-409C-BE32-E72D297353CC}">
              <c16:uniqueId val="{00000006-B2E7-4B28-AB01-6DED850C32AB}"/>
            </c:ext>
          </c:extLst>
        </c:ser>
        <c:ser>
          <c:idx val="3"/>
          <c:order val="1"/>
          <c:tx>
            <c:strRef>
              <c:f>Sheet2!$A$8</c:f>
              <c:strCache>
                <c:ptCount val="1"/>
                <c:pt idx="0">
                  <c:v>2019</c:v>
                </c:pt>
              </c:strCache>
            </c:strRef>
          </c:tx>
          <c:spPr>
            <a:solidFill>
              <a:srgbClr val="8F77AC"/>
            </a:solidFill>
            <a:ln>
              <a:solidFill>
                <a:schemeClr val="accent4">
                  <a:lumMod val="50000"/>
                </a:schemeClr>
              </a:solidFill>
            </a:ln>
            <a:effectLst/>
            <a:scene3d>
              <a:camera prst="orthographicFront"/>
              <a:lightRig rig="threePt" dir="t"/>
            </a:scene3d>
            <a:sp3d prstMaterial="flat">
              <a:contourClr>
                <a:schemeClr val="accent4">
                  <a:lumMod val="50000"/>
                </a:schemeClr>
              </a:contourClr>
            </a:sp3d>
          </c:spPr>
          <c:invertIfNegative val="0"/>
          <c:dLbls>
            <c:dLbl>
              <c:idx val="0"/>
              <c:tx>
                <c:rich>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r>
                      <a:rPr lang="en-US" dirty="0"/>
                      <a:t>9,59%</a:t>
                    </a:r>
                  </a:p>
                </c:rich>
              </c:tx>
              <c:spPr>
                <a:solidFill>
                  <a:srgbClr val="816C98"/>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2E7-4B28-AB01-6DED850C32AB}"/>
                </c:ext>
              </c:extLst>
            </c:dLbl>
            <c:spPr>
              <a:solidFill>
                <a:schemeClr val="accent4">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Sheet2!$B$1</c:f>
              <c:strCache>
                <c:ptCount val="1"/>
                <c:pt idx="0">
                  <c:v>DIVY</c:v>
                </c:pt>
              </c:strCache>
            </c:strRef>
          </c:cat>
          <c:val>
            <c:numRef>
              <c:f>Sheet2!$B$8</c:f>
              <c:numCache>
                <c:formatCode>General</c:formatCode>
                <c:ptCount val="1"/>
                <c:pt idx="0">
                  <c:v>9.59</c:v>
                </c:pt>
              </c:numCache>
            </c:numRef>
          </c:val>
          <c:extLst>
            <c:ext xmlns:c16="http://schemas.microsoft.com/office/drawing/2014/chart" uri="{C3380CC4-5D6E-409C-BE32-E72D297353CC}">
              <c16:uniqueId val="{00000008-B2E7-4B28-AB01-6DED850C32AB}"/>
            </c:ext>
          </c:extLst>
        </c:ser>
        <c:ser>
          <c:idx val="4"/>
          <c:order val="2"/>
          <c:tx>
            <c:strRef>
              <c:f>Sheet2!$A$9</c:f>
              <c:strCache>
                <c:ptCount val="1"/>
                <c:pt idx="0">
                  <c:v>2020</c:v>
                </c:pt>
              </c:strCache>
            </c:strRef>
          </c:tx>
          <c:spPr>
            <a:solidFill>
              <a:srgbClr val="56ABC4"/>
            </a:solidFill>
            <a:ln>
              <a:solidFill>
                <a:srgbClr val="17375E"/>
              </a:solidFill>
            </a:ln>
            <a:effectLst/>
            <a:scene3d>
              <a:camera prst="orthographicFront"/>
              <a:lightRig rig="threePt" dir="t"/>
            </a:scene3d>
            <a:sp3d prstMaterial="flat">
              <a:contourClr>
                <a:srgbClr val="17375E"/>
              </a:contourClr>
            </a:sp3d>
          </c:spPr>
          <c:invertIfNegative val="0"/>
          <c:dLbls>
            <c:dLbl>
              <c:idx val="0"/>
              <c:layout>
                <c:manualLayout>
                  <c:x val="2.2303083093911668E-2"/>
                  <c:y val="-2.797088385161273E-2"/>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r>
                      <a:rPr lang="en-US" dirty="0"/>
                      <a:t>8,95%</a:t>
                    </a:r>
                  </a:p>
                </c:rich>
              </c:tx>
              <c:spPr>
                <a:solidFill>
                  <a:srgbClr val="4DA0BD"/>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2E7-4B28-AB01-6DED850C32AB}"/>
                </c:ext>
              </c:extLst>
            </c:dLbl>
            <c:spPr>
              <a:solidFill>
                <a:schemeClr val="accent5">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Sheet2!$B$1</c:f>
              <c:strCache>
                <c:ptCount val="1"/>
                <c:pt idx="0">
                  <c:v>DIVY</c:v>
                </c:pt>
              </c:strCache>
            </c:strRef>
          </c:cat>
          <c:val>
            <c:numRef>
              <c:f>Sheet2!$B$9</c:f>
              <c:numCache>
                <c:formatCode>General</c:formatCode>
                <c:ptCount val="1"/>
                <c:pt idx="0">
                  <c:v>8.9499999999999993</c:v>
                </c:pt>
              </c:numCache>
            </c:numRef>
          </c:val>
          <c:extLst>
            <c:ext xmlns:c16="http://schemas.microsoft.com/office/drawing/2014/chart" uri="{C3380CC4-5D6E-409C-BE32-E72D297353CC}">
              <c16:uniqueId val="{0000000A-B2E7-4B28-AB01-6DED850C32AB}"/>
            </c:ext>
          </c:extLst>
        </c:ser>
        <c:ser>
          <c:idx val="5"/>
          <c:order val="3"/>
          <c:tx>
            <c:strRef>
              <c:f>Sheet2!$A$10</c:f>
              <c:strCache>
                <c:ptCount val="1"/>
                <c:pt idx="0">
                  <c:v>2021</c:v>
                </c:pt>
              </c:strCache>
            </c:strRef>
          </c:tx>
          <c:spPr>
            <a:solidFill>
              <a:srgbClr val="F6A25B"/>
            </a:solidFill>
            <a:ln>
              <a:solidFill>
                <a:schemeClr val="accent6">
                  <a:lumMod val="50000"/>
                </a:schemeClr>
              </a:solidFill>
            </a:ln>
            <a:effectLst/>
            <a:scene3d>
              <a:camera prst="orthographicFront"/>
              <a:lightRig rig="threePt" dir="t"/>
            </a:scene3d>
            <a:sp3d prstMaterial="flat">
              <a:contourClr>
                <a:schemeClr val="accent6">
                  <a:lumMod val="50000"/>
                </a:schemeClr>
              </a:contourClr>
            </a:sp3d>
          </c:spPr>
          <c:invertIfNegative val="0"/>
          <c:dLbls>
            <c:dLbl>
              <c:idx val="0"/>
              <c:layout>
                <c:manualLayout>
                  <c:x val="2.0822900976259679E-5"/>
                  <c:y val="2.0544978683656278E-3"/>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r>
                      <a:rPr lang="en-US" dirty="0"/>
                      <a:t>8,73%</a:t>
                    </a:r>
                  </a:p>
                </c:rich>
              </c:tx>
              <c:spPr>
                <a:solidFill>
                  <a:srgbClr val="F5A15A"/>
                </a:solidFill>
                <a:ln>
                  <a:solidFill>
                    <a:prstClr val="white">
                      <a:alpha val="50000"/>
                    </a:prst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2E7-4B28-AB01-6DED850C32AB}"/>
                </c:ext>
              </c:extLst>
            </c:dLbl>
            <c:spPr>
              <a:solidFill>
                <a:srgbClr val="F79646">
                  <a:alpha val="30000"/>
                </a:srgbClr>
              </a:solidFill>
              <a:ln>
                <a:solidFill>
                  <a:prstClr val="white">
                    <a:alpha val="50000"/>
                  </a:prst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Sheet2!$B$1</c:f>
              <c:strCache>
                <c:ptCount val="1"/>
                <c:pt idx="0">
                  <c:v>DIVY</c:v>
                </c:pt>
              </c:strCache>
            </c:strRef>
          </c:cat>
          <c:val>
            <c:numRef>
              <c:f>Sheet2!$B$10</c:f>
              <c:numCache>
                <c:formatCode>General</c:formatCode>
                <c:ptCount val="1"/>
                <c:pt idx="0">
                  <c:v>8.73</c:v>
                </c:pt>
              </c:numCache>
            </c:numRef>
          </c:val>
          <c:extLst>
            <c:ext xmlns:c16="http://schemas.microsoft.com/office/drawing/2014/chart" uri="{C3380CC4-5D6E-409C-BE32-E72D297353CC}">
              <c16:uniqueId val="{0000000C-B2E7-4B28-AB01-6DED850C32AB}"/>
            </c:ext>
          </c:extLst>
        </c:ser>
        <c:ser>
          <c:idx val="0"/>
          <c:order val="4"/>
          <c:tx>
            <c:strRef>
              <c:f>Sheet2!$A$11</c:f>
              <c:strCache>
                <c:ptCount val="1"/>
                <c:pt idx="0">
                  <c:v>2022</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Pt>
            <c:idx val="0"/>
            <c:invertIfNegative val="0"/>
            <c:bubble3D val="0"/>
            <c:spPr>
              <a:solidFill>
                <a:srgbClr val="4F81BD"/>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extLst>
              <c:ext xmlns:c16="http://schemas.microsoft.com/office/drawing/2014/chart" uri="{C3380CC4-5D6E-409C-BE32-E72D297353CC}">
                <c16:uniqueId val="{00000002-3CAD-43FD-99C4-6BA0655C15CC}"/>
              </c:ext>
            </c:extLst>
          </c:dPt>
          <c:dLbls>
            <c:dLbl>
              <c:idx val="0"/>
              <c:tx>
                <c:rich>
                  <a:bodyPr/>
                  <a:lstStyle/>
                  <a:p>
                    <a:r>
                      <a:rPr lang="en-US" dirty="0"/>
                      <a:t>9,41%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CAD-43FD-99C4-6BA0655C15CC}"/>
                </c:ext>
              </c:extLst>
            </c:dLbl>
            <c:spPr>
              <a:solidFill>
                <a:srgbClr val="4F81BD"/>
              </a:solidFill>
              <a:ln>
                <a:solidFill>
                  <a:prstClr val="white">
                    <a:alpha val="50000"/>
                  </a:prst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Sheet2!$B$1</c:f>
              <c:strCache>
                <c:ptCount val="1"/>
                <c:pt idx="0">
                  <c:v>DIVY</c:v>
                </c:pt>
              </c:strCache>
            </c:strRef>
          </c:cat>
          <c:val>
            <c:numRef>
              <c:f>Sheet2!$B$11</c:f>
              <c:numCache>
                <c:formatCode>General</c:formatCode>
                <c:ptCount val="1"/>
                <c:pt idx="0">
                  <c:v>9.41</c:v>
                </c:pt>
              </c:numCache>
            </c:numRef>
          </c:val>
          <c:extLst>
            <c:ext xmlns:c16="http://schemas.microsoft.com/office/drawing/2014/chart" uri="{C3380CC4-5D6E-409C-BE32-E72D297353CC}">
              <c16:uniqueId val="{00000001-3CAD-43FD-99C4-6BA0655C15CC}"/>
            </c:ext>
          </c:extLst>
        </c:ser>
        <c:dLbls>
          <c:showLegendKey val="0"/>
          <c:showVal val="1"/>
          <c:showCatName val="0"/>
          <c:showSerName val="0"/>
          <c:showPercent val="0"/>
          <c:showBubbleSize val="0"/>
        </c:dLbls>
        <c:gapWidth val="84"/>
        <c:gapDepth val="53"/>
        <c:shape val="box"/>
        <c:axId val="413577871"/>
        <c:axId val="413577039"/>
        <c:axId val="0"/>
      </c:bar3DChart>
      <c:catAx>
        <c:axId val="413577871"/>
        <c:scaling>
          <c:orientation val="minMax"/>
        </c:scaling>
        <c:delete val="1"/>
        <c:axPos val="b"/>
        <c:numFmt formatCode="General" sourceLinked="1"/>
        <c:majorTickMark val="none"/>
        <c:minorTickMark val="none"/>
        <c:tickLblPos val="nextTo"/>
        <c:crossAx val="413577039"/>
        <c:crosses val="autoZero"/>
        <c:auto val="1"/>
        <c:lblAlgn val="ctr"/>
        <c:lblOffset val="100"/>
        <c:noMultiLvlLbl val="0"/>
      </c:catAx>
      <c:valAx>
        <c:axId val="413577039"/>
        <c:scaling>
          <c:orientation val="minMax"/>
        </c:scaling>
        <c:delete val="1"/>
        <c:axPos val="l"/>
        <c:numFmt formatCode="General" sourceLinked="1"/>
        <c:majorTickMark val="out"/>
        <c:minorTickMark val="none"/>
        <c:tickLblPos val="nextTo"/>
        <c:crossAx val="413577871"/>
        <c:crosses val="autoZero"/>
        <c:crossBetween val="between"/>
      </c:valAx>
      <c:spPr>
        <a:noFill/>
        <a:ln>
          <a:noFill/>
        </a:ln>
        <a:effectLst/>
      </c:spPr>
    </c:plotArea>
    <c:legend>
      <c:legendPos val="t"/>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8.6166152844880856E-2"/>
          <c:y val="0.92153204288637336"/>
          <c:w val="0.80979349585401061"/>
          <c:h val="7.846792248899868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solidFill>
        <a:schemeClr val="bg1"/>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724550536204319"/>
          <c:y val="0"/>
          <c:w val="0.64158486773278323"/>
          <c:h val="0.97284730230109928"/>
        </c:manualLayout>
      </c:layout>
      <c:barChart>
        <c:barDir val="bar"/>
        <c:grouping val="clustered"/>
        <c:varyColors val="0"/>
        <c:ser>
          <c:idx val="0"/>
          <c:order val="0"/>
          <c:tx>
            <c:strRef>
              <c:f>Sheet1!$B$35</c:f>
              <c:strCache>
                <c:ptCount val="1"/>
                <c:pt idx="0">
                  <c:v>EVERGENT INVESTMENTS S.A.</c:v>
                </c:pt>
              </c:strCache>
            </c:strRef>
          </c:tx>
          <c:spPr>
            <a:solidFill>
              <a:srgbClr val="17375E"/>
            </a:soli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dLbl>
              <c:idx val="0"/>
              <c:layout>
                <c:manualLayout>
                  <c:x val="-4.8393898526668248E-17"/>
                  <c:y val="-0.10968466139658899"/>
                </c:manualLayout>
              </c:layout>
              <c:tx>
                <c:rich>
                  <a:bodyPr/>
                  <a:lstStyle/>
                  <a:p>
                    <a:r>
                      <a:rPr lang="en-US" dirty="0"/>
                      <a:t>0,13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399-4AE3-923B-020EBE089B6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Sheet1!$C$35</c:f>
              <c:numCache>
                <c:formatCode>0.00</c:formatCode>
                <c:ptCount val="1"/>
                <c:pt idx="0">
                  <c:v>7.0000000000000007E-2</c:v>
                </c:pt>
              </c:numCache>
            </c:numRef>
          </c:val>
          <c:extLst>
            <c:ext xmlns:c16="http://schemas.microsoft.com/office/drawing/2014/chart" uri="{C3380CC4-5D6E-409C-BE32-E72D297353CC}">
              <c16:uniqueId val="{00000001-E399-4AE3-923B-020EBE089B69}"/>
            </c:ext>
          </c:extLst>
        </c:ser>
        <c:ser>
          <c:idx val="1"/>
          <c:order val="1"/>
          <c:tx>
            <c:strRef>
              <c:f>Sheet1!$B$36</c:f>
              <c:strCache>
                <c:ptCount val="1"/>
                <c:pt idx="0">
                  <c:v>FONDUL PROPRIETATEA</c:v>
                </c:pt>
              </c:strCache>
            </c:strRef>
          </c:tx>
          <c:spPr>
            <a:solidFill>
              <a:srgbClr val="17375E"/>
            </a:soli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dLbl>
              <c:idx val="0"/>
              <c:layout>
                <c:manualLayout>
                  <c:x val="-5.2793953720487608E-3"/>
                  <c:y val="-9.7497476796967977E-2"/>
                </c:manualLayout>
              </c:layout>
              <c:tx>
                <c:rich>
                  <a:bodyPr/>
                  <a:lstStyle/>
                  <a:p>
                    <a:r>
                      <a:rPr lang="en-US" dirty="0"/>
                      <a:t>0,13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399-4AE3-923B-020EBE089B6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Sheet1!$C$36</c:f>
              <c:numCache>
                <c:formatCode>0.00</c:formatCode>
                <c:ptCount val="1"/>
                <c:pt idx="0">
                  <c:v>0.13</c:v>
                </c:pt>
              </c:numCache>
            </c:numRef>
          </c:val>
          <c:extLst>
            <c:ext xmlns:c16="http://schemas.microsoft.com/office/drawing/2014/chart" uri="{C3380CC4-5D6E-409C-BE32-E72D297353CC}">
              <c16:uniqueId val="{00000003-E399-4AE3-923B-020EBE089B69}"/>
            </c:ext>
          </c:extLst>
        </c:ser>
        <c:ser>
          <c:idx val="2"/>
          <c:order val="2"/>
          <c:tx>
            <c:strRef>
              <c:f>Sheet1!$B$37</c:f>
              <c:strCache>
                <c:ptCount val="1"/>
                <c:pt idx="0">
                  <c:v>BANCA TRANSILVANIA S.A.</c:v>
                </c:pt>
              </c:strCache>
            </c:strRef>
          </c:tx>
          <c:spPr>
            <a:solidFill>
              <a:srgbClr val="17375E"/>
            </a:soli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dLbls>
            <c:dLbl>
              <c:idx val="0"/>
              <c:layout>
                <c:manualLayout>
                  <c:x val="2.6396976860243318E-3"/>
                  <c:y val="-9.4450680647062732E-2"/>
                </c:manualLayout>
              </c:layout>
              <c:tx>
                <c:rich>
                  <a:bodyPr/>
                  <a:lstStyle/>
                  <a:p>
                    <a:r>
                      <a:rPr lang="en-US" dirty="0"/>
                      <a:t>0,45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399-4AE3-923B-020EBE089B6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Sheet1!$C$37</c:f>
              <c:numCache>
                <c:formatCode>0.00</c:formatCode>
                <c:ptCount val="1"/>
                <c:pt idx="0">
                  <c:v>0.13</c:v>
                </c:pt>
              </c:numCache>
            </c:numRef>
          </c:val>
          <c:extLst>
            <c:ext xmlns:c16="http://schemas.microsoft.com/office/drawing/2014/chart" uri="{C3380CC4-5D6E-409C-BE32-E72D297353CC}">
              <c16:uniqueId val="{00000005-E399-4AE3-923B-020EBE089B69}"/>
            </c:ext>
          </c:extLst>
        </c:ser>
        <c:ser>
          <c:idx val="3"/>
          <c:order val="3"/>
          <c:tx>
            <c:strRef>
              <c:f>Sheet1!$B$38</c:f>
              <c:strCache>
                <c:ptCount val="1"/>
                <c:pt idx="0">
                  <c:v>SOCIETATEA ENERGETICA ELECTRICA S.A.</c:v>
                </c:pt>
              </c:strCache>
            </c:strRef>
          </c:tx>
          <c:spPr>
            <a:solidFill>
              <a:srgbClr val="17375E"/>
            </a:solidFill>
            <a:ln w="9525" cap="flat" cmpd="sng" algn="ctr">
              <a:solidFill>
                <a:schemeClr val="accent4">
                  <a:shade val="95000"/>
                </a:schemeClr>
              </a:solidFill>
              <a:round/>
            </a:ln>
            <a:effectLst>
              <a:outerShdw blurRad="40000" dist="20000" dir="5400000" rotWithShape="0">
                <a:srgbClr val="000000">
                  <a:alpha val="38000"/>
                </a:srgbClr>
              </a:outerShdw>
            </a:effectLst>
          </c:spPr>
          <c:invertIfNegative val="0"/>
          <c:dLbls>
            <c:dLbl>
              <c:idx val="0"/>
              <c:layout>
                <c:manualLayout>
                  <c:x val="2.6396976860243757E-2"/>
                  <c:y val="-8.8357088347252227E-2"/>
                </c:manualLayout>
              </c:layout>
              <c:tx>
                <c:rich>
                  <a:bodyPr/>
                  <a:lstStyle/>
                  <a:p>
                    <a:r>
                      <a:rPr lang="en-US" dirty="0"/>
                      <a:t>0,96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399-4AE3-923B-020EBE089B6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Sheet1!$C$38</c:f>
              <c:numCache>
                <c:formatCode>0.00</c:formatCode>
                <c:ptCount val="1"/>
                <c:pt idx="0">
                  <c:v>0.45</c:v>
                </c:pt>
              </c:numCache>
            </c:numRef>
          </c:val>
          <c:extLst>
            <c:ext xmlns:c16="http://schemas.microsoft.com/office/drawing/2014/chart" uri="{C3380CC4-5D6E-409C-BE32-E72D297353CC}">
              <c16:uniqueId val="{00000007-E399-4AE3-923B-020EBE089B69}"/>
            </c:ext>
          </c:extLst>
        </c:ser>
        <c:ser>
          <c:idx val="4"/>
          <c:order val="4"/>
          <c:tx>
            <c:strRef>
              <c:f>Sheet1!$B$39</c:f>
              <c:strCache>
                <c:ptCount val="1"/>
                <c:pt idx="0">
                  <c:v>BURSA DE VALORI BUCURESTI</c:v>
                </c:pt>
              </c:strCache>
            </c:strRef>
          </c:tx>
          <c:spPr>
            <a:solidFill>
              <a:srgbClr val="17375E"/>
            </a:solidFill>
            <a:ln w="9525" cap="flat" cmpd="sng" algn="ctr">
              <a:solidFill>
                <a:schemeClr val="accent5">
                  <a:shade val="95000"/>
                </a:schemeClr>
              </a:solidFill>
              <a:round/>
            </a:ln>
            <a:effectLst>
              <a:outerShdw blurRad="40000" dist="20000" dir="5400000" rotWithShape="0">
                <a:srgbClr val="000000">
                  <a:alpha val="38000"/>
                </a:srgbClr>
              </a:outerShdw>
            </a:effectLst>
          </c:spPr>
          <c:invertIfNegative val="0"/>
          <c:dLbls>
            <c:dLbl>
              <c:idx val="0"/>
              <c:layout>
                <c:manualLayout>
                  <c:x val="1.8477883802170664E-2"/>
                  <c:y val="-8.2263496047441736E-2"/>
                </c:manualLayout>
              </c:layout>
              <c:tx>
                <c:rich>
                  <a:bodyPr/>
                  <a:lstStyle/>
                  <a:p>
                    <a:r>
                      <a:rPr lang="en-US" dirty="0"/>
                      <a:t>1,29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399-4AE3-923B-020EBE089B6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Sheet1!$C$39</c:f>
              <c:numCache>
                <c:formatCode>0.00</c:formatCode>
                <c:ptCount val="1"/>
                <c:pt idx="0">
                  <c:v>0.96</c:v>
                </c:pt>
              </c:numCache>
            </c:numRef>
          </c:val>
          <c:extLst>
            <c:ext xmlns:c16="http://schemas.microsoft.com/office/drawing/2014/chart" uri="{C3380CC4-5D6E-409C-BE32-E72D297353CC}">
              <c16:uniqueId val="{00000009-E399-4AE3-923B-020EBE089B69}"/>
            </c:ext>
          </c:extLst>
        </c:ser>
        <c:ser>
          <c:idx val="5"/>
          <c:order val="5"/>
          <c:tx>
            <c:strRef>
              <c:f>Sheet1!$B$40</c:f>
              <c:strCache>
                <c:ptCount val="1"/>
                <c:pt idx="0">
                  <c:v>BRD - GROUPE SOCIETE GENERALE S.A.</c:v>
                </c:pt>
              </c:strCache>
            </c:strRef>
          </c:tx>
          <c:spPr>
            <a:solidFill>
              <a:srgbClr val="17375E"/>
            </a:solidFill>
            <a:ln w="9525" cap="flat" cmpd="sng" algn="ctr">
              <a:solidFill>
                <a:schemeClr val="accent6">
                  <a:shade val="95000"/>
                </a:schemeClr>
              </a:solidFill>
              <a:round/>
            </a:ln>
            <a:effectLst>
              <a:outerShdw blurRad="40000" dist="20000" dir="5400000" rotWithShape="0">
                <a:srgbClr val="000000">
                  <a:alpha val="38000"/>
                </a:srgbClr>
              </a:outerShdw>
            </a:effectLst>
          </c:spPr>
          <c:invertIfNegative val="0"/>
          <c:dLbls>
            <c:dLbl>
              <c:idx val="0"/>
              <c:layout>
                <c:manualLayout>
                  <c:x val="2.3757279174219423E-2"/>
                  <c:y val="-9.7497476796967977E-2"/>
                </c:manualLayout>
              </c:layout>
              <c:tx>
                <c:rich>
                  <a:bodyPr/>
                  <a:lstStyle/>
                  <a:p>
                    <a:r>
                      <a:rPr lang="en-US" dirty="0"/>
                      <a:t>1,98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399-4AE3-923B-020EBE089B6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Sheet1!$C$40</c:f>
              <c:numCache>
                <c:formatCode>0.00</c:formatCode>
                <c:ptCount val="1"/>
                <c:pt idx="0">
                  <c:v>1.28</c:v>
                </c:pt>
              </c:numCache>
            </c:numRef>
          </c:val>
          <c:extLst>
            <c:ext xmlns:c16="http://schemas.microsoft.com/office/drawing/2014/chart" uri="{C3380CC4-5D6E-409C-BE32-E72D297353CC}">
              <c16:uniqueId val="{0000000B-E399-4AE3-923B-020EBE089B69}"/>
            </c:ext>
          </c:extLst>
        </c:ser>
        <c:ser>
          <c:idx val="6"/>
          <c:order val="6"/>
          <c:tx>
            <c:strRef>
              <c:f>Sheet1!$B$42</c:f>
              <c:strCache>
                <c:ptCount val="1"/>
                <c:pt idx="0">
                  <c:v>S.N. NUCLEARELECTRICA S.A.</c:v>
                </c:pt>
              </c:strCache>
            </c:strRef>
          </c:tx>
          <c:spPr>
            <a:solidFill>
              <a:srgbClr val="17375E"/>
            </a:soli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invertIfNegative val="0"/>
          <c:dLbls>
            <c:dLbl>
              <c:idx val="0"/>
              <c:layout>
                <c:manualLayout>
                  <c:x val="5.5433651406511894E-2"/>
                  <c:y val="-9.4450680647062732E-2"/>
                </c:manualLayout>
              </c:layout>
              <c:tx>
                <c:rich>
                  <a:bodyPr/>
                  <a:lstStyle/>
                  <a:p>
                    <a:r>
                      <a:rPr lang="en-US" dirty="0"/>
                      <a:t>3,80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E399-4AE3-923B-020EBE089B6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Sheet1!$C$41</c:f>
              <c:numCache>
                <c:formatCode>0.00</c:formatCode>
                <c:ptCount val="1"/>
                <c:pt idx="0">
                  <c:v>1.98</c:v>
                </c:pt>
              </c:numCache>
            </c:numRef>
          </c:val>
          <c:extLst>
            <c:ext xmlns:c16="http://schemas.microsoft.com/office/drawing/2014/chart" uri="{C3380CC4-5D6E-409C-BE32-E72D297353CC}">
              <c16:uniqueId val="{0000000D-E399-4AE3-923B-020EBE089B69}"/>
            </c:ext>
          </c:extLst>
        </c:ser>
        <c:ser>
          <c:idx val="7"/>
          <c:order val="7"/>
          <c:tx>
            <c:strRef>
              <c:f>Sheet1!$B$41</c:f>
              <c:strCache>
                <c:ptCount val="1"/>
                <c:pt idx="0">
                  <c:v>S.N.G.N. ROMGAZ S.A.</c:v>
                </c:pt>
              </c:strCache>
            </c:strRef>
          </c:tx>
          <c:spPr>
            <a:solidFill>
              <a:srgbClr val="17375E"/>
            </a:solidFill>
            <a:ln w="9525" cap="flat" cmpd="sng" algn="ctr">
              <a:solidFill>
                <a:schemeClr val="accent2">
                  <a:lumMod val="60000"/>
                  <a:shade val="95000"/>
                </a:schemeClr>
              </a:solidFill>
              <a:round/>
            </a:ln>
            <a:effectLst>
              <a:outerShdw blurRad="40000" dist="20000" dir="5400000" rotWithShape="0">
                <a:srgbClr val="000000">
                  <a:alpha val="38000"/>
                </a:srgbClr>
              </a:outerShdw>
            </a:effectLst>
          </c:spPr>
          <c:invertIfNegative val="0"/>
          <c:dLbls>
            <c:dLbl>
              <c:idx val="0"/>
              <c:layout>
                <c:manualLayout>
                  <c:x val="0.12706777184781115"/>
                  <c:y val="-8.9448417141419087E-2"/>
                </c:manualLayout>
              </c:layout>
              <c:tx>
                <c:rich>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r>
                      <a:rPr lang="en-US" sz="1400" b="1" dirty="0"/>
                      <a:t>7,28</a:t>
                    </a:r>
                  </a:p>
                </c:rich>
              </c:tx>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E399-4AE3-923B-020EBE089B69}"/>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Sheet1!$C$42</c:f>
              <c:numCache>
                <c:formatCode>0.00</c:formatCode>
                <c:ptCount val="1"/>
                <c:pt idx="0">
                  <c:v>3.8</c:v>
                </c:pt>
              </c:numCache>
            </c:numRef>
          </c:val>
          <c:extLst>
            <c:ext xmlns:c16="http://schemas.microsoft.com/office/drawing/2014/chart" uri="{C3380CC4-5D6E-409C-BE32-E72D297353CC}">
              <c16:uniqueId val="{0000000F-E399-4AE3-923B-020EBE089B69}"/>
            </c:ext>
          </c:extLst>
        </c:ser>
        <c:ser>
          <c:idx val="8"/>
          <c:order val="8"/>
          <c:tx>
            <c:strRef>
              <c:f>Sheet1!$B$43</c:f>
              <c:strCache>
                <c:ptCount val="1"/>
                <c:pt idx="0">
                  <c:v>CONPET SA</c:v>
                </c:pt>
              </c:strCache>
            </c:strRef>
          </c:tx>
          <c:spPr>
            <a:solidFill>
              <a:srgbClr val="8FCD4E"/>
            </a:solidFill>
            <a:ln w="9525" cap="flat" cmpd="sng" algn="ctr">
              <a:solidFill>
                <a:schemeClr val="accent3">
                  <a:lumMod val="60000"/>
                  <a:shade val="95000"/>
                </a:schemeClr>
              </a:solidFill>
              <a:round/>
            </a:ln>
            <a:effectLst>
              <a:outerShdw blurRad="40000" dist="20000" dir="5400000" rotWithShape="0">
                <a:srgbClr val="000000">
                  <a:alpha val="38000"/>
                </a:srgbClr>
              </a:outerShdw>
            </a:effectLst>
          </c:spPr>
          <c:invertIfNegative val="0"/>
          <c:dLbls>
            <c:delete val="1"/>
          </c:dLbls>
          <c:val>
            <c:numRef>
              <c:f>Sheet1!$C$43</c:f>
              <c:numCache>
                <c:formatCode>0.00</c:formatCode>
                <c:ptCount val="1"/>
                <c:pt idx="0">
                  <c:v>7.28</c:v>
                </c:pt>
              </c:numCache>
            </c:numRef>
          </c:val>
          <c:extLst>
            <c:ext xmlns:c16="http://schemas.microsoft.com/office/drawing/2014/chart" uri="{C3380CC4-5D6E-409C-BE32-E72D297353CC}">
              <c16:uniqueId val="{00000011-E399-4AE3-923B-020EBE089B69}"/>
            </c:ext>
          </c:extLst>
        </c:ser>
        <c:ser>
          <c:idx val="9"/>
          <c:order val="9"/>
          <c:tx>
            <c:strRef>
              <c:f>Sheet1!$B$44</c:f>
              <c:strCache>
                <c:ptCount val="1"/>
                <c:pt idx="0">
                  <c:v>SNTGN Transgaz</c:v>
                </c:pt>
              </c:strCache>
            </c:strRef>
          </c:tx>
          <c:spPr>
            <a:solidFill>
              <a:srgbClr val="17375E"/>
            </a:solidFill>
            <a:ln w="9525" cap="flat" cmpd="sng" algn="ctr">
              <a:solidFill>
                <a:schemeClr val="accent4">
                  <a:lumMod val="60000"/>
                  <a:shade val="95000"/>
                </a:schemeClr>
              </a:solidFill>
              <a:round/>
            </a:ln>
            <a:effectLst>
              <a:outerShdw blurRad="40000" dist="20000" dir="5400000" rotWithShape="0">
                <a:srgbClr val="000000">
                  <a:alpha val="38000"/>
                </a:srgbClr>
              </a:outerShdw>
            </a:effectLst>
          </c:spPr>
          <c:invertIfNegative val="0"/>
          <c:dLbls>
            <c:dLbl>
              <c:idx val="0"/>
              <c:tx>
                <c:rich>
                  <a:bodyPr/>
                  <a:lstStyle/>
                  <a:p>
                    <a:r>
                      <a:rPr lang="en-US" dirty="0"/>
                      <a:t>14,82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E399-4AE3-923B-020EBE089B6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Sheet1!$C$44</c:f>
              <c:numCache>
                <c:formatCode>0.00</c:formatCode>
                <c:ptCount val="1"/>
                <c:pt idx="0">
                  <c:v>14.82</c:v>
                </c:pt>
              </c:numCache>
            </c:numRef>
          </c:val>
          <c:extLst>
            <c:ext xmlns:c16="http://schemas.microsoft.com/office/drawing/2014/chart" uri="{C3380CC4-5D6E-409C-BE32-E72D297353CC}">
              <c16:uniqueId val="{00000013-E399-4AE3-923B-020EBE089B69}"/>
            </c:ext>
          </c:extLst>
        </c:ser>
        <c:dLbls>
          <c:showLegendKey val="0"/>
          <c:showVal val="1"/>
          <c:showCatName val="0"/>
          <c:showSerName val="0"/>
          <c:showPercent val="0"/>
          <c:showBubbleSize val="0"/>
        </c:dLbls>
        <c:gapWidth val="100"/>
        <c:axId val="1363778591"/>
        <c:axId val="1360820639"/>
      </c:barChart>
      <c:catAx>
        <c:axId val="1363778591"/>
        <c:scaling>
          <c:orientation val="minMax"/>
        </c:scaling>
        <c:delete val="1"/>
        <c:axPos val="l"/>
        <c:numFmt formatCode="General" sourceLinked="1"/>
        <c:majorTickMark val="none"/>
        <c:minorTickMark val="none"/>
        <c:tickLblPos val="nextTo"/>
        <c:crossAx val="1360820639"/>
        <c:crosses val="autoZero"/>
        <c:auto val="1"/>
        <c:lblAlgn val="ctr"/>
        <c:lblOffset val="100"/>
        <c:noMultiLvlLbl val="0"/>
      </c:catAx>
      <c:valAx>
        <c:axId val="1360820639"/>
        <c:scaling>
          <c:orientation val="minMax"/>
        </c:scaling>
        <c:delete val="1"/>
        <c:axPos val="b"/>
        <c:numFmt formatCode="0.00" sourceLinked="1"/>
        <c:majorTickMark val="none"/>
        <c:minorTickMark val="none"/>
        <c:tickLblPos val="nextTo"/>
        <c:crossAx val="1363778591"/>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05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8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2.525845551433975E-3"/>
          <c:y val="4.0533390498769903E-2"/>
          <c:w val="0.34261260017889178"/>
          <c:h val="0.8814534206160575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34">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cs:styleClr val="auto">
        <a:shade val="50000"/>
      </cs:styleClr>
    </cs:lnRef>
    <cs:fillRef idx="1">
      <cs:styleClr val="auto"/>
    </cs:fillRef>
    <cs:effectRef idx="0"/>
    <cs:fontRef idx="minor">
      <a:schemeClr val="dk1"/>
    </cs:fontRef>
    <cs:spPr>
      <a:ln>
        <a:round/>
      </a:ln>
    </cs:spPr>
  </cs:dataPoint>
  <cs:dataPoint3D>
    <cs:lnRef idx="1">
      <cs:styleClr val="auto">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a:schemeClr val="dk1"/>
    </cs:lnRef>
    <cs:fillRef idx="1">
      <a:schemeClr val="dk1">
        <a:tint val="95000"/>
      </a:schem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a:schemeClr val="dk1">
        <a:tint val="20000"/>
      </a:schem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a:schemeClr val="dk1">
        <a:tint val="20000"/>
      </a:schem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a:schemeClr val="dk1"/>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a:schemeClr val="dk1">
        <a:tint val="20000"/>
      </a:schemeClr>
    </cs:fillRef>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4.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496013-A022-4C2A-884D-1C8A8974D18A}"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en-US"/>
        </a:p>
      </dgm:t>
    </dgm:pt>
    <dgm:pt modelId="{3E8FA20A-1D38-4128-B31A-91557A10B43E}">
      <dgm:prSet custT="1"/>
      <dgm:spPr>
        <a:solidFill>
          <a:srgbClr val="92D050"/>
        </a:solidFill>
        <a:ln>
          <a:solidFill>
            <a:srgbClr val="92D050"/>
          </a:solidFill>
        </a:ln>
      </dgm:spPr>
      <dgm:t>
        <a:bodyPr/>
        <a:lstStyle/>
        <a:p>
          <a:pPr algn="l" rtl="0"/>
          <a:r>
            <a:rPr lang="ro-RO" sz="1600" b="1" dirty="0">
              <a:solidFill>
                <a:schemeClr val="bg1"/>
              </a:solidFill>
              <a:latin typeface="Arial" pitchFamily="34" charset="0"/>
              <a:cs typeface="Arial" pitchFamily="34" charset="0"/>
            </a:rPr>
            <a:t>1. Rezultate financiare</a:t>
          </a:r>
          <a:endParaRPr lang="ro-RO" sz="1600" dirty="0"/>
        </a:p>
      </dgm:t>
    </dgm:pt>
    <dgm:pt modelId="{C88C4DCD-0C15-4F48-B6D9-66BC9C66509E}" type="parTrans" cxnId="{6DE4BA4E-B0AF-4A45-9065-E956556800DA}">
      <dgm:prSet/>
      <dgm:spPr/>
      <dgm:t>
        <a:bodyPr/>
        <a:lstStyle/>
        <a:p>
          <a:pPr algn="l"/>
          <a:endParaRPr lang="en-US" sz="1600"/>
        </a:p>
      </dgm:t>
    </dgm:pt>
    <dgm:pt modelId="{81926B24-B71C-4C64-961A-1C9FBD8541D6}" type="sibTrans" cxnId="{6DE4BA4E-B0AF-4A45-9065-E956556800DA}">
      <dgm:prSet/>
      <dgm:spPr/>
      <dgm:t>
        <a:bodyPr/>
        <a:lstStyle/>
        <a:p>
          <a:pPr algn="l"/>
          <a:endParaRPr lang="en-US" sz="1600"/>
        </a:p>
      </dgm:t>
    </dgm:pt>
    <dgm:pt modelId="{68C29681-DA91-469D-A7FC-EF2D5B1518BC}">
      <dgm:prSet custT="1"/>
      <dgm:spPr>
        <a:solidFill>
          <a:schemeClr val="accent1">
            <a:lumMod val="75000"/>
          </a:schemeClr>
        </a:solidFill>
        <a:ln>
          <a:solidFill>
            <a:schemeClr val="accent1">
              <a:lumMod val="75000"/>
            </a:schemeClr>
          </a:solidFill>
        </a:ln>
      </dgm:spPr>
      <dgm:t>
        <a:bodyPr/>
        <a:lstStyle/>
        <a:p>
          <a:pPr algn="l" rtl="0"/>
          <a:r>
            <a:rPr lang="ro-RO" sz="1600" b="1" dirty="0">
              <a:solidFill>
                <a:schemeClr val="bg1"/>
              </a:solidFill>
              <a:latin typeface="Arial" pitchFamily="34" charset="0"/>
              <a:cs typeface="Arial" pitchFamily="34" charset="0"/>
            </a:rPr>
            <a:t>2. Evoluția veniturilor din exploatare</a:t>
          </a:r>
        </a:p>
      </dgm:t>
    </dgm:pt>
    <dgm:pt modelId="{8B01EAB7-2E5F-4285-B2A3-AA88C9092316}" type="parTrans" cxnId="{EEF0B5EB-6636-4A5E-8708-3944E8861996}">
      <dgm:prSet/>
      <dgm:spPr/>
      <dgm:t>
        <a:bodyPr/>
        <a:lstStyle/>
        <a:p>
          <a:pPr algn="l"/>
          <a:endParaRPr lang="en-US" sz="1600"/>
        </a:p>
      </dgm:t>
    </dgm:pt>
    <dgm:pt modelId="{05706F1A-0F17-401E-AC1F-142715C382CC}" type="sibTrans" cxnId="{EEF0B5EB-6636-4A5E-8708-3944E8861996}">
      <dgm:prSet/>
      <dgm:spPr/>
      <dgm:t>
        <a:bodyPr/>
        <a:lstStyle/>
        <a:p>
          <a:pPr algn="l"/>
          <a:endParaRPr lang="en-US" sz="1600"/>
        </a:p>
      </dgm:t>
    </dgm:pt>
    <dgm:pt modelId="{686F04EE-1F7E-4FBA-9B74-BB50E6B3646F}">
      <dgm:prSet custT="1"/>
      <dgm:spPr>
        <a:solidFill>
          <a:srgbClr val="92D050"/>
        </a:solidFill>
        <a:ln>
          <a:solidFill>
            <a:srgbClr val="92D050"/>
          </a:solidFill>
        </a:ln>
      </dgm:spPr>
      <dgm:t>
        <a:bodyPr/>
        <a:lstStyle/>
        <a:p>
          <a:pPr algn="l" rtl="0"/>
          <a:r>
            <a:rPr lang="ro-RO" sz="1600" b="1" dirty="0">
              <a:solidFill>
                <a:schemeClr val="bg1"/>
              </a:solidFill>
              <a:latin typeface="Arial" pitchFamily="34" charset="0"/>
              <a:cs typeface="Arial" pitchFamily="34" charset="0"/>
            </a:rPr>
            <a:t>3. Venituri și cantități din transport</a:t>
          </a:r>
        </a:p>
      </dgm:t>
    </dgm:pt>
    <dgm:pt modelId="{CF2BEE38-F3CB-458F-B1C6-8DAF8CAFDB5D}" type="parTrans" cxnId="{B6C8DB78-85EC-40BE-9181-C54AC54FEC2F}">
      <dgm:prSet/>
      <dgm:spPr/>
      <dgm:t>
        <a:bodyPr/>
        <a:lstStyle/>
        <a:p>
          <a:pPr algn="l"/>
          <a:endParaRPr lang="en-US" sz="1600"/>
        </a:p>
      </dgm:t>
    </dgm:pt>
    <dgm:pt modelId="{E3DF9085-D554-44E9-9CA5-D36108C406D4}" type="sibTrans" cxnId="{B6C8DB78-85EC-40BE-9181-C54AC54FEC2F}">
      <dgm:prSet/>
      <dgm:spPr/>
      <dgm:t>
        <a:bodyPr/>
        <a:lstStyle/>
        <a:p>
          <a:pPr algn="l"/>
          <a:endParaRPr lang="en-US" sz="1600"/>
        </a:p>
      </dgm:t>
    </dgm:pt>
    <dgm:pt modelId="{999719D5-1BD0-4BF8-AB83-6A99F2B65151}">
      <dgm:prSet custT="1"/>
      <dgm:spPr>
        <a:solidFill>
          <a:schemeClr val="accent1">
            <a:lumMod val="75000"/>
          </a:schemeClr>
        </a:solidFill>
        <a:ln>
          <a:solidFill>
            <a:schemeClr val="accent1">
              <a:lumMod val="75000"/>
            </a:schemeClr>
          </a:solidFill>
        </a:ln>
      </dgm:spPr>
      <dgm:t>
        <a:bodyPr/>
        <a:lstStyle/>
        <a:p>
          <a:pPr algn="l" rtl="0"/>
          <a:r>
            <a:rPr lang="ro-RO" sz="1600" b="1" dirty="0">
              <a:solidFill>
                <a:schemeClr val="bg1"/>
              </a:solidFill>
              <a:latin typeface="Arial" pitchFamily="34" charset="0"/>
              <a:cs typeface="Arial" pitchFamily="34" charset="0"/>
            </a:rPr>
            <a:t>4. Evoluția cheltuielilor din exploatare</a:t>
          </a:r>
          <a:endParaRPr lang="ro-RO" sz="1600" dirty="0"/>
        </a:p>
      </dgm:t>
    </dgm:pt>
    <dgm:pt modelId="{A61CB00D-8AE9-4CA7-AE56-B4BA650E8117}" type="parTrans" cxnId="{EBFEC877-1DC8-4360-B28F-2837AB27081E}">
      <dgm:prSet/>
      <dgm:spPr/>
      <dgm:t>
        <a:bodyPr/>
        <a:lstStyle/>
        <a:p>
          <a:pPr algn="l"/>
          <a:endParaRPr lang="en-US" sz="1600"/>
        </a:p>
      </dgm:t>
    </dgm:pt>
    <dgm:pt modelId="{60D2F556-3EBA-4D38-B6F1-3EC3968D3A90}" type="sibTrans" cxnId="{EBFEC877-1DC8-4360-B28F-2837AB27081E}">
      <dgm:prSet/>
      <dgm:spPr/>
      <dgm:t>
        <a:bodyPr/>
        <a:lstStyle/>
        <a:p>
          <a:pPr algn="l"/>
          <a:endParaRPr lang="en-US" sz="1600"/>
        </a:p>
      </dgm:t>
    </dgm:pt>
    <dgm:pt modelId="{2AF7222F-896B-4753-98D7-E480CD8D42B7}">
      <dgm:prSet custT="1"/>
      <dgm:spPr>
        <a:solidFill>
          <a:srgbClr val="92D050"/>
        </a:solidFill>
        <a:ln>
          <a:solidFill>
            <a:srgbClr val="92D050"/>
          </a:solidFill>
        </a:ln>
      </dgm:spPr>
      <dgm:t>
        <a:bodyPr/>
        <a:lstStyle/>
        <a:p>
          <a:pPr algn="l" rtl="0"/>
          <a:r>
            <a:rPr lang="ro-RO" sz="1600" b="1" dirty="0">
              <a:solidFill>
                <a:schemeClr val="bg1"/>
              </a:solidFill>
              <a:latin typeface="Arial" pitchFamily="34" charset="0"/>
              <a:cs typeface="Arial" pitchFamily="34" charset="0"/>
            </a:rPr>
            <a:t>5. Investiții</a:t>
          </a:r>
        </a:p>
      </dgm:t>
    </dgm:pt>
    <dgm:pt modelId="{EFA3D50C-C45A-4DEF-AED8-B3E6CAAE7E97}" type="parTrans" cxnId="{248BC8D6-E493-4379-97E3-601C93E5E03E}">
      <dgm:prSet/>
      <dgm:spPr/>
      <dgm:t>
        <a:bodyPr/>
        <a:lstStyle/>
        <a:p>
          <a:pPr algn="l"/>
          <a:endParaRPr lang="en-US" sz="1600"/>
        </a:p>
      </dgm:t>
    </dgm:pt>
    <dgm:pt modelId="{7D7CA798-5F67-458B-8002-6E75AA1A86DE}" type="sibTrans" cxnId="{248BC8D6-E493-4379-97E3-601C93E5E03E}">
      <dgm:prSet/>
      <dgm:spPr/>
      <dgm:t>
        <a:bodyPr/>
        <a:lstStyle/>
        <a:p>
          <a:pPr algn="l"/>
          <a:endParaRPr lang="en-US" sz="1600"/>
        </a:p>
      </dgm:t>
    </dgm:pt>
    <dgm:pt modelId="{F005F2DE-0263-4553-A0C0-15CC96E8D006}">
      <dgm:prSet custT="1"/>
      <dgm:spPr>
        <a:solidFill>
          <a:schemeClr val="accent1">
            <a:lumMod val="75000"/>
          </a:schemeClr>
        </a:solidFill>
        <a:ln>
          <a:solidFill>
            <a:schemeClr val="accent1">
              <a:lumMod val="75000"/>
            </a:schemeClr>
          </a:solidFill>
        </a:ln>
      </dgm:spPr>
      <dgm:t>
        <a:bodyPr/>
        <a:lstStyle/>
        <a:p>
          <a:pPr algn="l" rtl="0"/>
          <a:r>
            <a:rPr lang="ro-RO" sz="1600" b="1" dirty="0">
              <a:solidFill>
                <a:schemeClr val="bg1"/>
              </a:solidFill>
              <a:latin typeface="Arial" pitchFamily="34" charset="0"/>
              <a:cs typeface="Arial" pitchFamily="34" charset="0"/>
            </a:rPr>
            <a:t>6. Performanța bursieră </a:t>
          </a:r>
        </a:p>
      </dgm:t>
    </dgm:pt>
    <dgm:pt modelId="{CE446D97-2DDF-49A4-8CF2-C8C3CEF035C9}" type="parTrans" cxnId="{37081AF4-2272-41E4-A449-8CD28919A4F4}">
      <dgm:prSet/>
      <dgm:spPr/>
      <dgm:t>
        <a:bodyPr/>
        <a:lstStyle/>
        <a:p>
          <a:pPr algn="l"/>
          <a:endParaRPr lang="en-US" sz="1600"/>
        </a:p>
      </dgm:t>
    </dgm:pt>
    <dgm:pt modelId="{195EDA8B-B39B-46AB-8018-A9EE6552DEB9}" type="sibTrans" cxnId="{37081AF4-2272-41E4-A449-8CD28919A4F4}">
      <dgm:prSet/>
      <dgm:spPr/>
      <dgm:t>
        <a:bodyPr/>
        <a:lstStyle/>
        <a:p>
          <a:pPr algn="l"/>
          <a:endParaRPr lang="en-US" sz="1600"/>
        </a:p>
      </dgm:t>
    </dgm:pt>
    <dgm:pt modelId="{B861DD2C-E288-4793-8D1B-4C0BCB540647}">
      <dgm:prSet custT="1"/>
      <dgm:spPr>
        <a:solidFill>
          <a:srgbClr val="92D050"/>
        </a:solidFill>
        <a:ln>
          <a:solidFill>
            <a:srgbClr val="92D050"/>
          </a:solidFill>
        </a:ln>
      </dgm:spPr>
      <dgm:t>
        <a:bodyPr/>
        <a:lstStyle/>
        <a:p>
          <a:pPr algn="l" rtl="0"/>
          <a:r>
            <a:rPr lang="ro-RO" sz="1600" b="1" dirty="0">
              <a:solidFill>
                <a:schemeClr val="bg1"/>
              </a:solidFill>
              <a:latin typeface="Arial" pitchFamily="34" charset="0"/>
              <a:cs typeface="Arial" pitchFamily="34" charset="0"/>
            </a:rPr>
            <a:t>7. Anexe </a:t>
          </a:r>
          <a:endParaRPr lang="ro-RO" sz="1600" dirty="0"/>
        </a:p>
      </dgm:t>
    </dgm:pt>
    <dgm:pt modelId="{7799F71B-F161-4F52-8736-75B8D0D9F3FF}" type="parTrans" cxnId="{D295758B-D6B8-4E34-B23E-FA5A006C6A81}">
      <dgm:prSet/>
      <dgm:spPr/>
      <dgm:t>
        <a:bodyPr/>
        <a:lstStyle/>
        <a:p>
          <a:endParaRPr lang="ro-RO"/>
        </a:p>
      </dgm:t>
    </dgm:pt>
    <dgm:pt modelId="{0A3F7EFE-0BBA-4482-8A63-38B5525CADAA}" type="sibTrans" cxnId="{D295758B-D6B8-4E34-B23E-FA5A006C6A81}">
      <dgm:prSet/>
      <dgm:spPr/>
      <dgm:t>
        <a:bodyPr/>
        <a:lstStyle/>
        <a:p>
          <a:endParaRPr lang="ro-RO"/>
        </a:p>
      </dgm:t>
    </dgm:pt>
    <dgm:pt modelId="{F3E19F98-FEC4-4D8A-9074-60D6EC1E6DB0}" type="pres">
      <dgm:prSet presAssocID="{50496013-A022-4C2A-884D-1C8A8974D18A}" presName="linearFlow" presStyleCnt="0">
        <dgm:presLayoutVars>
          <dgm:dir val="rev"/>
          <dgm:resizeHandles val="exact"/>
        </dgm:presLayoutVars>
      </dgm:prSet>
      <dgm:spPr/>
    </dgm:pt>
    <dgm:pt modelId="{3F0AAA7A-8CF5-40ED-944C-66FF638B8CFB}" type="pres">
      <dgm:prSet presAssocID="{3E8FA20A-1D38-4128-B31A-91557A10B43E}" presName="composite" presStyleCnt="0"/>
      <dgm:spPr/>
    </dgm:pt>
    <dgm:pt modelId="{16A168EC-C6BD-4F08-A628-93D3FACE6F1D}" type="pres">
      <dgm:prSet presAssocID="{3E8FA20A-1D38-4128-B31A-91557A10B43E}" presName="imgShp" presStyleLbl="fgImgPlace1" presStyleIdx="0" presStyleCnt="7"/>
      <dgm:spPr/>
    </dgm:pt>
    <dgm:pt modelId="{BA8D3164-8A16-4D1C-999D-5E224596B56A}" type="pres">
      <dgm:prSet presAssocID="{3E8FA20A-1D38-4128-B31A-91557A10B43E}" presName="txShp" presStyleLbl="node1" presStyleIdx="0" presStyleCnt="7" custScaleX="119212" custLinFactNeighborX="-1044" custLinFactNeighborY="-951">
        <dgm:presLayoutVars>
          <dgm:bulletEnabled val="1"/>
        </dgm:presLayoutVars>
      </dgm:prSet>
      <dgm:spPr/>
    </dgm:pt>
    <dgm:pt modelId="{0EDF339E-9D67-4F78-9296-EF744FE40044}" type="pres">
      <dgm:prSet presAssocID="{81926B24-B71C-4C64-961A-1C9FBD8541D6}" presName="spacing" presStyleCnt="0"/>
      <dgm:spPr/>
    </dgm:pt>
    <dgm:pt modelId="{D0F7ED64-6778-4C84-9B46-6D97171C58F8}" type="pres">
      <dgm:prSet presAssocID="{68C29681-DA91-469D-A7FC-EF2D5B1518BC}" presName="composite" presStyleCnt="0"/>
      <dgm:spPr/>
    </dgm:pt>
    <dgm:pt modelId="{957E0367-8FF0-4361-BEB9-A8490863E5F5}" type="pres">
      <dgm:prSet presAssocID="{68C29681-DA91-469D-A7FC-EF2D5B1518BC}" presName="imgShp" presStyleLbl="fgImgPlace1" presStyleIdx="1" presStyleCnt="7"/>
      <dgm:spPr/>
    </dgm:pt>
    <dgm:pt modelId="{EB61F79D-FBAE-444B-929C-73A5226B8775}" type="pres">
      <dgm:prSet presAssocID="{68C29681-DA91-469D-A7FC-EF2D5B1518BC}" presName="txShp" presStyleLbl="node1" presStyleIdx="1" presStyleCnt="7" custScaleX="118715" custLinFactNeighborX="-1117" custLinFactNeighborY="-113">
        <dgm:presLayoutVars>
          <dgm:bulletEnabled val="1"/>
        </dgm:presLayoutVars>
      </dgm:prSet>
      <dgm:spPr/>
    </dgm:pt>
    <dgm:pt modelId="{A338015B-DE2C-4D10-A951-5E9F5FA49B1B}" type="pres">
      <dgm:prSet presAssocID="{05706F1A-0F17-401E-AC1F-142715C382CC}" presName="spacing" presStyleCnt="0"/>
      <dgm:spPr/>
    </dgm:pt>
    <dgm:pt modelId="{3DADB36F-76D2-4FC6-A35E-8526983F8141}" type="pres">
      <dgm:prSet presAssocID="{686F04EE-1F7E-4FBA-9B74-BB50E6B3646F}" presName="composite" presStyleCnt="0"/>
      <dgm:spPr/>
    </dgm:pt>
    <dgm:pt modelId="{60F03C76-1FE9-4E2C-ABBF-70AFDAA4E044}" type="pres">
      <dgm:prSet presAssocID="{686F04EE-1F7E-4FBA-9B74-BB50E6B3646F}" presName="imgShp" presStyleLbl="fgImgPlace1" presStyleIdx="2" presStyleCnt="7"/>
      <dgm:spPr/>
    </dgm:pt>
    <dgm:pt modelId="{D6ED2E39-2526-48A9-9016-5ADA89D3949F}" type="pres">
      <dgm:prSet presAssocID="{686F04EE-1F7E-4FBA-9B74-BB50E6B3646F}" presName="txShp" presStyleLbl="node1" presStyleIdx="2" presStyleCnt="7" custScaleX="115256" custLinFactNeighborX="-2820" custLinFactNeighborY="-1089">
        <dgm:presLayoutVars>
          <dgm:bulletEnabled val="1"/>
        </dgm:presLayoutVars>
      </dgm:prSet>
      <dgm:spPr/>
    </dgm:pt>
    <dgm:pt modelId="{F84DD59B-E630-405A-A71C-9552D7F00D64}" type="pres">
      <dgm:prSet presAssocID="{E3DF9085-D554-44E9-9CA5-D36108C406D4}" presName="spacing" presStyleCnt="0"/>
      <dgm:spPr/>
    </dgm:pt>
    <dgm:pt modelId="{0C52CAC3-742E-4962-874C-97E59E4D4772}" type="pres">
      <dgm:prSet presAssocID="{999719D5-1BD0-4BF8-AB83-6A99F2B65151}" presName="composite" presStyleCnt="0"/>
      <dgm:spPr/>
    </dgm:pt>
    <dgm:pt modelId="{ED88EA2C-CA79-4711-A81F-BBEF55052F73}" type="pres">
      <dgm:prSet presAssocID="{999719D5-1BD0-4BF8-AB83-6A99F2B65151}" presName="imgShp" presStyleLbl="fgImgPlace1" presStyleIdx="3" presStyleCnt="7"/>
      <dgm:spPr/>
    </dgm:pt>
    <dgm:pt modelId="{7EE4CDEC-7623-409B-BFCF-AE363AA829B0}" type="pres">
      <dgm:prSet presAssocID="{999719D5-1BD0-4BF8-AB83-6A99F2B65151}" presName="txShp" presStyleLbl="node1" presStyleIdx="3" presStyleCnt="7" custScaleX="116083" custLinFactNeighborX="-1701" custLinFactNeighborY="-723">
        <dgm:presLayoutVars>
          <dgm:bulletEnabled val="1"/>
        </dgm:presLayoutVars>
      </dgm:prSet>
      <dgm:spPr/>
    </dgm:pt>
    <dgm:pt modelId="{A5554B44-D531-4625-9D1B-AC95D5735A6E}" type="pres">
      <dgm:prSet presAssocID="{60D2F556-3EBA-4D38-B6F1-3EC3968D3A90}" presName="spacing" presStyleCnt="0"/>
      <dgm:spPr/>
    </dgm:pt>
    <dgm:pt modelId="{0D7CAC82-98F0-4B81-8FDD-1BB771005CCE}" type="pres">
      <dgm:prSet presAssocID="{2AF7222F-896B-4753-98D7-E480CD8D42B7}" presName="composite" presStyleCnt="0"/>
      <dgm:spPr/>
    </dgm:pt>
    <dgm:pt modelId="{A07E2FC8-11BB-4821-848C-02F52CBA295A}" type="pres">
      <dgm:prSet presAssocID="{2AF7222F-896B-4753-98D7-E480CD8D42B7}" presName="imgShp" presStyleLbl="fgImgPlace1" presStyleIdx="4" presStyleCnt="7"/>
      <dgm:spPr/>
    </dgm:pt>
    <dgm:pt modelId="{B81E1786-F651-45EB-86C6-58C8CDCE44B9}" type="pres">
      <dgm:prSet presAssocID="{2AF7222F-896B-4753-98D7-E480CD8D42B7}" presName="txShp" presStyleLbl="node1" presStyleIdx="4" presStyleCnt="7" custScaleX="116823" custLinFactNeighborX="-2020" custLinFactNeighborY="-7373">
        <dgm:presLayoutVars>
          <dgm:bulletEnabled val="1"/>
        </dgm:presLayoutVars>
      </dgm:prSet>
      <dgm:spPr/>
    </dgm:pt>
    <dgm:pt modelId="{B409D71C-FA06-491F-A57F-75653C24A131}" type="pres">
      <dgm:prSet presAssocID="{7D7CA798-5F67-458B-8002-6E75AA1A86DE}" presName="spacing" presStyleCnt="0"/>
      <dgm:spPr/>
    </dgm:pt>
    <dgm:pt modelId="{CAC300B4-8288-4FBC-9180-47152A43B12D}" type="pres">
      <dgm:prSet presAssocID="{F005F2DE-0263-4553-A0C0-15CC96E8D006}" presName="composite" presStyleCnt="0"/>
      <dgm:spPr/>
    </dgm:pt>
    <dgm:pt modelId="{456CBCC5-32C8-4A9E-BD8C-D6E041F8C8FC}" type="pres">
      <dgm:prSet presAssocID="{F005F2DE-0263-4553-A0C0-15CC96E8D006}" presName="imgShp" presStyleLbl="fgImgPlace1" presStyleIdx="5" presStyleCnt="7"/>
      <dgm:spPr/>
    </dgm:pt>
    <dgm:pt modelId="{B8EB1977-C2C0-43F7-B4C2-B4545A9A2ED4}" type="pres">
      <dgm:prSet presAssocID="{F005F2DE-0263-4553-A0C0-15CC96E8D006}" presName="txShp" presStyleLbl="node1" presStyleIdx="5" presStyleCnt="7" custScaleX="117267" custLinFactNeighborX="-2242" custLinFactNeighborY="-7850">
        <dgm:presLayoutVars>
          <dgm:bulletEnabled val="1"/>
        </dgm:presLayoutVars>
      </dgm:prSet>
      <dgm:spPr/>
    </dgm:pt>
    <dgm:pt modelId="{D38997F3-7039-4377-BDB8-6F894A61A4DA}" type="pres">
      <dgm:prSet presAssocID="{195EDA8B-B39B-46AB-8018-A9EE6552DEB9}" presName="spacing" presStyleCnt="0"/>
      <dgm:spPr/>
    </dgm:pt>
    <dgm:pt modelId="{95C9BD89-82C6-44E7-8B56-74E91CFE4177}" type="pres">
      <dgm:prSet presAssocID="{B861DD2C-E288-4793-8D1B-4C0BCB540647}" presName="composite" presStyleCnt="0"/>
      <dgm:spPr/>
    </dgm:pt>
    <dgm:pt modelId="{06008D4C-BBA6-4447-876F-4218D1F3A3C2}" type="pres">
      <dgm:prSet presAssocID="{B861DD2C-E288-4793-8D1B-4C0BCB540647}" presName="imgShp" presStyleLbl="fgImgPlace1" presStyleIdx="6" presStyleCnt="7"/>
      <dgm:spPr/>
    </dgm:pt>
    <dgm:pt modelId="{16EF3A0C-8E1F-48C2-BC5F-FBB87B4B41E7}" type="pres">
      <dgm:prSet presAssocID="{B861DD2C-E288-4793-8D1B-4C0BCB540647}" presName="txShp" presStyleLbl="node1" presStyleIdx="6" presStyleCnt="7" custScaleX="117290" custScaleY="93112" custLinFactNeighborX="-2614" custLinFactNeighborY="-4334">
        <dgm:presLayoutVars>
          <dgm:bulletEnabled val="1"/>
        </dgm:presLayoutVars>
      </dgm:prSet>
      <dgm:spPr/>
    </dgm:pt>
  </dgm:ptLst>
  <dgm:cxnLst>
    <dgm:cxn modelId="{DF8A9C09-3C6D-45DA-B467-7278252C0D7C}" type="presOf" srcId="{F005F2DE-0263-4553-A0C0-15CC96E8D006}" destId="{B8EB1977-C2C0-43F7-B4C2-B4545A9A2ED4}" srcOrd="0" destOrd="0" presId="urn:microsoft.com/office/officeart/2005/8/layout/vList3"/>
    <dgm:cxn modelId="{944AF30C-B6B3-4D05-B90A-E3A88620915F}" type="presOf" srcId="{50496013-A022-4C2A-884D-1C8A8974D18A}" destId="{F3E19F98-FEC4-4D8A-9074-60D6EC1E6DB0}" srcOrd="0" destOrd="0" presId="urn:microsoft.com/office/officeart/2005/8/layout/vList3"/>
    <dgm:cxn modelId="{6DE4BA4E-B0AF-4A45-9065-E956556800DA}" srcId="{50496013-A022-4C2A-884D-1C8A8974D18A}" destId="{3E8FA20A-1D38-4128-B31A-91557A10B43E}" srcOrd="0" destOrd="0" parTransId="{C88C4DCD-0C15-4F48-B6D9-66BC9C66509E}" sibTransId="{81926B24-B71C-4C64-961A-1C9FBD8541D6}"/>
    <dgm:cxn modelId="{176B2171-D08A-4048-BD0F-59B0654D998D}" type="presOf" srcId="{B861DD2C-E288-4793-8D1B-4C0BCB540647}" destId="{16EF3A0C-8E1F-48C2-BC5F-FBB87B4B41E7}" srcOrd="0" destOrd="0" presId="urn:microsoft.com/office/officeart/2005/8/layout/vList3"/>
    <dgm:cxn modelId="{5AA0F652-BA05-4FF5-B46F-87E368CECF06}" type="presOf" srcId="{3E8FA20A-1D38-4128-B31A-91557A10B43E}" destId="{BA8D3164-8A16-4D1C-999D-5E224596B56A}" srcOrd="0" destOrd="0" presId="urn:microsoft.com/office/officeart/2005/8/layout/vList3"/>
    <dgm:cxn modelId="{EBFEC877-1DC8-4360-B28F-2837AB27081E}" srcId="{50496013-A022-4C2A-884D-1C8A8974D18A}" destId="{999719D5-1BD0-4BF8-AB83-6A99F2B65151}" srcOrd="3" destOrd="0" parTransId="{A61CB00D-8AE9-4CA7-AE56-B4BA650E8117}" sibTransId="{60D2F556-3EBA-4D38-B6F1-3EC3968D3A90}"/>
    <dgm:cxn modelId="{B6C8DB78-85EC-40BE-9181-C54AC54FEC2F}" srcId="{50496013-A022-4C2A-884D-1C8A8974D18A}" destId="{686F04EE-1F7E-4FBA-9B74-BB50E6B3646F}" srcOrd="2" destOrd="0" parTransId="{CF2BEE38-F3CB-458F-B1C6-8DAF8CAFDB5D}" sibTransId="{E3DF9085-D554-44E9-9CA5-D36108C406D4}"/>
    <dgm:cxn modelId="{AB909C5A-3C6B-4142-A681-149574564C43}" type="presOf" srcId="{686F04EE-1F7E-4FBA-9B74-BB50E6B3646F}" destId="{D6ED2E39-2526-48A9-9016-5ADA89D3949F}" srcOrd="0" destOrd="0" presId="urn:microsoft.com/office/officeart/2005/8/layout/vList3"/>
    <dgm:cxn modelId="{D295758B-D6B8-4E34-B23E-FA5A006C6A81}" srcId="{50496013-A022-4C2A-884D-1C8A8974D18A}" destId="{B861DD2C-E288-4793-8D1B-4C0BCB540647}" srcOrd="6" destOrd="0" parTransId="{7799F71B-F161-4F52-8736-75B8D0D9F3FF}" sibTransId="{0A3F7EFE-0BBA-4482-8A63-38B5525CADAA}"/>
    <dgm:cxn modelId="{C3352AAB-2799-4491-B797-39D974C88C25}" type="presOf" srcId="{68C29681-DA91-469D-A7FC-EF2D5B1518BC}" destId="{EB61F79D-FBAE-444B-929C-73A5226B8775}" srcOrd="0" destOrd="0" presId="urn:microsoft.com/office/officeart/2005/8/layout/vList3"/>
    <dgm:cxn modelId="{2E609CD4-7A08-4326-953C-1A0CBB1752FD}" type="presOf" srcId="{999719D5-1BD0-4BF8-AB83-6A99F2B65151}" destId="{7EE4CDEC-7623-409B-BFCF-AE363AA829B0}" srcOrd="0" destOrd="0" presId="urn:microsoft.com/office/officeart/2005/8/layout/vList3"/>
    <dgm:cxn modelId="{248BC8D6-E493-4379-97E3-601C93E5E03E}" srcId="{50496013-A022-4C2A-884D-1C8A8974D18A}" destId="{2AF7222F-896B-4753-98D7-E480CD8D42B7}" srcOrd="4" destOrd="0" parTransId="{EFA3D50C-C45A-4DEF-AED8-B3E6CAAE7E97}" sibTransId="{7D7CA798-5F67-458B-8002-6E75AA1A86DE}"/>
    <dgm:cxn modelId="{E7F959E4-6B0A-413D-8EAA-0308A2F3D799}" type="presOf" srcId="{2AF7222F-896B-4753-98D7-E480CD8D42B7}" destId="{B81E1786-F651-45EB-86C6-58C8CDCE44B9}" srcOrd="0" destOrd="0" presId="urn:microsoft.com/office/officeart/2005/8/layout/vList3"/>
    <dgm:cxn modelId="{EEF0B5EB-6636-4A5E-8708-3944E8861996}" srcId="{50496013-A022-4C2A-884D-1C8A8974D18A}" destId="{68C29681-DA91-469D-A7FC-EF2D5B1518BC}" srcOrd="1" destOrd="0" parTransId="{8B01EAB7-2E5F-4285-B2A3-AA88C9092316}" sibTransId="{05706F1A-0F17-401E-AC1F-142715C382CC}"/>
    <dgm:cxn modelId="{37081AF4-2272-41E4-A449-8CD28919A4F4}" srcId="{50496013-A022-4C2A-884D-1C8A8974D18A}" destId="{F005F2DE-0263-4553-A0C0-15CC96E8D006}" srcOrd="5" destOrd="0" parTransId="{CE446D97-2DDF-49A4-8CF2-C8C3CEF035C9}" sibTransId="{195EDA8B-B39B-46AB-8018-A9EE6552DEB9}"/>
    <dgm:cxn modelId="{27D837CD-9E42-4D6D-A31E-6DC371CE0301}" type="presParOf" srcId="{F3E19F98-FEC4-4D8A-9074-60D6EC1E6DB0}" destId="{3F0AAA7A-8CF5-40ED-944C-66FF638B8CFB}" srcOrd="0" destOrd="0" presId="urn:microsoft.com/office/officeart/2005/8/layout/vList3"/>
    <dgm:cxn modelId="{459ABFB0-376B-4A15-A16C-752E8A7749F3}" type="presParOf" srcId="{3F0AAA7A-8CF5-40ED-944C-66FF638B8CFB}" destId="{16A168EC-C6BD-4F08-A628-93D3FACE6F1D}" srcOrd="0" destOrd="0" presId="urn:microsoft.com/office/officeart/2005/8/layout/vList3"/>
    <dgm:cxn modelId="{709ACD8E-2864-4401-8AD2-898A3F6CC0A0}" type="presParOf" srcId="{3F0AAA7A-8CF5-40ED-944C-66FF638B8CFB}" destId="{BA8D3164-8A16-4D1C-999D-5E224596B56A}" srcOrd="1" destOrd="0" presId="urn:microsoft.com/office/officeart/2005/8/layout/vList3"/>
    <dgm:cxn modelId="{EAD49A7C-659A-457E-B6D6-F20B0E11AC7A}" type="presParOf" srcId="{F3E19F98-FEC4-4D8A-9074-60D6EC1E6DB0}" destId="{0EDF339E-9D67-4F78-9296-EF744FE40044}" srcOrd="1" destOrd="0" presId="urn:microsoft.com/office/officeart/2005/8/layout/vList3"/>
    <dgm:cxn modelId="{7C3E0DE6-0B75-4304-9CD7-352BC1D82310}" type="presParOf" srcId="{F3E19F98-FEC4-4D8A-9074-60D6EC1E6DB0}" destId="{D0F7ED64-6778-4C84-9B46-6D97171C58F8}" srcOrd="2" destOrd="0" presId="urn:microsoft.com/office/officeart/2005/8/layout/vList3"/>
    <dgm:cxn modelId="{69F5BFF2-3821-4EDD-8463-A6C8AD23F8CB}" type="presParOf" srcId="{D0F7ED64-6778-4C84-9B46-6D97171C58F8}" destId="{957E0367-8FF0-4361-BEB9-A8490863E5F5}" srcOrd="0" destOrd="0" presId="urn:microsoft.com/office/officeart/2005/8/layout/vList3"/>
    <dgm:cxn modelId="{3AB6A50A-E10D-49B6-81C3-6337D2FCA5D2}" type="presParOf" srcId="{D0F7ED64-6778-4C84-9B46-6D97171C58F8}" destId="{EB61F79D-FBAE-444B-929C-73A5226B8775}" srcOrd="1" destOrd="0" presId="urn:microsoft.com/office/officeart/2005/8/layout/vList3"/>
    <dgm:cxn modelId="{4E59B0E0-FDA7-469B-BE69-AB372F93CF2D}" type="presParOf" srcId="{F3E19F98-FEC4-4D8A-9074-60D6EC1E6DB0}" destId="{A338015B-DE2C-4D10-A951-5E9F5FA49B1B}" srcOrd="3" destOrd="0" presId="urn:microsoft.com/office/officeart/2005/8/layout/vList3"/>
    <dgm:cxn modelId="{C1FA18FD-623B-4C11-84C9-ABAD0761DCDB}" type="presParOf" srcId="{F3E19F98-FEC4-4D8A-9074-60D6EC1E6DB0}" destId="{3DADB36F-76D2-4FC6-A35E-8526983F8141}" srcOrd="4" destOrd="0" presId="urn:microsoft.com/office/officeart/2005/8/layout/vList3"/>
    <dgm:cxn modelId="{0C532CF1-5A17-4DEF-8101-BD4EAA1E0E47}" type="presParOf" srcId="{3DADB36F-76D2-4FC6-A35E-8526983F8141}" destId="{60F03C76-1FE9-4E2C-ABBF-70AFDAA4E044}" srcOrd="0" destOrd="0" presId="urn:microsoft.com/office/officeart/2005/8/layout/vList3"/>
    <dgm:cxn modelId="{B58E2898-C320-4FD7-A18E-0301A77548CA}" type="presParOf" srcId="{3DADB36F-76D2-4FC6-A35E-8526983F8141}" destId="{D6ED2E39-2526-48A9-9016-5ADA89D3949F}" srcOrd="1" destOrd="0" presId="urn:microsoft.com/office/officeart/2005/8/layout/vList3"/>
    <dgm:cxn modelId="{1C7A2FA6-D3F9-41D5-80D4-9CCD0EDE5B1F}" type="presParOf" srcId="{F3E19F98-FEC4-4D8A-9074-60D6EC1E6DB0}" destId="{F84DD59B-E630-405A-A71C-9552D7F00D64}" srcOrd="5" destOrd="0" presId="urn:microsoft.com/office/officeart/2005/8/layout/vList3"/>
    <dgm:cxn modelId="{FF9AE0C6-CEF1-4E1D-B8AD-8A28DFA3AF36}" type="presParOf" srcId="{F3E19F98-FEC4-4D8A-9074-60D6EC1E6DB0}" destId="{0C52CAC3-742E-4962-874C-97E59E4D4772}" srcOrd="6" destOrd="0" presId="urn:microsoft.com/office/officeart/2005/8/layout/vList3"/>
    <dgm:cxn modelId="{9F04E5C0-E340-4D98-8010-2AADE1678879}" type="presParOf" srcId="{0C52CAC3-742E-4962-874C-97E59E4D4772}" destId="{ED88EA2C-CA79-4711-A81F-BBEF55052F73}" srcOrd="0" destOrd="0" presId="urn:microsoft.com/office/officeart/2005/8/layout/vList3"/>
    <dgm:cxn modelId="{F3CFECFD-A576-4896-A9B7-5ADE4C933371}" type="presParOf" srcId="{0C52CAC3-742E-4962-874C-97E59E4D4772}" destId="{7EE4CDEC-7623-409B-BFCF-AE363AA829B0}" srcOrd="1" destOrd="0" presId="urn:microsoft.com/office/officeart/2005/8/layout/vList3"/>
    <dgm:cxn modelId="{6CB1E150-37B8-458C-81C2-DED272830254}" type="presParOf" srcId="{F3E19F98-FEC4-4D8A-9074-60D6EC1E6DB0}" destId="{A5554B44-D531-4625-9D1B-AC95D5735A6E}" srcOrd="7" destOrd="0" presId="urn:microsoft.com/office/officeart/2005/8/layout/vList3"/>
    <dgm:cxn modelId="{A9957FAE-02C5-41CF-A1B6-9042F8EA0957}" type="presParOf" srcId="{F3E19F98-FEC4-4D8A-9074-60D6EC1E6DB0}" destId="{0D7CAC82-98F0-4B81-8FDD-1BB771005CCE}" srcOrd="8" destOrd="0" presId="urn:microsoft.com/office/officeart/2005/8/layout/vList3"/>
    <dgm:cxn modelId="{6CA96F48-92D0-46E3-8A3D-E364B4F6EED1}" type="presParOf" srcId="{0D7CAC82-98F0-4B81-8FDD-1BB771005CCE}" destId="{A07E2FC8-11BB-4821-848C-02F52CBA295A}" srcOrd="0" destOrd="0" presId="urn:microsoft.com/office/officeart/2005/8/layout/vList3"/>
    <dgm:cxn modelId="{682181FE-935B-441F-B32E-979F70FC175C}" type="presParOf" srcId="{0D7CAC82-98F0-4B81-8FDD-1BB771005CCE}" destId="{B81E1786-F651-45EB-86C6-58C8CDCE44B9}" srcOrd="1" destOrd="0" presId="urn:microsoft.com/office/officeart/2005/8/layout/vList3"/>
    <dgm:cxn modelId="{B50083EE-DD13-441E-9707-8C0A7A8B98CA}" type="presParOf" srcId="{F3E19F98-FEC4-4D8A-9074-60D6EC1E6DB0}" destId="{B409D71C-FA06-491F-A57F-75653C24A131}" srcOrd="9" destOrd="0" presId="urn:microsoft.com/office/officeart/2005/8/layout/vList3"/>
    <dgm:cxn modelId="{3627A044-9614-47AD-92B1-D21F499FB18F}" type="presParOf" srcId="{F3E19F98-FEC4-4D8A-9074-60D6EC1E6DB0}" destId="{CAC300B4-8288-4FBC-9180-47152A43B12D}" srcOrd="10" destOrd="0" presId="urn:microsoft.com/office/officeart/2005/8/layout/vList3"/>
    <dgm:cxn modelId="{5517A6B8-A1D6-4A66-8176-2C79C7B15314}" type="presParOf" srcId="{CAC300B4-8288-4FBC-9180-47152A43B12D}" destId="{456CBCC5-32C8-4A9E-BD8C-D6E041F8C8FC}" srcOrd="0" destOrd="0" presId="urn:microsoft.com/office/officeart/2005/8/layout/vList3"/>
    <dgm:cxn modelId="{B8FA7FB2-EAC7-440B-A3A2-9938CEC485BD}" type="presParOf" srcId="{CAC300B4-8288-4FBC-9180-47152A43B12D}" destId="{B8EB1977-C2C0-43F7-B4C2-B4545A9A2ED4}" srcOrd="1" destOrd="0" presId="urn:microsoft.com/office/officeart/2005/8/layout/vList3"/>
    <dgm:cxn modelId="{8BE986AF-8CC3-4BAC-A179-82045BE443B0}" type="presParOf" srcId="{F3E19F98-FEC4-4D8A-9074-60D6EC1E6DB0}" destId="{D38997F3-7039-4377-BDB8-6F894A61A4DA}" srcOrd="11" destOrd="0" presId="urn:microsoft.com/office/officeart/2005/8/layout/vList3"/>
    <dgm:cxn modelId="{FBD8BFD7-B47B-4BC6-BE9C-B960947A8D2C}" type="presParOf" srcId="{F3E19F98-FEC4-4D8A-9074-60D6EC1E6DB0}" destId="{95C9BD89-82C6-44E7-8B56-74E91CFE4177}" srcOrd="12" destOrd="0" presId="urn:microsoft.com/office/officeart/2005/8/layout/vList3"/>
    <dgm:cxn modelId="{F4E3E3D0-686E-4E33-BBEE-E76CB35B987C}" type="presParOf" srcId="{95C9BD89-82C6-44E7-8B56-74E91CFE4177}" destId="{06008D4C-BBA6-4447-876F-4218D1F3A3C2}" srcOrd="0" destOrd="0" presId="urn:microsoft.com/office/officeart/2005/8/layout/vList3"/>
    <dgm:cxn modelId="{0D689140-A47F-4D27-93BC-52A8867B33A9}" type="presParOf" srcId="{95C9BD89-82C6-44E7-8B56-74E91CFE4177}" destId="{16EF3A0C-8E1F-48C2-BC5F-FBB87B4B41E7}"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AE93680-C965-4B38-A9A8-766779B1EA14}" type="doc">
      <dgm:prSet loTypeId="urn:microsoft.com/office/officeart/2011/layout/RadialPictureList" loCatId="picture" qsTypeId="urn:microsoft.com/office/officeart/2005/8/quickstyle/simple1" qsCatId="simple" csTypeId="urn:microsoft.com/office/officeart/2005/8/colors/accent0_3" csCatId="mainScheme" phldr="1"/>
      <dgm:spPr/>
      <dgm:t>
        <a:bodyPr/>
        <a:lstStyle/>
        <a:p>
          <a:endParaRPr lang="ro-RO"/>
        </a:p>
      </dgm:t>
    </dgm:pt>
    <dgm:pt modelId="{AE838C95-21B0-4DCD-8DC7-ED6CC4E85D78}">
      <dgm:prSet phldrT="[Text]" custT="1"/>
      <dgm:spPr/>
      <dgm:t>
        <a:bodyPr/>
        <a:lstStyle/>
        <a:p>
          <a:r>
            <a:rPr lang="ro-RO" sz="1200" b="1" dirty="0">
              <a:latin typeface="Arial" panose="020B0604020202020204" pitchFamily="34" charset="0"/>
              <a:cs typeface="Arial" panose="020B0604020202020204" pitchFamily="34" charset="0"/>
            </a:rPr>
            <a:t>CIFRA DE AFACERI </a:t>
          </a:r>
        </a:p>
        <a:p>
          <a:r>
            <a:rPr lang="ro-RO" sz="1200" b="1" dirty="0">
              <a:latin typeface="Arial" panose="020B0604020202020204" pitchFamily="34" charset="0"/>
              <a:cs typeface="Arial" panose="020B0604020202020204" pitchFamily="34" charset="0"/>
            </a:rPr>
            <a:t>9 luni 2022</a:t>
          </a:r>
        </a:p>
        <a:p>
          <a:r>
            <a:rPr lang="en-US" sz="1200" b="1" dirty="0">
              <a:solidFill>
                <a:schemeClr val="bg1"/>
              </a:solidFill>
              <a:latin typeface="Arial" panose="020B0604020202020204" pitchFamily="34" charset="0"/>
              <a:cs typeface="Arial" panose="020B0604020202020204" pitchFamily="34" charset="0"/>
            </a:rPr>
            <a:t>351,4</a:t>
          </a:r>
          <a:r>
            <a:rPr lang="ro-RO" sz="1200" b="1" dirty="0">
              <a:latin typeface="Arial" panose="020B0604020202020204" pitchFamily="34" charset="0"/>
              <a:cs typeface="Arial" panose="020B0604020202020204" pitchFamily="34" charset="0"/>
            </a:rPr>
            <a:t> mil. lei</a:t>
          </a:r>
        </a:p>
      </dgm:t>
    </dgm:pt>
    <dgm:pt modelId="{67172D22-8AD4-4377-8639-AB52F3239AAC}" type="parTrans" cxnId="{EC50058F-FD91-42B4-AB62-F87BBD89774C}">
      <dgm:prSet/>
      <dgm:spPr/>
      <dgm:t>
        <a:bodyPr/>
        <a:lstStyle/>
        <a:p>
          <a:endParaRPr lang="ro-RO"/>
        </a:p>
      </dgm:t>
    </dgm:pt>
    <dgm:pt modelId="{37D5B13E-FF52-466B-846B-EF8E0B58CF68}" type="sibTrans" cxnId="{EC50058F-FD91-42B4-AB62-F87BBD89774C}">
      <dgm:prSet/>
      <dgm:spPr/>
      <dgm:t>
        <a:bodyPr/>
        <a:lstStyle/>
        <a:p>
          <a:endParaRPr lang="ro-RO"/>
        </a:p>
      </dgm:t>
    </dgm:pt>
    <dgm:pt modelId="{89B9D0CE-1F2A-4683-8054-0BFD073F0076}">
      <dgm:prSet phldrT="[Text]" custT="1"/>
      <dgm:spPr/>
      <dgm:t>
        <a:bodyPr/>
        <a:lstStyle/>
        <a:p>
          <a:r>
            <a:rPr lang="ro-RO" sz="1100" b="1" dirty="0">
              <a:latin typeface="Arial" panose="020B0604020202020204" pitchFamily="34" charset="0"/>
              <a:cs typeface="Arial" panose="020B0604020202020204" pitchFamily="34" charset="0"/>
            </a:rPr>
            <a:t>281,4 mil. lei</a:t>
          </a:r>
        </a:p>
      </dgm:t>
    </dgm:pt>
    <dgm:pt modelId="{07444A53-7D65-4794-99B9-F55EFC599D2B}" type="parTrans" cxnId="{597AA216-F03D-43B8-A06A-38B263DA0D31}">
      <dgm:prSet/>
      <dgm:spPr/>
      <dgm:t>
        <a:bodyPr/>
        <a:lstStyle/>
        <a:p>
          <a:endParaRPr lang="ro-RO"/>
        </a:p>
      </dgm:t>
    </dgm:pt>
    <dgm:pt modelId="{E97E5DE7-8DEA-49CB-BB40-626856240BE2}" type="sibTrans" cxnId="{597AA216-F03D-43B8-A06A-38B263DA0D31}">
      <dgm:prSet/>
      <dgm:spPr/>
      <dgm:t>
        <a:bodyPr/>
        <a:lstStyle/>
        <a:p>
          <a:endParaRPr lang="ro-RO"/>
        </a:p>
      </dgm:t>
    </dgm:pt>
    <dgm:pt modelId="{3F4271D7-1A08-47E0-B973-0A6C0632631E}">
      <dgm:prSet phldrT="[Text]" custT="1"/>
      <dgm:spPr/>
      <dgm:t>
        <a:bodyPr/>
        <a:lstStyle/>
        <a:p>
          <a:r>
            <a:rPr lang="ro-RO" sz="1100" b="1" dirty="0">
              <a:latin typeface="Arial" panose="020B0604020202020204" pitchFamily="34" charset="0"/>
              <a:cs typeface="Arial" panose="020B0604020202020204" pitchFamily="34" charset="0"/>
            </a:rPr>
            <a:t>66,8 mil. lei</a:t>
          </a:r>
        </a:p>
      </dgm:t>
    </dgm:pt>
    <dgm:pt modelId="{D8CE53DC-03F7-4E01-9405-4A8610AEC465}" type="parTrans" cxnId="{6E2A2837-7C48-48A3-A8A4-6E5FF6F7E168}">
      <dgm:prSet/>
      <dgm:spPr/>
      <dgm:t>
        <a:bodyPr/>
        <a:lstStyle/>
        <a:p>
          <a:endParaRPr lang="ro-RO"/>
        </a:p>
      </dgm:t>
    </dgm:pt>
    <dgm:pt modelId="{E274076D-1C37-4AC3-9987-A6913AF80E71}" type="sibTrans" cxnId="{6E2A2837-7C48-48A3-A8A4-6E5FF6F7E168}">
      <dgm:prSet/>
      <dgm:spPr/>
      <dgm:t>
        <a:bodyPr/>
        <a:lstStyle/>
        <a:p>
          <a:endParaRPr lang="ro-RO"/>
        </a:p>
      </dgm:t>
    </dgm:pt>
    <dgm:pt modelId="{4F9218E5-D443-4D2C-B317-D73473C4CDDA}">
      <dgm:prSet phldrT="[Text]" custT="1"/>
      <dgm:spPr/>
      <dgm:t>
        <a:bodyPr/>
        <a:lstStyle/>
        <a:p>
          <a:r>
            <a:rPr lang="ro-RO" sz="1100" b="1" dirty="0">
              <a:latin typeface="Arial" panose="020B0604020202020204" pitchFamily="34" charset="0"/>
              <a:cs typeface="Arial" panose="020B0604020202020204" pitchFamily="34" charset="0"/>
            </a:rPr>
            <a:t>0,3 mil. lei</a:t>
          </a:r>
        </a:p>
      </dgm:t>
    </dgm:pt>
    <dgm:pt modelId="{015CC01C-8C91-483A-80ED-B9C1F9B61BFE}" type="parTrans" cxnId="{8577968A-3DE9-4DBB-A6AA-8C8357C4E5B2}">
      <dgm:prSet/>
      <dgm:spPr/>
      <dgm:t>
        <a:bodyPr/>
        <a:lstStyle/>
        <a:p>
          <a:endParaRPr lang="ro-RO"/>
        </a:p>
      </dgm:t>
    </dgm:pt>
    <dgm:pt modelId="{84652D62-ECB2-4D5D-A545-50CD3F2863DD}" type="sibTrans" cxnId="{8577968A-3DE9-4DBB-A6AA-8C8357C4E5B2}">
      <dgm:prSet/>
      <dgm:spPr/>
      <dgm:t>
        <a:bodyPr/>
        <a:lstStyle/>
        <a:p>
          <a:endParaRPr lang="ro-RO"/>
        </a:p>
      </dgm:t>
    </dgm:pt>
    <dgm:pt modelId="{3464002A-30A7-4B3F-89DD-0C67A46CC7FA}">
      <dgm:prSet phldrT="[Text]" custT="1"/>
      <dgm:spPr/>
      <dgm:t>
        <a:bodyPr/>
        <a:lstStyle/>
        <a:p>
          <a:r>
            <a:rPr lang="ro-RO" sz="1100" b="1" dirty="0">
              <a:solidFill>
                <a:schemeClr val="tx1"/>
              </a:solidFill>
              <a:latin typeface="Arial" panose="020B0604020202020204" pitchFamily="34" charset="0"/>
              <a:cs typeface="Arial" panose="020B0604020202020204" pitchFamily="34" charset="0"/>
            </a:rPr>
            <a:t>1,1 mil. lei</a:t>
          </a:r>
        </a:p>
      </dgm:t>
    </dgm:pt>
    <dgm:pt modelId="{617506A0-5E7C-4D37-8949-0EA4B0DF3298}" type="parTrans" cxnId="{2707A3E7-F9BF-4332-BBD2-BAE15CE3289F}">
      <dgm:prSet/>
      <dgm:spPr/>
      <dgm:t>
        <a:bodyPr/>
        <a:lstStyle/>
        <a:p>
          <a:endParaRPr lang="ro-RO"/>
        </a:p>
      </dgm:t>
    </dgm:pt>
    <dgm:pt modelId="{36F4AD03-2E32-4EBD-A126-3F04A91F094E}" type="sibTrans" cxnId="{2707A3E7-F9BF-4332-BBD2-BAE15CE3289F}">
      <dgm:prSet/>
      <dgm:spPr/>
      <dgm:t>
        <a:bodyPr/>
        <a:lstStyle/>
        <a:p>
          <a:endParaRPr lang="ro-RO"/>
        </a:p>
      </dgm:t>
    </dgm:pt>
    <dgm:pt modelId="{CD53DFAE-FD4D-4215-AA65-4DF5A41D2DB2}" type="pres">
      <dgm:prSet presAssocID="{1AE93680-C965-4B38-A9A8-766779B1EA14}" presName="Name0" presStyleCnt="0">
        <dgm:presLayoutVars>
          <dgm:chMax val="1"/>
          <dgm:chPref val="1"/>
          <dgm:dir/>
          <dgm:resizeHandles/>
        </dgm:presLayoutVars>
      </dgm:prSet>
      <dgm:spPr/>
    </dgm:pt>
    <dgm:pt modelId="{E2374525-EAF1-4502-A599-D643D15D7B05}" type="pres">
      <dgm:prSet presAssocID="{AE838C95-21B0-4DCD-8DC7-ED6CC4E85D78}" presName="Parent" presStyleLbl="node1" presStyleIdx="0" presStyleCnt="2" custLinFactNeighborX="-3996" custLinFactNeighborY="2249">
        <dgm:presLayoutVars>
          <dgm:chMax val="4"/>
          <dgm:chPref val="3"/>
        </dgm:presLayoutVars>
      </dgm:prSet>
      <dgm:spPr>
        <a:prstGeom prst="can">
          <a:avLst/>
        </a:prstGeom>
      </dgm:spPr>
    </dgm:pt>
    <dgm:pt modelId="{D1EF2913-7265-4710-BAE3-C882BA28517B}" type="pres">
      <dgm:prSet presAssocID="{89B9D0CE-1F2A-4683-8054-0BFD073F0076}" presName="Accent" presStyleLbl="node1" presStyleIdx="1" presStyleCnt="2" custLinFactNeighborX="-7909" custLinFactNeighborY="48"/>
      <dgm:spPr/>
    </dgm:pt>
    <dgm:pt modelId="{C5409A55-DE93-4E56-A299-B954B08FBD98}" type="pres">
      <dgm:prSet presAssocID="{89B9D0CE-1F2A-4683-8054-0BFD073F0076}" presName="Image1" presStyleLbl="fgImgPlace1" presStyleIdx="0" presStyleCnt="4" custScaleX="82913" custScaleY="90409" custLinFactNeighborX="-25877" custLinFactNeighborY="-4514"/>
      <dgm:spPr>
        <a:solidFill>
          <a:schemeClr val="bg1"/>
        </a:solidFill>
        <a:ln>
          <a:solidFill>
            <a:schemeClr val="bg1"/>
          </a:solidFill>
        </a:ln>
      </dgm:spPr>
    </dgm:pt>
    <dgm:pt modelId="{507C5AE5-0C36-4521-803A-4192AC86C605}" type="pres">
      <dgm:prSet presAssocID="{89B9D0CE-1F2A-4683-8054-0BFD073F0076}" presName="Child1" presStyleLbl="revTx" presStyleIdx="0" presStyleCnt="4" custScaleX="72600" custScaleY="26172" custLinFactX="-100000" custLinFactNeighborX="-108888" custLinFactNeighborY="-804">
        <dgm:presLayoutVars>
          <dgm:chMax val="0"/>
          <dgm:chPref val="0"/>
          <dgm:bulletEnabled val="1"/>
        </dgm:presLayoutVars>
      </dgm:prSet>
      <dgm:spPr/>
    </dgm:pt>
    <dgm:pt modelId="{85E656DD-6882-4B6B-B4D2-3D200AE675B9}" type="pres">
      <dgm:prSet presAssocID="{3F4271D7-1A08-47E0-B973-0A6C0632631E}" presName="Image2" presStyleCnt="0"/>
      <dgm:spPr/>
    </dgm:pt>
    <dgm:pt modelId="{F1EDC832-CAA0-43C8-9094-7BFF4D58AE96}" type="pres">
      <dgm:prSet presAssocID="{3F4271D7-1A08-47E0-B973-0A6C0632631E}" presName="Image" presStyleLbl="fgImgPlace1" presStyleIdx="1" presStyleCnt="4" custScaleX="117021" custScaleY="88849" custLinFactNeighborX="-1436" custLinFactNeighborY="851"/>
      <dgm:spPr>
        <a:solidFill>
          <a:schemeClr val="bg1"/>
        </a:solidFill>
        <a:ln>
          <a:solidFill>
            <a:schemeClr val="bg1"/>
          </a:solidFill>
        </a:ln>
      </dgm:spPr>
    </dgm:pt>
    <dgm:pt modelId="{7D581BD3-64FC-4E32-A3CA-F24CD5268365}" type="pres">
      <dgm:prSet presAssocID="{3F4271D7-1A08-47E0-B973-0A6C0632631E}" presName="Child2" presStyleLbl="revTx" presStyleIdx="1" presStyleCnt="4" custScaleX="78950" custScaleY="23802" custLinFactX="-68193" custLinFactNeighborX="-100000" custLinFactNeighborY="-71831">
        <dgm:presLayoutVars>
          <dgm:chMax val="0"/>
          <dgm:chPref val="0"/>
          <dgm:bulletEnabled val="1"/>
        </dgm:presLayoutVars>
      </dgm:prSet>
      <dgm:spPr/>
    </dgm:pt>
    <dgm:pt modelId="{82CAF46F-1541-467B-A0EF-D4152652262A}" type="pres">
      <dgm:prSet presAssocID="{4F9218E5-D443-4D2C-B317-D73473C4CDDA}" presName="Image3" presStyleCnt="0"/>
      <dgm:spPr/>
    </dgm:pt>
    <dgm:pt modelId="{42034959-95AC-45EE-893E-5EC28818F0BC}" type="pres">
      <dgm:prSet presAssocID="{4F9218E5-D443-4D2C-B317-D73473C4CDDA}" presName="Image" presStyleLbl="fgImgPlace1" presStyleIdx="2" presStyleCnt="4"/>
      <dgm:spPr>
        <a:solidFill>
          <a:schemeClr val="bg1"/>
        </a:solidFill>
        <a:ln>
          <a:noFill/>
        </a:ln>
      </dgm:spPr>
    </dgm:pt>
    <dgm:pt modelId="{B4E03439-ACB9-48BA-ABC6-14B706F7935A}" type="pres">
      <dgm:prSet presAssocID="{4F9218E5-D443-4D2C-B317-D73473C4CDDA}" presName="Child3" presStyleLbl="revTx" presStyleIdx="2" presStyleCnt="4" custScaleX="66693" custScaleY="27079" custLinFactY="-10910" custLinFactNeighborX="-80030" custLinFactNeighborY="-100000">
        <dgm:presLayoutVars>
          <dgm:chMax val="0"/>
          <dgm:chPref val="0"/>
          <dgm:bulletEnabled val="1"/>
        </dgm:presLayoutVars>
      </dgm:prSet>
      <dgm:spPr/>
    </dgm:pt>
    <dgm:pt modelId="{B7CA80F1-BAFE-4E32-8D45-3183609C96D2}" type="pres">
      <dgm:prSet presAssocID="{3464002A-30A7-4B3F-89DD-0C67A46CC7FA}" presName="Image4" presStyleCnt="0"/>
      <dgm:spPr/>
    </dgm:pt>
    <dgm:pt modelId="{4C445674-0FA2-4BBF-B5D9-926E68DC6BD6}" type="pres">
      <dgm:prSet presAssocID="{3464002A-30A7-4B3F-89DD-0C67A46CC7FA}" presName="Image" presStyleLbl="fgImgPlace1" presStyleIdx="3" presStyleCnt="4" custLinFactNeighborX="-6284" custLinFactNeighborY="156"/>
      <dgm:spPr>
        <a:solidFill>
          <a:schemeClr val="bg1"/>
        </a:solidFill>
        <a:ln>
          <a:noFill/>
        </a:ln>
      </dgm:spPr>
    </dgm:pt>
    <dgm:pt modelId="{7EB62E34-52E4-456B-ABBF-6F0443F8165A}" type="pres">
      <dgm:prSet presAssocID="{3464002A-30A7-4B3F-89DD-0C67A46CC7FA}" presName="Child4" presStyleLbl="revTx" presStyleIdx="3" presStyleCnt="4" custScaleX="63233" custScaleY="24000" custLinFactNeighborX="-31527" custLinFactNeighborY="-84803">
        <dgm:presLayoutVars>
          <dgm:chMax val="0"/>
          <dgm:chPref val="0"/>
          <dgm:bulletEnabled val="1"/>
        </dgm:presLayoutVars>
      </dgm:prSet>
      <dgm:spPr/>
    </dgm:pt>
  </dgm:ptLst>
  <dgm:cxnLst>
    <dgm:cxn modelId="{597AA216-F03D-43B8-A06A-38B263DA0D31}" srcId="{AE838C95-21B0-4DCD-8DC7-ED6CC4E85D78}" destId="{89B9D0CE-1F2A-4683-8054-0BFD073F0076}" srcOrd="0" destOrd="0" parTransId="{07444A53-7D65-4794-99B9-F55EFC599D2B}" sibTransId="{E97E5DE7-8DEA-49CB-BB40-626856240BE2}"/>
    <dgm:cxn modelId="{69D0F12D-65B0-441A-AAA5-34098984B0F7}" type="presOf" srcId="{4F9218E5-D443-4D2C-B317-D73473C4CDDA}" destId="{B4E03439-ACB9-48BA-ABC6-14B706F7935A}" srcOrd="0" destOrd="0" presId="urn:microsoft.com/office/officeart/2011/layout/RadialPictureList"/>
    <dgm:cxn modelId="{6E2A2837-7C48-48A3-A8A4-6E5FF6F7E168}" srcId="{AE838C95-21B0-4DCD-8DC7-ED6CC4E85D78}" destId="{3F4271D7-1A08-47E0-B973-0A6C0632631E}" srcOrd="1" destOrd="0" parTransId="{D8CE53DC-03F7-4E01-9405-4A8610AEC465}" sibTransId="{E274076D-1C37-4AC3-9987-A6913AF80E71}"/>
    <dgm:cxn modelId="{4BC68137-E92B-4258-8D3E-78282B775EA0}" type="presOf" srcId="{3F4271D7-1A08-47E0-B973-0A6C0632631E}" destId="{7D581BD3-64FC-4E32-A3CA-F24CD5268365}" srcOrd="0" destOrd="0" presId="urn:microsoft.com/office/officeart/2011/layout/RadialPictureList"/>
    <dgm:cxn modelId="{BACECD5B-F128-4914-B27A-A16BFA9D6D8C}" type="presOf" srcId="{AE838C95-21B0-4DCD-8DC7-ED6CC4E85D78}" destId="{E2374525-EAF1-4502-A599-D643D15D7B05}" srcOrd="0" destOrd="0" presId="urn:microsoft.com/office/officeart/2011/layout/RadialPictureList"/>
    <dgm:cxn modelId="{9FE71241-F1DE-4287-81C1-45794A5843FE}" type="presOf" srcId="{1AE93680-C965-4B38-A9A8-766779B1EA14}" destId="{CD53DFAE-FD4D-4215-AA65-4DF5A41D2DB2}" srcOrd="0" destOrd="0" presId="urn:microsoft.com/office/officeart/2011/layout/RadialPictureList"/>
    <dgm:cxn modelId="{6B9C505A-DF13-432F-A851-C2E25EDE3DEB}" type="presOf" srcId="{3464002A-30A7-4B3F-89DD-0C67A46CC7FA}" destId="{7EB62E34-52E4-456B-ABBF-6F0443F8165A}" srcOrd="0" destOrd="0" presId="urn:microsoft.com/office/officeart/2011/layout/RadialPictureList"/>
    <dgm:cxn modelId="{8577968A-3DE9-4DBB-A6AA-8C8357C4E5B2}" srcId="{AE838C95-21B0-4DCD-8DC7-ED6CC4E85D78}" destId="{4F9218E5-D443-4D2C-B317-D73473C4CDDA}" srcOrd="2" destOrd="0" parTransId="{015CC01C-8C91-483A-80ED-B9C1F9B61BFE}" sibTransId="{84652D62-ECB2-4D5D-A545-50CD3F2863DD}"/>
    <dgm:cxn modelId="{EC50058F-FD91-42B4-AB62-F87BBD89774C}" srcId="{1AE93680-C965-4B38-A9A8-766779B1EA14}" destId="{AE838C95-21B0-4DCD-8DC7-ED6CC4E85D78}" srcOrd="0" destOrd="0" parTransId="{67172D22-8AD4-4377-8639-AB52F3239AAC}" sibTransId="{37D5B13E-FF52-466B-846B-EF8E0B58CF68}"/>
    <dgm:cxn modelId="{2EEA289C-95C6-4B26-BF3D-7BCB33E9DA55}" type="presOf" srcId="{89B9D0CE-1F2A-4683-8054-0BFD073F0076}" destId="{507C5AE5-0C36-4521-803A-4192AC86C605}" srcOrd="0" destOrd="0" presId="urn:microsoft.com/office/officeart/2011/layout/RadialPictureList"/>
    <dgm:cxn modelId="{2707A3E7-F9BF-4332-BBD2-BAE15CE3289F}" srcId="{AE838C95-21B0-4DCD-8DC7-ED6CC4E85D78}" destId="{3464002A-30A7-4B3F-89DD-0C67A46CC7FA}" srcOrd="3" destOrd="0" parTransId="{617506A0-5E7C-4D37-8949-0EA4B0DF3298}" sibTransId="{36F4AD03-2E32-4EBD-A126-3F04A91F094E}"/>
    <dgm:cxn modelId="{C61172F0-3BC7-4AAC-A634-43D9B82AFDEB}" type="presParOf" srcId="{CD53DFAE-FD4D-4215-AA65-4DF5A41D2DB2}" destId="{E2374525-EAF1-4502-A599-D643D15D7B05}" srcOrd="0" destOrd="0" presId="urn:microsoft.com/office/officeart/2011/layout/RadialPictureList"/>
    <dgm:cxn modelId="{3E622F84-8D42-495F-B3D9-252BCB9C2700}" type="presParOf" srcId="{CD53DFAE-FD4D-4215-AA65-4DF5A41D2DB2}" destId="{D1EF2913-7265-4710-BAE3-C882BA28517B}" srcOrd="1" destOrd="0" presId="urn:microsoft.com/office/officeart/2011/layout/RadialPictureList"/>
    <dgm:cxn modelId="{49E42576-E069-491E-8CCB-1830D72F8530}" type="presParOf" srcId="{CD53DFAE-FD4D-4215-AA65-4DF5A41D2DB2}" destId="{C5409A55-DE93-4E56-A299-B954B08FBD98}" srcOrd="2" destOrd="0" presId="urn:microsoft.com/office/officeart/2011/layout/RadialPictureList"/>
    <dgm:cxn modelId="{9FBAF661-AA58-404A-BF67-67D064C967AF}" type="presParOf" srcId="{CD53DFAE-FD4D-4215-AA65-4DF5A41D2DB2}" destId="{507C5AE5-0C36-4521-803A-4192AC86C605}" srcOrd="3" destOrd="0" presId="urn:microsoft.com/office/officeart/2011/layout/RadialPictureList"/>
    <dgm:cxn modelId="{A8ABF54D-D108-4104-9C97-BBAC90ECCDA1}" type="presParOf" srcId="{CD53DFAE-FD4D-4215-AA65-4DF5A41D2DB2}" destId="{85E656DD-6882-4B6B-B4D2-3D200AE675B9}" srcOrd="4" destOrd="0" presId="urn:microsoft.com/office/officeart/2011/layout/RadialPictureList"/>
    <dgm:cxn modelId="{54CDB93A-1E72-4FB6-BD9F-AB1A22BE1388}" type="presParOf" srcId="{85E656DD-6882-4B6B-B4D2-3D200AE675B9}" destId="{F1EDC832-CAA0-43C8-9094-7BFF4D58AE96}" srcOrd="0" destOrd="0" presId="urn:microsoft.com/office/officeart/2011/layout/RadialPictureList"/>
    <dgm:cxn modelId="{7B40F5FE-DA89-42AD-883E-70BE0072CE18}" type="presParOf" srcId="{CD53DFAE-FD4D-4215-AA65-4DF5A41D2DB2}" destId="{7D581BD3-64FC-4E32-A3CA-F24CD5268365}" srcOrd="5" destOrd="0" presId="urn:microsoft.com/office/officeart/2011/layout/RadialPictureList"/>
    <dgm:cxn modelId="{D21CD55C-9444-40CA-8BD1-D12FA9962011}" type="presParOf" srcId="{CD53DFAE-FD4D-4215-AA65-4DF5A41D2DB2}" destId="{82CAF46F-1541-467B-A0EF-D4152652262A}" srcOrd="6" destOrd="0" presId="urn:microsoft.com/office/officeart/2011/layout/RadialPictureList"/>
    <dgm:cxn modelId="{7DEAE36F-80B1-497A-869D-667424283773}" type="presParOf" srcId="{82CAF46F-1541-467B-A0EF-D4152652262A}" destId="{42034959-95AC-45EE-893E-5EC28818F0BC}" srcOrd="0" destOrd="0" presId="urn:microsoft.com/office/officeart/2011/layout/RadialPictureList"/>
    <dgm:cxn modelId="{072BF8D2-CD8C-4B25-AD97-2E7AE30B1243}" type="presParOf" srcId="{CD53DFAE-FD4D-4215-AA65-4DF5A41D2DB2}" destId="{B4E03439-ACB9-48BA-ABC6-14B706F7935A}" srcOrd="7" destOrd="0" presId="urn:microsoft.com/office/officeart/2011/layout/RadialPictureList"/>
    <dgm:cxn modelId="{E59CD26E-7C3A-4B07-9B8C-C4E453226C30}" type="presParOf" srcId="{CD53DFAE-FD4D-4215-AA65-4DF5A41D2DB2}" destId="{B7CA80F1-BAFE-4E32-8D45-3183609C96D2}" srcOrd="8" destOrd="0" presId="urn:microsoft.com/office/officeart/2011/layout/RadialPictureList"/>
    <dgm:cxn modelId="{31B061A8-892F-44B3-B212-71F74F218444}" type="presParOf" srcId="{B7CA80F1-BAFE-4E32-8D45-3183609C96D2}" destId="{4C445674-0FA2-4BBF-B5D9-926E68DC6BD6}" srcOrd="0" destOrd="0" presId="urn:microsoft.com/office/officeart/2011/layout/RadialPictureList"/>
    <dgm:cxn modelId="{E4B8BA84-F14F-44E0-AC4E-BBDA97BE9C40}" type="presParOf" srcId="{CD53DFAE-FD4D-4215-AA65-4DF5A41D2DB2}" destId="{7EB62E34-52E4-456B-ABBF-6F0443F8165A}" srcOrd="9" destOrd="0" presId="urn:microsoft.com/office/officeart/2011/layout/RadialPicture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EC8C2F-DDEC-466A-927D-D1AD7B6F4B2D}" type="doc">
      <dgm:prSet loTypeId="urn:microsoft.com/office/officeart/2005/8/layout/pyramid2" loCatId="pyramid" qsTypeId="urn:microsoft.com/office/officeart/2005/8/quickstyle/simple5" qsCatId="simple" csTypeId="urn:microsoft.com/office/officeart/2005/8/colors/accent1_2" csCatId="accent1" phldr="1"/>
      <dgm:spPr/>
      <dgm:t>
        <a:bodyPr/>
        <a:lstStyle/>
        <a:p>
          <a:endParaRPr lang="en-US"/>
        </a:p>
      </dgm:t>
    </dgm:pt>
    <dgm:pt modelId="{F96DAE3D-82D9-48DA-88FC-8844E25BE19A}">
      <dgm:prSet custT="1"/>
      <dgm:spPr>
        <a:solidFill>
          <a:srgbClr val="A5CD39">
            <a:alpha val="90000"/>
          </a:srgbClr>
        </a:solidFill>
        <a:ln>
          <a:solidFill>
            <a:srgbClr val="153357"/>
          </a:solidFill>
        </a:ln>
      </dgm:spPr>
      <dgm:t>
        <a:bodyPr/>
        <a:lstStyle/>
        <a:p>
          <a:pPr algn="l" rtl="0"/>
          <a:r>
            <a:rPr lang="ro-RO" sz="1100" dirty="0">
              <a:latin typeface="Arial" panose="020B0604020202020204" pitchFamily="34" charset="0"/>
              <a:cs typeface="Arial" panose="020B0604020202020204" pitchFamily="34" charset="0"/>
            </a:rPr>
            <a:t>Modernizări de rezervoare </a:t>
          </a:r>
          <a:r>
            <a:rPr lang="en-US" sz="1100" dirty="0">
              <a:latin typeface="Arial" panose="020B0604020202020204" pitchFamily="34" charset="0"/>
              <a:cs typeface="Arial" panose="020B0604020202020204" pitchFamily="34" charset="0"/>
            </a:rPr>
            <a:t>4,8</a:t>
          </a:r>
          <a:r>
            <a:rPr lang="ro-RO" sz="1100" dirty="0">
              <a:latin typeface="Arial" panose="020B0604020202020204" pitchFamily="34" charset="0"/>
              <a:cs typeface="Arial" panose="020B0604020202020204" pitchFamily="34" charset="0"/>
            </a:rPr>
            <a:t> </a:t>
          </a:r>
          <a:r>
            <a:rPr lang="ro-RO" sz="1100" noProof="0" dirty="0">
              <a:latin typeface="Arial" panose="020B0604020202020204" pitchFamily="34" charset="0"/>
              <a:cs typeface="Arial" panose="020B0604020202020204" pitchFamily="34" charset="0"/>
            </a:rPr>
            <a:t>mil</a:t>
          </a:r>
          <a:r>
            <a:rPr lang="ro-RO" sz="1100" dirty="0">
              <a:latin typeface="Arial" panose="020B0604020202020204" pitchFamily="34" charset="0"/>
              <a:cs typeface="Arial" panose="020B0604020202020204" pitchFamily="34" charset="0"/>
            </a:rPr>
            <a:t>. lei</a:t>
          </a:r>
        </a:p>
      </dgm:t>
    </dgm:pt>
    <dgm:pt modelId="{C609C4B2-E744-4148-A5DE-E35276C7CEAB}" type="parTrans" cxnId="{ADD70036-F8D1-4235-9A53-01CEF556A853}">
      <dgm:prSet/>
      <dgm:spPr/>
      <dgm:t>
        <a:bodyPr/>
        <a:lstStyle/>
        <a:p>
          <a:endParaRPr lang="en-US">
            <a:solidFill>
              <a:schemeClr val="bg1"/>
            </a:solidFill>
          </a:endParaRPr>
        </a:p>
      </dgm:t>
    </dgm:pt>
    <dgm:pt modelId="{338D53F2-461A-4745-A632-3842E372B762}" type="sibTrans" cxnId="{ADD70036-F8D1-4235-9A53-01CEF556A853}">
      <dgm:prSet/>
      <dgm:spPr/>
      <dgm:t>
        <a:bodyPr/>
        <a:lstStyle/>
        <a:p>
          <a:endParaRPr lang="en-US">
            <a:solidFill>
              <a:schemeClr val="bg1"/>
            </a:solidFill>
          </a:endParaRPr>
        </a:p>
      </dgm:t>
    </dgm:pt>
    <dgm:pt modelId="{60BB596F-F2E3-4A92-B77E-55056A5CA75E}">
      <dgm:prSet custT="1"/>
      <dgm:spPr>
        <a:solidFill>
          <a:srgbClr val="A5CD39">
            <a:alpha val="90000"/>
          </a:srgbClr>
        </a:solidFill>
        <a:ln>
          <a:solidFill>
            <a:srgbClr val="153357"/>
          </a:solidFill>
        </a:ln>
      </dgm:spPr>
      <dgm:t>
        <a:bodyPr/>
        <a:lstStyle/>
        <a:p>
          <a:pPr algn="l" rtl="0"/>
          <a:r>
            <a:rPr lang="ro-RO" sz="1100" dirty="0">
              <a:latin typeface="Arial" panose="020B0604020202020204" pitchFamily="34" charset="0"/>
              <a:cs typeface="Arial" panose="020B0604020202020204" pitchFamily="34" charset="0"/>
            </a:rPr>
            <a:t>Reabilitări conducte </a:t>
          </a:r>
          <a:r>
            <a:rPr lang="en-US" sz="1100" dirty="0">
              <a:latin typeface="Arial" panose="020B0604020202020204" pitchFamily="34" charset="0"/>
              <a:cs typeface="Arial" panose="020B0604020202020204" pitchFamily="34" charset="0"/>
            </a:rPr>
            <a:t>26,4</a:t>
          </a:r>
          <a:r>
            <a:rPr lang="ro-RO" sz="1100" dirty="0">
              <a:latin typeface="Arial" panose="020B0604020202020204" pitchFamily="34" charset="0"/>
              <a:cs typeface="Arial" panose="020B0604020202020204" pitchFamily="34" charset="0"/>
            </a:rPr>
            <a:t> mil. lei</a:t>
          </a:r>
        </a:p>
      </dgm:t>
    </dgm:pt>
    <dgm:pt modelId="{B6F8A9F7-2651-4F75-9FAC-ADE51B39E00E}" type="parTrans" cxnId="{FEEE88F1-A1E3-4ACE-A746-9ECE10135AA8}">
      <dgm:prSet/>
      <dgm:spPr/>
      <dgm:t>
        <a:bodyPr/>
        <a:lstStyle/>
        <a:p>
          <a:endParaRPr lang="en-US">
            <a:solidFill>
              <a:schemeClr val="bg1"/>
            </a:solidFill>
          </a:endParaRPr>
        </a:p>
      </dgm:t>
    </dgm:pt>
    <dgm:pt modelId="{E1ABDBCC-373D-4B09-88A1-678FFBF43D9E}" type="sibTrans" cxnId="{FEEE88F1-A1E3-4ACE-A746-9ECE10135AA8}">
      <dgm:prSet/>
      <dgm:spPr/>
      <dgm:t>
        <a:bodyPr/>
        <a:lstStyle/>
        <a:p>
          <a:endParaRPr lang="en-US">
            <a:solidFill>
              <a:schemeClr val="bg1"/>
            </a:solidFill>
          </a:endParaRPr>
        </a:p>
      </dgm:t>
    </dgm:pt>
    <dgm:pt modelId="{23783A9E-CCF9-4682-8D76-D9EC36360E77}">
      <dgm:prSet custT="1"/>
      <dgm:spPr>
        <a:solidFill>
          <a:srgbClr val="A5CD39">
            <a:alpha val="90000"/>
          </a:srgbClr>
        </a:solidFill>
        <a:ln>
          <a:solidFill>
            <a:srgbClr val="153357"/>
          </a:solidFill>
        </a:ln>
      </dgm:spPr>
      <dgm:t>
        <a:bodyPr/>
        <a:lstStyle/>
        <a:p>
          <a:pPr algn="l" rtl="0"/>
          <a:r>
            <a:rPr lang="ro-RO" sz="1100" dirty="0">
              <a:solidFill>
                <a:schemeClr val="tx1"/>
              </a:solidFill>
              <a:latin typeface="Arial" panose="020B0604020202020204" pitchFamily="34" charset="0"/>
              <a:cs typeface="Arial" panose="020B0604020202020204" pitchFamily="34" charset="0"/>
            </a:rPr>
            <a:t>Lucrări automatizări SCADA 0,</a:t>
          </a:r>
          <a:r>
            <a:rPr lang="en-US" sz="1100" dirty="0">
              <a:solidFill>
                <a:schemeClr val="tx1"/>
              </a:solidFill>
              <a:latin typeface="Arial" panose="020B0604020202020204" pitchFamily="34" charset="0"/>
              <a:cs typeface="Arial" panose="020B0604020202020204" pitchFamily="34" charset="0"/>
            </a:rPr>
            <a:t>4</a:t>
          </a:r>
          <a:r>
            <a:rPr lang="ro-RO" sz="1100" dirty="0">
              <a:solidFill>
                <a:schemeClr val="tx1"/>
              </a:solidFill>
              <a:latin typeface="Arial" panose="020B0604020202020204" pitchFamily="34" charset="0"/>
              <a:cs typeface="Arial" panose="020B0604020202020204" pitchFamily="34" charset="0"/>
            </a:rPr>
            <a:t> mil. lei</a:t>
          </a:r>
        </a:p>
      </dgm:t>
    </dgm:pt>
    <dgm:pt modelId="{E1E0BDD1-23CF-4ECD-BAF6-1826C0D57F83}" type="sibTrans" cxnId="{A6C54E5A-ED57-45EB-920F-49579237D987}">
      <dgm:prSet/>
      <dgm:spPr/>
      <dgm:t>
        <a:bodyPr/>
        <a:lstStyle/>
        <a:p>
          <a:endParaRPr lang="en-US">
            <a:solidFill>
              <a:schemeClr val="bg1"/>
            </a:solidFill>
          </a:endParaRPr>
        </a:p>
      </dgm:t>
    </dgm:pt>
    <dgm:pt modelId="{A36C754B-84A3-4536-851E-54C0AA49395B}" type="parTrans" cxnId="{A6C54E5A-ED57-45EB-920F-49579237D987}">
      <dgm:prSet/>
      <dgm:spPr/>
      <dgm:t>
        <a:bodyPr/>
        <a:lstStyle/>
        <a:p>
          <a:endParaRPr lang="en-US">
            <a:solidFill>
              <a:schemeClr val="bg1"/>
            </a:solidFill>
          </a:endParaRPr>
        </a:p>
      </dgm:t>
    </dgm:pt>
    <dgm:pt modelId="{231E6F15-E761-4385-B0A8-E6817936280C}" type="pres">
      <dgm:prSet presAssocID="{DCEC8C2F-DDEC-466A-927D-D1AD7B6F4B2D}" presName="compositeShape" presStyleCnt="0">
        <dgm:presLayoutVars>
          <dgm:dir/>
          <dgm:resizeHandles/>
        </dgm:presLayoutVars>
      </dgm:prSet>
      <dgm:spPr/>
    </dgm:pt>
    <dgm:pt modelId="{2E883E46-1CD6-4A41-B4BA-6DCAC9724414}" type="pres">
      <dgm:prSet presAssocID="{DCEC8C2F-DDEC-466A-927D-D1AD7B6F4B2D}" presName="pyramid" presStyleLbl="node1" presStyleIdx="0" presStyleCnt="1" custScaleX="152168" custLinFactNeighborX="6416" custLinFactNeighborY="-660"/>
      <dgm:spPr>
        <a:solidFill>
          <a:srgbClr val="153357"/>
        </a:solidFill>
        <a:ln>
          <a:solidFill>
            <a:srgbClr val="153357"/>
          </a:solidFill>
        </a:ln>
      </dgm:spPr>
    </dgm:pt>
    <dgm:pt modelId="{5477C6D0-737E-484D-B6CD-44102931E305}" type="pres">
      <dgm:prSet presAssocID="{DCEC8C2F-DDEC-466A-927D-D1AD7B6F4B2D}" presName="theList" presStyleCnt="0"/>
      <dgm:spPr/>
    </dgm:pt>
    <dgm:pt modelId="{6E0AD9D8-67AB-4EE9-BF4C-265E958C164D}" type="pres">
      <dgm:prSet presAssocID="{60BB596F-F2E3-4A92-B77E-55056A5CA75E}" presName="aNode" presStyleLbl="fgAcc1" presStyleIdx="0" presStyleCnt="3" custScaleX="123952" custScaleY="11266" custLinFactNeighborX="5850" custLinFactNeighborY="58670">
        <dgm:presLayoutVars>
          <dgm:bulletEnabled val="1"/>
        </dgm:presLayoutVars>
      </dgm:prSet>
      <dgm:spPr/>
    </dgm:pt>
    <dgm:pt modelId="{488DE149-308A-41B4-9B34-2ED7664FB5EF}" type="pres">
      <dgm:prSet presAssocID="{60BB596F-F2E3-4A92-B77E-55056A5CA75E}" presName="aSpace" presStyleCnt="0"/>
      <dgm:spPr/>
    </dgm:pt>
    <dgm:pt modelId="{C804976A-00D1-4278-B317-0F550759DF95}" type="pres">
      <dgm:prSet presAssocID="{F96DAE3D-82D9-48DA-88FC-8844E25BE19A}" presName="aNode" presStyleLbl="fgAcc1" presStyleIdx="1" presStyleCnt="3" custScaleX="123953" custScaleY="11477" custLinFactNeighborX="7319" custLinFactNeighborY="82040">
        <dgm:presLayoutVars>
          <dgm:bulletEnabled val="1"/>
        </dgm:presLayoutVars>
      </dgm:prSet>
      <dgm:spPr/>
    </dgm:pt>
    <dgm:pt modelId="{A39A069B-B473-4774-943D-4FE0F6B6B5D2}" type="pres">
      <dgm:prSet presAssocID="{F96DAE3D-82D9-48DA-88FC-8844E25BE19A}" presName="aSpace" presStyleCnt="0"/>
      <dgm:spPr/>
    </dgm:pt>
    <dgm:pt modelId="{77E270C6-8CFA-42BC-B27E-D34741B1DDF9}" type="pres">
      <dgm:prSet presAssocID="{23783A9E-CCF9-4682-8D76-D9EC36360E77}" presName="aNode" presStyleLbl="fgAcc1" presStyleIdx="2" presStyleCnt="3" custScaleX="126452" custScaleY="11751" custLinFactY="16102" custLinFactNeighborX="7498" custLinFactNeighborY="100000">
        <dgm:presLayoutVars>
          <dgm:bulletEnabled val="1"/>
        </dgm:presLayoutVars>
      </dgm:prSet>
      <dgm:spPr/>
    </dgm:pt>
    <dgm:pt modelId="{8C395FB8-DB0E-4D73-8BCB-1FF81DB28ED6}" type="pres">
      <dgm:prSet presAssocID="{23783A9E-CCF9-4682-8D76-D9EC36360E77}" presName="aSpace" presStyleCnt="0"/>
      <dgm:spPr/>
    </dgm:pt>
  </dgm:ptLst>
  <dgm:cxnLst>
    <dgm:cxn modelId="{5C282018-F33A-4303-918A-F07CC29AF02B}" type="presOf" srcId="{F96DAE3D-82D9-48DA-88FC-8844E25BE19A}" destId="{C804976A-00D1-4278-B317-0F550759DF95}" srcOrd="0" destOrd="0" presId="urn:microsoft.com/office/officeart/2005/8/layout/pyramid2"/>
    <dgm:cxn modelId="{ADD70036-F8D1-4235-9A53-01CEF556A853}" srcId="{DCEC8C2F-DDEC-466A-927D-D1AD7B6F4B2D}" destId="{F96DAE3D-82D9-48DA-88FC-8844E25BE19A}" srcOrd="1" destOrd="0" parTransId="{C609C4B2-E744-4148-A5DE-E35276C7CEAB}" sibTransId="{338D53F2-461A-4745-A632-3842E372B762}"/>
    <dgm:cxn modelId="{A6C54E5A-ED57-45EB-920F-49579237D987}" srcId="{DCEC8C2F-DDEC-466A-927D-D1AD7B6F4B2D}" destId="{23783A9E-CCF9-4682-8D76-D9EC36360E77}" srcOrd="2" destOrd="0" parTransId="{A36C754B-84A3-4536-851E-54C0AA49395B}" sibTransId="{E1E0BDD1-23CF-4ECD-BAF6-1826C0D57F83}"/>
    <dgm:cxn modelId="{C1A4EEAA-6BD8-4B94-A7BE-BE143C0293C0}" type="presOf" srcId="{23783A9E-CCF9-4682-8D76-D9EC36360E77}" destId="{77E270C6-8CFA-42BC-B27E-D34741B1DDF9}" srcOrd="0" destOrd="0" presId="urn:microsoft.com/office/officeart/2005/8/layout/pyramid2"/>
    <dgm:cxn modelId="{3C638EAB-EDD3-4951-9D26-48068CE80AD9}" type="presOf" srcId="{60BB596F-F2E3-4A92-B77E-55056A5CA75E}" destId="{6E0AD9D8-67AB-4EE9-BF4C-265E958C164D}" srcOrd="0" destOrd="0" presId="urn:microsoft.com/office/officeart/2005/8/layout/pyramid2"/>
    <dgm:cxn modelId="{0B9889D0-B33B-46CD-9AF6-7C4EA0FED1E3}" type="presOf" srcId="{DCEC8C2F-DDEC-466A-927D-D1AD7B6F4B2D}" destId="{231E6F15-E761-4385-B0A8-E6817936280C}" srcOrd="0" destOrd="0" presId="urn:microsoft.com/office/officeart/2005/8/layout/pyramid2"/>
    <dgm:cxn modelId="{FEEE88F1-A1E3-4ACE-A746-9ECE10135AA8}" srcId="{DCEC8C2F-DDEC-466A-927D-D1AD7B6F4B2D}" destId="{60BB596F-F2E3-4A92-B77E-55056A5CA75E}" srcOrd="0" destOrd="0" parTransId="{B6F8A9F7-2651-4F75-9FAC-ADE51B39E00E}" sibTransId="{E1ABDBCC-373D-4B09-88A1-678FFBF43D9E}"/>
    <dgm:cxn modelId="{D2ED0385-BCF5-4FA1-A98A-913276288FA7}" type="presParOf" srcId="{231E6F15-E761-4385-B0A8-E6817936280C}" destId="{2E883E46-1CD6-4A41-B4BA-6DCAC9724414}" srcOrd="0" destOrd="0" presId="urn:microsoft.com/office/officeart/2005/8/layout/pyramid2"/>
    <dgm:cxn modelId="{83832B5C-8DDB-4C59-8F46-7CD2080B4173}" type="presParOf" srcId="{231E6F15-E761-4385-B0A8-E6817936280C}" destId="{5477C6D0-737E-484D-B6CD-44102931E305}" srcOrd="1" destOrd="0" presId="urn:microsoft.com/office/officeart/2005/8/layout/pyramid2"/>
    <dgm:cxn modelId="{EC298B42-0B09-4388-93E2-8814C0A6BA4E}" type="presParOf" srcId="{5477C6D0-737E-484D-B6CD-44102931E305}" destId="{6E0AD9D8-67AB-4EE9-BF4C-265E958C164D}" srcOrd="0" destOrd="0" presId="urn:microsoft.com/office/officeart/2005/8/layout/pyramid2"/>
    <dgm:cxn modelId="{6CF9ABBC-D8AE-4CE6-A015-CC4AEF192C1E}" type="presParOf" srcId="{5477C6D0-737E-484D-B6CD-44102931E305}" destId="{488DE149-308A-41B4-9B34-2ED7664FB5EF}" srcOrd="1" destOrd="0" presId="urn:microsoft.com/office/officeart/2005/8/layout/pyramid2"/>
    <dgm:cxn modelId="{EB7313A5-622E-4423-9D4F-4D9D64B7D2B7}" type="presParOf" srcId="{5477C6D0-737E-484D-B6CD-44102931E305}" destId="{C804976A-00D1-4278-B317-0F550759DF95}" srcOrd="2" destOrd="0" presId="urn:microsoft.com/office/officeart/2005/8/layout/pyramid2"/>
    <dgm:cxn modelId="{D5A7A500-2270-4AD1-AFC5-18ED47D73081}" type="presParOf" srcId="{5477C6D0-737E-484D-B6CD-44102931E305}" destId="{A39A069B-B473-4774-943D-4FE0F6B6B5D2}" srcOrd="3" destOrd="0" presId="urn:microsoft.com/office/officeart/2005/8/layout/pyramid2"/>
    <dgm:cxn modelId="{6CD651E1-AAE2-41C6-BBDD-D5C75D8F3F70}" type="presParOf" srcId="{5477C6D0-737E-484D-B6CD-44102931E305}" destId="{77E270C6-8CFA-42BC-B27E-D34741B1DDF9}" srcOrd="4" destOrd="0" presId="urn:microsoft.com/office/officeart/2005/8/layout/pyramid2"/>
    <dgm:cxn modelId="{186C2594-B754-4620-8565-8B0CB30CEDCB}" type="presParOf" srcId="{5477C6D0-737E-484D-B6CD-44102931E305}" destId="{8C395FB8-DB0E-4D73-8BCB-1FF81DB28ED6}" srcOrd="5"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EAE2BA-E6E9-47BE-90DA-7CC8F543793A}" type="doc">
      <dgm:prSet loTypeId="urn:microsoft.com/office/officeart/2008/layout/CircleAccentTimeline" loCatId="process" qsTypeId="urn:microsoft.com/office/officeart/2005/8/quickstyle/simple4" qsCatId="simple" csTypeId="urn:microsoft.com/office/officeart/2005/8/colors/colorful1" csCatId="colorful" phldr="1"/>
      <dgm:spPr/>
      <dgm:t>
        <a:bodyPr/>
        <a:lstStyle/>
        <a:p>
          <a:endParaRPr lang="en-US"/>
        </a:p>
      </dgm:t>
    </dgm:pt>
    <dgm:pt modelId="{4197E540-D10F-4BDA-84C9-B2027B240EEB}">
      <dgm:prSet phldrT="[Text]"/>
      <dgm:spPr>
        <a:xfrm rot="17700000">
          <a:off x="379667" y="2802844"/>
          <a:ext cx="884708" cy="426573"/>
        </a:xfrm>
      </dgm:spPr>
      <dgm:t>
        <a:bodyPr/>
        <a:lstStyle/>
        <a:p>
          <a:endParaRPr lang="en-US" dirty="0">
            <a:latin typeface="Calibri"/>
            <a:ea typeface="+mn-ea"/>
            <a:cs typeface="+mn-cs"/>
          </a:endParaRPr>
        </a:p>
      </dgm:t>
    </dgm:pt>
    <dgm:pt modelId="{78BB0D03-C1B0-4614-BB63-23D6CFFED62B}" type="parTrans" cxnId="{037D1ED7-9660-475E-907C-F4AD249CA9F1}">
      <dgm:prSet/>
      <dgm:spPr/>
      <dgm:t>
        <a:bodyPr/>
        <a:lstStyle/>
        <a:p>
          <a:endParaRPr lang="en-US"/>
        </a:p>
      </dgm:t>
    </dgm:pt>
    <dgm:pt modelId="{6EE9F422-00AE-4222-BD4F-062656D802FD}" type="sibTrans" cxnId="{037D1ED7-9660-475E-907C-F4AD249CA9F1}">
      <dgm:prSet/>
      <dgm:spPr/>
      <dgm:t>
        <a:bodyPr/>
        <a:lstStyle/>
        <a:p>
          <a:endParaRPr lang="en-US"/>
        </a:p>
      </dgm:t>
    </dgm:pt>
    <dgm:pt modelId="{0AEA99DD-79F2-454B-89E9-FC77396C9F1D}">
      <dgm:prSet phldrT="[Text]"/>
      <dgm:spPr>
        <a:xfrm rot="17700000">
          <a:off x="868614" y="2802844"/>
          <a:ext cx="884708" cy="426573"/>
        </a:xfrm>
      </dgm:spPr>
      <dgm:t>
        <a:bodyPr/>
        <a:lstStyle/>
        <a:p>
          <a:endParaRPr lang="en-US" dirty="0">
            <a:latin typeface="Calibri"/>
            <a:ea typeface="+mn-ea"/>
            <a:cs typeface="+mn-cs"/>
          </a:endParaRPr>
        </a:p>
      </dgm:t>
    </dgm:pt>
    <dgm:pt modelId="{A2D73402-9AD4-47A3-93FB-B3C18E3B4F0C}" type="parTrans" cxnId="{B4E4664C-2BB7-4195-971F-F79B38F44C6E}">
      <dgm:prSet/>
      <dgm:spPr/>
      <dgm:t>
        <a:bodyPr/>
        <a:lstStyle/>
        <a:p>
          <a:endParaRPr lang="en-US"/>
        </a:p>
      </dgm:t>
    </dgm:pt>
    <dgm:pt modelId="{602E552B-1247-4A9C-B655-B1B1185966C0}" type="sibTrans" cxnId="{B4E4664C-2BB7-4195-971F-F79B38F44C6E}">
      <dgm:prSet/>
      <dgm:spPr/>
      <dgm:t>
        <a:bodyPr/>
        <a:lstStyle/>
        <a:p>
          <a:endParaRPr lang="en-US"/>
        </a:p>
      </dgm:t>
    </dgm:pt>
    <dgm:pt modelId="{0AE14328-0EE2-49D7-98C5-68FCA23BDFFA}">
      <dgm:prSet phldrT="[Text]"/>
      <dgm:spPr>
        <a:xfrm rot="17700000">
          <a:off x="2242314" y="2802844"/>
          <a:ext cx="884708" cy="426573"/>
        </a:xfrm>
      </dgm:spPr>
      <dgm:t>
        <a:bodyPr/>
        <a:lstStyle/>
        <a:p>
          <a:endParaRPr lang="en-US" dirty="0">
            <a:latin typeface="Calibri"/>
            <a:ea typeface="+mn-ea"/>
            <a:cs typeface="+mn-cs"/>
          </a:endParaRPr>
        </a:p>
      </dgm:t>
    </dgm:pt>
    <dgm:pt modelId="{EA9DC085-EAD3-474C-B8A0-5119234F5699}" type="parTrans" cxnId="{8A722DB8-690F-4486-8D68-C5FBE3FBBBBD}">
      <dgm:prSet/>
      <dgm:spPr/>
      <dgm:t>
        <a:bodyPr/>
        <a:lstStyle/>
        <a:p>
          <a:endParaRPr lang="en-US"/>
        </a:p>
      </dgm:t>
    </dgm:pt>
    <dgm:pt modelId="{5E40F6E7-1E16-499D-BD19-570269F4F62E}" type="sibTrans" cxnId="{8A722DB8-690F-4486-8D68-C5FBE3FBBBBD}">
      <dgm:prSet/>
      <dgm:spPr/>
      <dgm:t>
        <a:bodyPr/>
        <a:lstStyle/>
        <a:p>
          <a:endParaRPr lang="en-US"/>
        </a:p>
      </dgm:t>
    </dgm:pt>
    <dgm:pt modelId="{7FC2D584-30A6-449E-B7CA-341F5F62FAF5}">
      <dgm:prSet phldrT="[Text]"/>
      <dgm:spPr>
        <a:xfrm rot="17700000">
          <a:off x="3526988" y="1339948"/>
          <a:ext cx="1022729" cy="492876"/>
        </a:xfrm>
      </dgm:spPr>
      <dgm:t>
        <a:bodyPr/>
        <a:lstStyle/>
        <a:p>
          <a:endParaRPr lang="en-US" dirty="0">
            <a:latin typeface="Calibri"/>
            <a:ea typeface="+mn-ea"/>
            <a:cs typeface="+mn-cs"/>
          </a:endParaRPr>
        </a:p>
      </dgm:t>
    </dgm:pt>
    <dgm:pt modelId="{5B8A5422-3BF7-4359-9198-DC33B9CC121C}" type="parTrans" cxnId="{283F8578-61AB-4F3A-B8D5-79928B6E421A}">
      <dgm:prSet/>
      <dgm:spPr/>
      <dgm:t>
        <a:bodyPr/>
        <a:lstStyle/>
        <a:p>
          <a:endParaRPr lang="en-US"/>
        </a:p>
      </dgm:t>
    </dgm:pt>
    <dgm:pt modelId="{9BCC6C0B-54DD-42A5-A6A4-57FEEA70C7B5}" type="sibTrans" cxnId="{283F8578-61AB-4F3A-B8D5-79928B6E421A}">
      <dgm:prSet/>
      <dgm:spPr/>
      <dgm:t>
        <a:bodyPr/>
        <a:lstStyle/>
        <a:p>
          <a:endParaRPr lang="en-US"/>
        </a:p>
      </dgm:t>
    </dgm:pt>
    <dgm:pt modelId="{65A643D8-FAD8-427F-B77E-324519DFF77F}">
      <dgm:prSet phldrT="[Text]"/>
      <dgm:spPr>
        <a:xfrm rot="17700000">
          <a:off x="3616014" y="2802844"/>
          <a:ext cx="884708" cy="426573"/>
        </a:xfrm>
      </dgm:spPr>
      <dgm:t>
        <a:bodyPr/>
        <a:lstStyle/>
        <a:p>
          <a:endParaRPr lang="en-US" dirty="0">
            <a:latin typeface="Calibri"/>
            <a:ea typeface="+mn-ea"/>
            <a:cs typeface="+mn-cs"/>
          </a:endParaRPr>
        </a:p>
      </dgm:t>
    </dgm:pt>
    <dgm:pt modelId="{9B490BD3-91C5-4AD9-B795-4720D22F1C89}" type="parTrans" cxnId="{3603CE7F-B3FC-4746-835B-FEBA7784AF37}">
      <dgm:prSet/>
      <dgm:spPr/>
      <dgm:t>
        <a:bodyPr/>
        <a:lstStyle/>
        <a:p>
          <a:endParaRPr lang="en-US"/>
        </a:p>
      </dgm:t>
    </dgm:pt>
    <dgm:pt modelId="{A1CFAE85-B44C-4654-BCFF-0F4929233B2A}" type="sibTrans" cxnId="{3603CE7F-B3FC-4746-835B-FEBA7784AF37}">
      <dgm:prSet/>
      <dgm:spPr/>
      <dgm:t>
        <a:bodyPr/>
        <a:lstStyle/>
        <a:p>
          <a:endParaRPr lang="en-US"/>
        </a:p>
      </dgm:t>
    </dgm:pt>
    <dgm:pt modelId="{4270397F-DBF8-4AC4-AA3F-CA10089E7FBE}">
      <dgm:prSet phldrT="[Text]"/>
      <dgm:spPr>
        <a:xfrm rot="17700000">
          <a:off x="4104961" y="2802844"/>
          <a:ext cx="884708" cy="426573"/>
        </a:xfrm>
      </dgm:spPr>
      <dgm:t>
        <a:bodyPr/>
        <a:lstStyle/>
        <a:p>
          <a:endParaRPr lang="en-US" dirty="0">
            <a:latin typeface="Calibri"/>
            <a:ea typeface="+mn-ea"/>
            <a:cs typeface="+mn-cs"/>
          </a:endParaRPr>
        </a:p>
      </dgm:t>
    </dgm:pt>
    <dgm:pt modelId="{75FF98B8-82E9-41E5-83D6-CFAB184BF2CA}" type="parTrans" cxnId="{9E4E564B-7449-488A-A98A-627F84C86B7B}">
      <dgm:prSet/>
      <dgm:spPr/>
      <dgm:t>
        <a:bodyPr/>
        <a:lstStyle/>
        <a:p>
          <a:endParaRPr lang="en-US"/>
        </a:p>
      </dgm:t>
    </dgm:pt>
    <dgm:pt modelId="{4C7CC020-5C91-4D36-A3D2-5B6892F678CD}" type="sibTrans" cxnId="{9E4E564B-7449-488A-A98A-627F84C86B7B}">
      <dgm:prSet/>
      <dgm:spPr/>
      <dgm:t>
        <a:bodyPr/>
        <a:lstStyle/>
        <a:p>
          <a:endParaRPr lang="en-US"/>
        </a:p>
      </dgm:t>
    </dgm:pt>
    <dgm:pt modelId="{1EAF32EF-2685-41DE-B527-A19EA257EFF2}">
      <dgm:prSet phldrT="[Text]"/>
      <dgm:spPr>
        <a:xfrm rot="17700000">
          <a:off x="5389635" y="1339948"/>
          <a:ext cx="1022729" cy="492876"/>
        </a:xfrm>
      </dgm:spPr>
      <dgm:t>
        <a:bodyPr/>
        <a:lstStyle/>
        <a:p>
          <a:endParaRPr lang="en-US" dirty="0">
            <a:latin typeface="Calibri"/>
            <a:ea typeface="+mn-ea"/>
            <a:cs typeface="+mn-cs"/>
          </a:endParaRPr>
        </a:p>
      </dgm:t>
    </dgm:pt>
    <dgm:pt modelId="{180ECF10-61BF-4891-A06A-93E397C04263}" type="parTrans" cxnId="{270815E9-4A88-4DB4-9040-920BB982ABD8}">
      <dgm:prSet/>
      <dgm:spPr/>
      <dgm:t>
        <a:bodyPr/>
        <a:lstStyle/>
        <a:p>
          <a:endParaRPr lang="en-US"/>
        </a:p>
      </dgm:t>
    </dgm:pt>
    <dgm:pt modelId="{C8B63689-AE32-480F-B66B-8481F7137AF6}" type="sibTrans" cxnId="{270815E9-4A88-4DB4-9040-920BB982ABD8}">
      <dgm:prSet/>
      <dgm:spPr/>
      <dgm:t>
        <a:bodyPr/>
        <a:lstStyle/>
        <a:p>
          <a:endParaRPr lang="en-US"/>
        </a:p>
      </dgm:t>
    </dgm:pt>
    <dgm:pt modelId="{8A6DB3FE-C39B-447E-9F35-B0AA149632E9}">
      <dgm:prSet phldrT="[Text]"/>
      <dgm:spPr>
        <a:xfrm rot="17700000">
          <a:off x="5478661" y="2802844"/>
          <a:ext cx="884708" cy="426573"/>
        </a:xfrm>
      </dgm:spPr>
      <dgm:t>
        <a:bodyPr/>
        <a:lstStyle/>
        <a:p>
          <a:endParaRPr lang="en-US" dirty="0">
            <a:latin typeface="Calibri"/>
            <a:ea typeface="+mn-ea"/>
            <a:cs typeface="+mn-cs"/>
          </a:endParaRPr>
        </a:p>
      </dgm:t>
    </dgm:pt>
    <dgm:pt modelId="{59337257-76BB-40A8-A3C4-453905802E16}" type="parTrans" cxnId="{DE067B6E-5705-40C5-95E8-34489ECF6FE3}">
      <dgm:prSet/>
      <dgm:spPr/>
      <dgm:t>
        <a:bodyPr/>
        <a:lstStyle/>
        <a:p>
          <a:endParaRPr lang="en-US"/>
        </a:p>
      </dgm:t>
    </dgm:pt>
    <dgm:pt modelId="{092AA806-E93B-48B2-8CC6-74C5945CE54C}" type="sibTrans" cxnId="{DE067B6E-5705-40C5-95E8-34489ECF6FE3}">
      <dgm:prSet/>
      <dgm:spPr/>
      <dgm:t>
        <a:bodyPr/>
        <a:lstStyle/>
        <a:p>
          <a:endParaRPr lang="en-US"/>
        </a:p>
      </dgm:t>
    </dgm:pt>
    <dgm:pt modelId="{C4843CC7-1E96-4B59-9DC6-ACB4F823B6CA}">
      <dgm:prSet phldrT="[Text]"/>
      <dgm:spPr>
        <a:xfrm rot="17700000">
          <a:off x="6763335" y="1339948"/>
          <a:ext cx="1022729" cy="492876"/>
        </a:xfrm>
      </dgm:spPr>
      <dgm:t>
        <a:bodyPr/>
        <a:lstStyle/>
        <a:p>
          <a:endParaRPr lang="en-US" dirty="0">
            <a:latin typeface="Calibri"/>
            <a:ea typeface="+mn-ea"/>
            <a:cs typeface="+mn-cs"/>
          </a:endParaRPr>
        </a:p>
      </dgm:t>
    </dgm:pt>
    <dgm:pt modelId="{B45DE71B-8C61-4A29-BBB0-5AA953CF7542}" type="parTrans" cxnId="{A81889D7-B4F1-469E-A91B-D36894BED34C}">
      <dgm:prSet/>
      <dgm:spPr/>
      <dgm:t>
        <a:bodyPr/>
        <a:lstStyle/>
        <a:p>
          <a:endParaRPr lang="en-US"/>
        </a:p>
      </dgm:t>
    </dgm:pt>
    <dgm:pt modelId="{E03609D5-4748-4E3C-8F59-7CA6A6BDD666}" type="sibTrans" cxnId="{A81889D7-B4F1-469E-A91B-D36894BED34C}">
      <dgm:prSet/>
      <dgm:spPr/>
      <dgm:t>
        <a:bodyPr/>
        <a:lstStyle/>
        <a:p>
          <a:endParaRPr lang="en-US"/>
        </a:p>
      </dgm:t>
    </dgm:pt>
    <dgm:pt modelId="{EA1701F6-7B57-4B04-9E00-64FC8D153085}">
      <dgm:prSet phldrT="[Text]"/>
      <dgm:spPr>
        <a:xfrm rot="17700000">
          <a:off x="6852361" y="2802844"/>
          <a:ext cx="884708" cy="426573"/>
        </a:xfrm>
      </dgm:spPr>
      <dgm:t>
        <a:bodyPr/>
        <a:lstStyle/>
        <a:p>
          <a:endParaRPr lang="en-US" dirty="0">
            <a:latin typeface="Calibri"/>
            <a:ea typeface="+mn-ea"/>
            <a:cs typeface="+mn-cs"/>
          </a:endParaRPr>
        </a:p>
      </dgm:t>
    </dgm:pt>
    <dgm:pt modelId="{A6530B81-68FB-4CB6-934B-339EA4E796B5}" type="parTrans" cxnId="{AA493673-DAC7-4571-B247-A7E1C831035C}">
      <dgm:prSet/>
      <dgm:spPr/>
      <dgm:t>
        <a:bodyPr/>
        <a:lstStyle/>
        <a:p>
          <a:endParaRPr lang="en-US"/>
        </a:p>
      </dgm:t>
    </dgm:pt>
    <dgm:pt modelId="{7CDBA56F-B9FD-42B0-9B00-3DC230E39858}" type="sibTrans" cxnId="{AA493673-DAC7-4571-B247-A7E1C831035C}">
      <dgm:prSet/>
      <dgm:spPr/>
      <dgm:t>
        <a:bodyPr/>
        <a:lstStyle/>
        <a:p>
          <a:endParaRPr lang="en-US"/>
        </a:p>
      </dgm:t>
    </dgm:pt>
    <dgm:pt modelId="{28E50F4E-A211-4387-B97C-8204D2D63C7E}">
      <dgm:prSet phldrT="[Text]"/>
      <dgm:spPr>
        <a:xfrm rot="17700000">
          <a:off x="290642" y="1339948"/>
          <a:ext cx="1022729" cy="492876"/>
        </a:xfrm>
      </dgm:spPr>
      <dgm:t>
        <a:bodyPr/>
        <a:lstStyle/>
        <a:p>
          <a:endParaRPr lang="en-US" dirty="0"/>
        </a:p>
      </dgm:t>
    </dgm:pt>
    <dgm:pt modelId="{7E88C0FE-9E9F-45D8-9EB3-4AB6E6B956AA}" type="sibTrans" cxnId="{22B998FB-6DA3-44DE-8039-70A44451540E}">
      <dgm:prSet/>
      <dgm:spPr/>
      <dgm:t>
        <a:bodyPr/>
        <a:lstStyle/>
        <a:p>
          <a:endParaRPr lang="en-US"/>
        </a:p>
      </dgm:t>
    </dgm:pt>
    <dgm:pt modelId="{3ECDEA85-0997-4DE7-BDA1-9D27574A1BE6}" type="parTrans" cxnId="{22B998FB-6DA3-44DE-8039-70A44451540E}">
      <dgm:prSet/>
      <dgm:spPr/>
      <dgm:t>
        <a:bodyPr/>
        <a:lstStyle/>
        <a:p>
          <a:endParaRPr lang="en-US"/>
        </a:p>
      </dgm:t>
    </dgm:pt>
    <dgm:pt modelId="{5A22019F-6F97-4DC3-963A-583D3D54A632}">
      <dgm:prSet phldrT="[Text]"/>
      <dgm:spPr>
        <a:xfrm rot="17700000">
          <a:off x="2153288" y="1339948"/>
          <a:ext cx="1022729" cy="492876"/>
        </a:xfrm>
      </dgm:spPr>
      <dgm:t>
        <a:bodyPr/>
        <a:lstStyle/>
        <a:p>
          <a:endParaRPr lang="en-US" dirty="0">
            <a:latin typeface="Calibri"/>
            <a:ea typeface="+mn-ea"/>
            <a:cs typeface="+mn-cs"/>
          </a:endParaRPr>
        </a:p>
      </dgm:t>
    </dgm:pt>
    <dgm:pt modelId="{40C46F67-A448-4DFF-9ACB-C354C5196E83}" type="sibTrans" cxnId="{39AF9F84-592C-4715-B816-2A454335FA6D}">
      <dgm:prSet/>
      <dgm:spPr/>
      <dgm:t>
        <a:bodyPr/>
        <a:lstStyle/>
        <a:p>
          <a:endParaRPr lang="en-US"/>
        </a:p>
      </dgm:t>
    </dgm:pt>
    <dgm:pt modelId="{B9D94E7B-0198-4684-BCA7-D1F15AB8F901}" type="parTrans" cxnId="{39AF9F84-592C-4715-B816-2A454335FA6D}">
      <dgm:prSet/>
      <dgm:spPr/>
      <dgm:t>
        <a:bodyPr/>
        <a:lstStyle/>
        <a:p>
          <a:endParaRPr lang="en-US"/>
        </a:p>
      </dgm:t>
    </dgm:pt>
    <dgm:pt modelId="{C666E99A-EA2A-4513-B163-536A725EC1D4}" type="pres">
      <dgm:prSet presAssocID="{E4EAE2BA-E6E9-47BE-90DA-7CC8F543793A}" presName="Name0" presStyleCnt="0">
        <dgm:presLayoutVars>
          <dgm:dir/>
        </dgm:presLayoutVars>
      </dgm:prSet>
      <dgm:spPr/>
    </dgm:pt>
    <dgm:pt modelId="{E2E3C590-7FC4-4000-9B21-30C11C32C517}" type="pres">
      <dgm:prSet presAssocID="{28E50F4E-A211-4387-B97C-8204D2D63C7E}" presName="parComposite" presStyleCnt="0"/>
      <dgm:spPr/>
    </dgm:pt>
    <dgm:pt modelId="{28017CDB-A29D-4E6F-AB4C-798EBE6DA64D}" type="pres">
      <dgm:prSet presAssocID="{28E50F4E-A211-4387-B97C-8204D2D63C7E}" presName="parBigCircle" presStyleLbl="node0" presStyleIdx="0" presStyleCnt="5"/>
      <dgm:spPr>
        <a:solidFill>
          <a:srgbClr val="002060"/>
        </a:solidFill>
      </dgm:spPr>
    </dgm:pt>
    <dgm:pt modelId="{66FE321E-6221-430D-95E7-19DBF56E205F}" type="pres">
      <dgm:prSet presAssocID="{28E50F4E-A211-4387-B97C-8204D2D63C7E}" presName="parTx" presStyleLbl="revTx" presStyleIdx="0" presStyleCnt="19" custScaleX="104406" custScaleY="78856"/>
      <dgm:spPr>
        <a:prstGeom prst="rect">
          <a:avLst/>
        </a:prstGeom>
      </dgm:spPr>
    </dgm:pt>
    <dgm:pt modelId="{1BA0E56F-434D-4EE4-89C5-185FC0CE6AAD}" type="pres">
      <dgm:prSet presAssocID="{28E50F4E-A211-4387-B97C-8204D2D63C7E}" presName="bSpace" presStyleCnt="0"/>
      <dgm:spPr/>
    </dgm:pt>
    <dgm:pt modelId="{EAEC0C39-E95A-4854-99AC-F1FAA31657FA}" type="pres">
      <dgm:prSet presAssocID="{28E50F4E-A211-4387-B97C-8204D2D63C7E}" presName="parBackupNorm" presStyleCnt="0"/>
      <dgm:spPr/>
    </dgm:pt>
    <dgm:pt modelId="{5744958A-2933-4B47-B6EB-7D7C8BFCEF84}" type="pres">
      <dgm:prSet presAssocID="{7E88C0FE-9E9F-45D8-9EB3-4AB6E6B956AA}" presName="parSpace" presStyleCnt="0"/>
      <dgm:spPr/>
    </dgm:pt>
    <dgm:pt modelId="{CCD12751-D9E3-4387-BBF9-8F2AF6D49D1B}" type="pres">
      <dgm:prSet presAssocID="{4197E540-D10F-4BDA-84C9-B2027B240EEB}" presName="desBackupLeftNorm" presStyleCnt="0"/>
      <dgm:spPr/>
    </dgm:pt>
    <dgm:pt modelId="{B394CEEB-24B6-4BA8-A206-1534BEDAD694}" type="pres">
      <dgm:prSet presAssocID="{4197E540-D10F-4BDA-84C9-B2027B240EEB}" presName="desComposite" presStyleCnt="0"/>
      <dgm:spPr/>
    </dgm:pt>
    <dgm:pt modelId="{51C5ACA6-33FD-4668-B3B1-157C98F240BE}" type="pres">
      <dgm:prSet presAssocID="{4197E540-D10F-4BDA-84C9-B2027B240EEB}" presName="desCircle" presStyleLbl="node1" presStyleIdx="0" presStyleCnt="7"/>
      <dgm:spPr>
        <a:solidFill>
          <a:srgbClr val="92D050"/>
        </a:solidFill>
      </dgm:spPr>
    </dgm:pt>
    <dgm:pt modelId="{D80838CA-4B5F-4759-A83E-18025D22CD8E}" type="pres">
      <dgm:prSet presAssocID="{4197E540-D10F-4BDA-84C9-B2027B240EEB}" presName="chTx" presStyleLbl="revTx" presStyleIdx="1" presStyleCnt="19"/>
      <dgm:spPr>
        <a:prstGeom prst="rect">
          <a:avLst/>
        </a:prstGeom>
      </dgm:spPr>
    </dgm:pt>
    <dgm:pt modelId="{47163255-F5AC-461E-9A86-3B86DCAB719C}" type="pres">
      <dgm:prSet presAssocID="{4197E540-D10F-4BDA-84C9-B2027B240EEB}" presName="desTx" presStyleLbl="revTx" presStyleIdx="2" presStyleCnt="19">
        <dgm:presLayoutVars>
          <dgm:bulletEnabled val="1"/>
        </dgm:presLayoutVars>
      </dgm:prSet>
      <dgm:spPr/>
    </dgm:pt>
    <dgm:pt modelId="{88A42219-4A4E-4479-8CC6-055AA19695B3}" type="pres">
      <dgm:prSet presAssocID="{4197E540-D10F-4BDA-84C9-B2027B240EEB}" presName="desBackupRightNorm" presStyleCnt="0"/>
      <dgm:spPr/>
    </dgm:pt>
    <dgm:pt modelId="{B7BAD771-7165-4F0A-8CDC-9C674DDAC5A6}" type="pres">
      <dgm:prSet presAssocID="{6EE9F422-00AE-4222-BD4F-062656D802FD}" presName="desSpace" presStyleCnt="0"/>
      <dgm:spPr/>
    </dgm:pt>
    <dgm:pt modelId="{02DBAD80-0D72-42CC-B864-98974252703D}" type="pres">
      <dgm:prSet presAssocID="{0AEA99DD-79F2-454B-89E9-FC77396C9F1D}" presName="desBackupLeftNorm" presStyleCnt="0"/>
      <dgm:spPr/>
    </dgm:pt>
    <dgm:pt modelId="{4FBFD1CE-5323-445E-AADD-EF55B1C740B1}" type="pres">
      <dgm:prSet presAssocID="{0AEA99DD-79F2-454B-89E9-FC77396C9F1D}" presName="desComposite" presStyleCnt="0"/>
      <dgm:spPr/>
    </dgm:pt>
    <dgm:pt modelId="{5A8C3FAB-CD74-4F8F-AD16-04074F9041BF}" type="pres">
      <dgm:prSet presAssocID="{0AEA99DD-79F2-454B-89E9-FC77396C9F1D}" presName="desCircle" presStyleLbl="node1" presStyleIdx="1" presStyleCnt="7"/>
      <dgm:spPr>
        <a:solidFill>
          <a:srgbClr val="92D050"/>
        </a:solidFill>
      </dgm:spPr>
    </dgm:pt>
    <dgm:pt modelId="{FDF47E5F-174C-4606-A5A6-ED4628A0F400}" type="pres">
      <dgm:prSet presAssocID="{0AEA99DD-79F2-454B-89E9-FC77396C9F1D}" presName="chTx" presStyleLbl="revTx" presStyleIdx="3" presStyleCnt="19"/>
      <dgm:spPr>
        <a:prstGeom prst="rect">
          <a:avLst/>
        </a:prstGeom>
      </dgm:spPr>
    </dgm:pt>
    <dgm:pt modelId="{703A9274-6AA5-4BA7-9F0C-49F5E848C1A2}" type="pres">
      <dgm:prSet presAssocID="{0AEA99DD-79F2-454B-89E9-FC77396C9F1D}" presName="desTx" presStyleLbl="revTx" presStyleIdx="4" presStyleCnt="19">
        <dgm:presLayoutVars>
          <dgm:bulletEnabled val="1"/>
        </dgm:presLayoutVars>
      </dgm:prSet>
      <dgm:spPr/>
    </dgm:pt>
    <dgm:pt modelId="{5285B23C-3CF9-42E9-8D77-077E19872D98}" type="pres">
      <dgm:prSet presAssocID="{0AEA99DD-79F2-454B-89E9-FC77396C9F1D}" presName="desBackupRightNorm" presStyleCnt="0"/>
      <dgm:spPr/>
    </dgm:pt>
    <dgm:pt modelId="{6876C169-0105-4B0F-8AF0-8569EB893E0E}" type="pres">
      <dgm:prSet presAssocID="{602E552B-1247-4A9C-B655-B1B1185966C0}" presName="desSpace" presStyleCnt="0"/>
      <dgm:spPr/>
    </dgm:pt>
    <dgm:pt modelId="{C15A6055-885F-4223-8889-DE40F9C71E47}" type="pres">
      <dgm:prSet presAssocID="{5A22019F-6F97-4DC3-963A-583D3D54A632}" presName="parComposite" presStyleCnt="0"/>
      <dgm:spPr/>
    </dgm:pt>
    <dgm:pt modelId="{9125244F-CAD2-40B8-B03E-EE53F57528C6}" type="pres">
      <dgm:prSet presAssocID="{5A22019F-6F97-4DC3-963A-583D3D54A632}" presName="parBigCircle" presStyleLbl="node0" presStyleIdx="1" presStyleCnt="5"/>
      <dgm:spPr>
        <a:solidFill>
          <a:srgbClr val="002060"/>
        </a:solidFill>
      </dgm:spPr>
    </dgm:pt>
    <dgm:pt modelId="{7D6BBD8D-95C7-4AC1-BA07-93F97F0B736B}" type="pres">
      <dgm:prSet presAssocID="{5A22019F-6F97-4DC3-963A-583D3D54A632}" presName="parTx" presStyleLbl="revTx" presStyleIdx="5" presStyleCnt="19"/>
      <dgm:spPr>
        <a:prstGeom prst="rect">
          <a:avLst/>
        </a:prstGeom>
      </dgm:spPr>
    </dgm:pt>
    <dgm:pt modelId="{5AE3A114-82A7-404F-9E4B-DAE75E8E67F0}" type="pres">
      <dgm:prSet presAssocID="{5A22019F-6F97-4DC3-963A-583D3D54A632}" presName="bSpace" presStyleCnt="0"/>
      <dgm:spPr/>
    </dgm:pt>
    <dgm:pt modelId="{618FA1BC-D374-4EBB-922E-5A921DD9E5E1}" type="pres">
      <dgm:prSet presAssocID="{5A22019F-6F97-4DC3-963A-583D3D54A632}" presName="parBackupNorm" presStyleCnt="0"/>
      <dgm:spPr/>
    </dgm:pt>
    <dgm:pt modelId="{8ADF5B02-C638-4F58-9A6C-30C09AC73306}" type="pres">
      <dgm:prSet presAssocID="{40C46F67-A448-4DFF-9ACB-C354C5196E83}" presName="parSpace" presStyleCnt="0"/>
      <dgm:spPr/>
    </dgm:pt>
    <dgm:pt modelId="{02FA4610-B442-40C7-9DF1-5F9F97BE02EF}" type="pres">
      <dgm:prSet presAssocID="{0AE14328-0EE2-49D7-98C5-68FCA23BDFFA}" presName="desBackupLeftNorm" presStyleCnt="0"/>
      <dgm:spPr/>
    </dgm:pt>
    <dgm:pt modelId="{4FA3D958-E36A-4F8D-B2D9-8F7D4695CA93}" type="pres">
      <dgm:prSet presAssocID="{0AE14328-0EE2-49D7-98C5-68FCA23BDFFA}" presName="desComposite" presStyleCnt="0"/>
      <dgm:spPr/>
    </dgm:pt>
    <dgm:pt modelId="{49AD36DC-D62B-4D81-B989-C0C6E821265F}" type="pres">
      <dgm:prSet presAssocID="{0AE14328-0EE2-49D7-98C5-68FCA23BDFFA}" presName="desCircle" presStyleLbl="node1" presStyleIdx="2" presStyleCnt="7"/>
      <dgm:spPr>
        <a:solidFill>
          <a:srgbClr val="92D050"/>
        </a:solidFill>
      </dgm:spPr>
    </dgm:pt>
    <dgm:pt modelId="{BCF3A686-42B8-400D-ADAB-FFC1CE9C6893}" type="pres">
      <dgm:prSet presAssocID="{0AE14328-0EE2-49D7-98C5-68FCA23BDFFA}" presName="chTx" presStyleLbl="revTx" presStyleIdx="6" presStyleCnt="19"/>
      <dgm:spPr>
        <a:prstGeom prst="rect">
          <a:avLst/>
        </a:prstGeom>
      </dgm:spPr>
    </dgm:pt>
    <dgm:pt modelId="{C5E960F3-64F7-451A-9F71-5CC76AE5F505}" type="pres">
      <dgm:prSet presAssocID="{0AE14328-0EE2-49D7-98C5-68FCA23BDFFA}" presName="desTx" presStyleLbl="revTx" presStyleIdx="7" presStyleCnt="19">
        <dgm:presLayoutVars>
          <dgm:bulletEnabled val="1"/>
        </dgm:presLayoutVars>
      </dgm:prSet>
      <dgm:spPr/>
    </dgm:pt>
    <dgm:pt modelId="{B3721555-6618-4C3A-BD1F-E92CFD9683AB}" type="pres">
      <dgm:prSet presAssocID="{0AE14328-0EE2-49D7-98C5-68FCA23BDFFA}" presName="desBackupRightNorm" presStyleCnt="0"/>
      <dgm:spPr/>
    </dgm:pt>
    <dgm:pt modelId="{5AE349D2-CEB4-4AC6-AE04-44A62924D7CF}" type="pres">
      <dgm:prSet presAssocID="{5E40F6E7-1E16-499D-BD19-570269F4F62E}" presName="desSpace" presStyleCnt="0"/>
      <dgm:spPr/>
    </dgm:pt>
    <dgm:pt modelId="{98C1E74A-8C95-49B9-99D3-43E036DDBE09}" type="pres">
      <dgm:prSet presAssocID="{7FC2D584-30A6-449E-B7CA-341F5F62FAF5}" presName="parComposite" presStyleCnt="0"/>
      <dgm:spPr/>
    </dgm:pt>
    <dgm:pt modelId="{625298DF-66F0-44EC-B355-04318A84B0F2}" type="pres">
      <dgm:prSet presAssocID="{7FC2D584-30A6-449E-B7CA-341F5F62FAF5}" presName="parBigCircle" presStyleLbl="node0" presStyleIdx="2" presStyleCnt="5"/>
      <dgm:spPr>
        <a:solidFill>
          <a:srgbClr val="002060"/>
        </a:solidFill>
      </dgm:spPr>
    </dgm:pt>
    <dgm:pt modelId="{2B4BD85E-C901-45C5-8EB9-6B9FEE12A7BE}" type="pres">
      <dgm:prSet presAssocID="{7FC2D584-30A6-449E-B7CA-341F5F62FAF5}" presName="parTx" presStyleLbl="revTx" presStyleIdx="8" presStyleCnt="19"/>
      <dgm:spPr>
        <a:prstGeom prst="rect">
          <a:avLst/>
        </a:prstGeom>
      </dgm:spPr>
    </dgm:pt>
    <dgm:pt modelId="{761EFD8F-410E-414C-A480-BA932E71A143}" type="pres">
      <dgm:prSet presAssocID="{7FC2D584-30A6-449E-B7CA-341F5F62FAF5}" presName="bSpace" presStyleCnt="0"/>
      <dgm:spPr/>
    </dgm:pt>
    <dgm:pt modelId="{B82C08B3-DB74-4E36-B2E9-76F2AEEFB24B}" type="pres">
      <dgm:prSet presAssocID="{7FC2D584-30A6-449E-B7CA-341F5F62FAF5}" presName="parBackupNorm" presStyleCnt="0"/>
      <dgm:spPr/>
    </dgm:pt>
    <dgm:pt modelId="{E0DB4E77-87D5-45B6-AD70-2CE9930ABB87}" type="pres">
      <dgm:prSet presAssocID="{9BCC6C0B-54DD-42A5-A6A4-57FEEA70C7B5}" presName="parSpace" presStyleCnt="0"/>
      <dgm:spPr/>
    </dgm:pt>
    <dgm:pt modelId="{050B9D53-6469-4729-A9BE-E42DCEA4252C}" type="pres">
      <dgm:prSet presAssocID="{65A643D8-FAD8-427F-B77E-324519DFF77F}" presName="desBackupLeftNorm" presStyleCnt="0"/>
      <dgm:spPr/>
    </dgm:pt>
    <dgm:pt modelId="{A169135A-8620-4269-A500-0BFE5F166735}" type="pres">
      <dgm:prSet presAssocID="{65A643D8-FAD8-427F-B77E-324519DFF77F}" presName="desComposite" presStyleCnt="0"/>
      <dgm:spPr/>
    </dgm:pt>
    <dgm:pt modelId="{DF89BFF2-B2D4-4325-85A2-579AFC2E967F}" type="pres">
      <dgm:prSet presAssocID="{65A643D8-FAD8-427F-B77E-324519DFF77F}" presName="desCircle" presStyleLbl="node1" presStyleIdx="3" presStyleCnt="7"/>
      <dgm:spPr>
        <a:solidFill>
          <a:srgbClr val="92D050"/>
        </a:solidFill>
      </dgm:spPr>
    </dgm:pt>
    <dgm:pt modelId="{DB665163-915F-40A6-83DE-D9E80507F79D}" type="pres">
      <dgm:prSet presAssocID="{65A643D8-FAD8-427F-B77E-324519DFF77F}" presName="chTx" presStyleLbl="revTx" presStyleIdx="9" presStyleCnt="19"/>
      <dgm:spPr>
        <a:prstGeom prst="rect">
          <a:avLst/>
        </a:prstGeom>
      </dgm:spPr>
    </dgm:pt>
    <dgm:pt modelId="{B929AC72-0696-4EEE-AFB6-7E192A81CD7E}" type="pres">
      <dgm:prSet presAssocID="{65A643D8-FAD8-427F-B77E-324519DFF77F}" presName="desTx" presStyleLbl="revTx" presStyleIdx="10" presStyleCnt="19">
        <dgm:presLayoutVars>
          <dgm:bulletEnabled val="1"/>
        </dgm:presLayoutVars>
      </dgm:prSet>
      <dgm:spPr/>
    </dgm:pt>
    <dgm:pt modelId="{4C54F472-8EC0-43AD-AD8B-7B532BC9203C}" type="pres">
      <dgm:prSet presAssocID="{65A643D8-FAD8-427F-B77E-324519DFF77F}" presName="desBackupRightNorm" presStyleCnt="0"/>
      <dgm:spPr/>
    </dgm:pt>
    <dgm:pt modelId="{A5C2DB3F-F2F5-4831-9AD1-C5C2EEE15AC9}" type="pres">
      <dgm:prSet presAssocID="{A1CFAE85-B44C-4654-BCFF-0F4929233B2A}" presName="desSpace" presStyleCnt="0"/>
      <dgm:spPr/>
    </dgm:pt>
    <dgm:pt modelId="{B8B811F7-882B-401A-954A-0AD56A2EE973}" type="pres">
      <dgm:prSet presAssocID="{4270397F-DBF8-4AC4-AA3F-CA10089E7FBE}" presName="desBackupLeftNorm" presStyleCnt="0"/>
      <dgm:spPr/>
    </dgm:pt>
    <dgm:pt modelId="{CB96842E-0788-4F05-AA79-9548A70F8222}" type="pres">
      <dgm:prSet presAssocID="{4270397F-DBF8-4AC4-AA3F-CA10089E7FBE}" presName="desComposite" presStyleCnt="0"/>
      <dgm:spPr/>
    </dgm:pt>
    <dgm:pt modelId="{F624D2FA-8824-4453-8B9E-084D7FB18D3E}" type="pres">
      <dgm:prSet presAssocID="{4270397F-DBF8-4AC4-AA3F-CA10089E7FBE}" presName="desCircle" presStyleLbl="node1" presStyleIdx="4" presStyleCnt="7"/>
      <dgm:spPr>
        <a:solidFill>
          <a:srgbClr val="92D050"/>
        </a:solidFill>
      </dgm:spPr>
    </dgm:pt>
    <dgm:pt modelId="{31799780-C26C-41A7-A8A3-0C5BAE591647}" type="pres">
      <dgm:prSet presAssocID="{4270397F-DBF8-4AC4-AA3F-CA10089E7FBE}" presName="chTx" presStyleLbl="revTx" presStyleIdx="11" presStyleCnt="19"/>
      <dgm:spPr>
        <a:prstGeom prst="rect">
          <a:avLst/>
        </a:prstGeom>
      </dgm:spPr>
    </dgm:pt>
    <dgm:pt modelId="{036BAE8B-0596-41F6-8DFC-775AE3DB2F75}" type="pres">
      <dgm:prSet presAssocID="{4270397F-DBF8-4AC4-AA3F-CA10089E7FBE}" presName="desTx" presStyleLbl="revTx" presStyleIdx="12" presStyleCnt="19">
        <dgm:presLayoutVars>
          <dgm:bulletEnabled val="1"/>
        </dgm:presLayoutVars>
      </dgm:prSet>
      <dgm:spPr/>
    </dgm:pt>
    <dgm:pt modelId="{FB53BAAE-1CD1-48B9-A5BE-862EFED7558E}" type="pres">
      <dgm:prSet presAssocID="{4270397F-DBF8-4AC4-AA3F-CA10089E7FBE}" presName="desBackupRightNorm" presStyleCnt="0"/>
      <dgm:spPr/>
    </dgm:pt>
    <dgm:pt modelId="{B2162B41-715E-4E22-A94D-F9469031B90D}" type="pres">
      <dgm:prSet presAssocID="{4C7CC020-5C91-4D36-A3D2-5B6892F678CD}" presName="desSpace" presStyleCnt="0"/>
      <dgm:spPr/>
    </dgm:pt>
    <dgm:pt modelId="{4EF7231C-C9F1-4F91-8D1C-C63638405F91}" type="pres">
      <dgm:prSet presAssocID="{1EAF32EF-2685-41DE-B527-A19EA257EFF2}" presName="parComposite" presStyleCnt="0"/>
      <dgm:spPr/>
    </dgm:pt>
    <dgm:pt modelId="{4AF980F5-1CFE-4F1C-8701-2120CCF8F1AB}" type="pres">
      <dgm:prSet presAssocID="{1EAF32EF-2685-41DE-B527-A19EA257EFF2}" presName="parBigCircle" presStyleLbl="node0" presStyleIdx="3" presStyleCnt="5"/>
      <dgm:spPr>
        <a:solidFill>
          <a:srgbClr val="002060"/>
        </a:solidFill>
      </dgm:spPr>
    </dgm:pt>
    <dgm:pt modelId="{C21B92A9-8E32-499C-902E-F133C5092D1A}" type="pres">
      <dgm:prSet presAssocID="{1EAF32EF-2685-41DE-B527-A19EA257EFF2}" presName="parTx" presStyleLbl="revTx" presStyleIdx="13" presStyleCnt="19"/>
      <dgm:spPr>
        <a:prstGeom prst="rect">
          <a:avLst/>
        </a:prstGeom>
      </dgm:spPr>
    </dgm:pt>
    <dgm:pt modelId="{1092A734-3D43-4CCE-BAAB-D03B6FB8C520}" type="pres">
      <dgm:prSet presAssocID="{1EAF32EF-2685-41DE-B527-A19EA257EFF2}" presName="bSpace" presStyleCnt="0"/>
      <dgm:spPr/>
    </dgm:pt>
    <dgm:pt modelId="{8D515D9C-EF43-47B9-AC9A-09A87EDF6F3D}" type="pres">
      <dgm:prSet presAssocID="{1EAF32EF-2685-41DE-B527-A19EA257EFF2}" presName="parBackupNorm" presStyleCnt="0"/>
      <dgm:spPr/>
    </dgm:pt>
    <dgm:pt modelId="{FAD7D391-55A1-4EEA-A99A-64E1406DFE67}" type="pres">
      <dgm:prSet presAssocID="{C8B63689-AE32-480F-B66B-8481F7137AF6}" presName="parSpace" presStyleCnt="0"/>
      <dgm:spPr/>
    </dgm:pt>
    <dgm:pt modelId="{56DDD952-6F6A-4029-9D17-840952762844}" type="pres">
      <dgm:prSet presAssocID="{8A6DB3FE-C39B-447E-9F35-B0AA149632E9}" presName="desBackupLeftNorm" presStyleCnt="0"/>
      <dgm:spPr/>
    </dgm:pt>
    <dgm:pt modelId="{BCEAA212-1E21-473A-810B-7B4A20144AC7}" type="pres">
      <dgm:prSet presAssocID="{8A6DB3FE-C39B-447E-9F35-B0AA149632E9}" presName="desComposite" presStyleCnt="0"/>
      <dgm:spPr/>
    </dgm:pt>
    <dgm:pt modelId="{E29272B0-1840-4ADB-9A86-4D800BA7660B}" type="pres">
      <dgm:prSet presAssocID="{8A6DB3FE-C39B-447E-9F35-B0AA149632E9}" presName="desCircle" presStyleLbl="node1" presStyleIdx="5" presStyleCnt="7"/>
      <dgm:spPr>
        <a:solidFill>
          <a:srgbClr val="92D050"/>
        </a:solidFill>
      </dgm:spPr>
    </dgm:pt>
    <dgm:pt modelId="{C289158A-F0C2-472A-B26B-AE3903472886}" type="pres">
      <dgm:prSet presAssocID="{8A6DB3FE-C39B-447E-9F35-B0AA149632E9}" presName="chTx" presStyleLbl="revTx" presStyleIdx="14" presStyleCnt="19"/>
      <dgm:spPr>
        <a:prstGeom prst="rect">
          <a:avLst/>
        </a:prstGeom>
      </dgm:spPr>
    </dgm:pt>
    <dgm:pt modelId="{C83A00C4-4E87-475C-B373-0648A481D8EB}" type="pres">
      <dgm:prSet presAssocID="{8A6DB3FE-C39B-447E-9F35-B0AA149632E9}" presName="desTx" presStyleLbl="revTx" presStyleIdx="15" presStyleCnt="19">
        <dgm:presLayoutVars>
          <dgm:bulletEnabled val="1"/>
        </dgm:presLayoutVars>
      </dgm:prSet>
      <dgm:spPr/>
    </dgm:pt>
    <dgm:pt modelId="{A93CA49B-3551-4E15-9F16-87C9D8940AB2}" type="pres">
      <dgm:prSet presAssocID="{8A6DB3FE-C39B-447E-9F35-B0AA149632E9}" presName="desBackupRightNorm" presStyleCnt="0"/>
      <dgm:spPr/>
    </dgm:pt>
    <dgm:pt modelId="{4BAB3AD8-192C-45AF-ABFF-EB2AC676A747}" type="pres">
      <dgm:prSet presAssocID="{092AA806-E93B-48B2-8CC6-74C5945CE54C}" presName="desSpace" presStyleCnt="0"/>
      <dgm:spPr/>
    </dgm:pt>
    <dgm:pt modelId="{BDD180BB-E7D6-424B-BB10-543442B20526}" type="pres">
      <dgm:prSet presAssocID="{C4843CC7-1E96-4B59-9DC6-ACB4F823B6CA}" presName="parComposite" presStyleCnt="0"/>
      <dgm:spPr/>
    </dgm:pt>
    <dgm:pt modelId="{C91E5157-B099-45D6-9AF6-5D780FCC0741}" type="pres">
      <dgm:prSet presAssocID="{C4843CC7-1E96-4B59-9DC6-ACB4F823B6CA}" presName="parBigCircle" presStyleLbl="node0" presStyleIdx="4" presStyleCnt="5"/>
      <dgm:spPr>
        <a:solidFill>
          <a:srgbClr val="002060"/>
        </a:solidFill>
      </dgm:spPr>
    </dgm:pt>
    <dgm:pt modelId="{BD32F408-1A1D-4F3B-9E8F-4018961D8EE0}" type="pres">
      <dgm:prSet presAssocID="{C4843CC7-1E96-4B59-9DC6-ACB4F823B6CA}" presName="parTx" presStyleLbl="revTx" presStyleIdx="16" presStyleCnt="19"/>
      <dgm:spPr>
        <a:prstGeom prst="rect">
          <a:avLst/>
        </a:prstGeom>
      </dgm:spPr>
    </dgm:pt>
    <dgm:pt modelId="{AFA50EA1-01B9-4434-81F0-09F78468F491}" type="pres">
      <dgm:prSet presAssocID="{C4843CC7-1E96-4B59-9DC6-ACB4F823B6CA}" presName="bSpace" presStyleCnt="0"/>
      <dgm:spPr/>
    </dgm:pt>
    <dgm:pt modelId="{A8705CB7-3A00-47B5-9D67-6B49167A9F5F}" type="pres">
      <dgm:prSet presAssocID="{C4843CC7-1E96-4B59-9DC6-ACB4F823B6CA}" presName="parBackupNorm" presStyleCnt="0"/>
      <dgm:spPr/>
    </dgm:pt>
    <dgm:pt modelId="{5F85F400-DB07-4C0F-B47D-3E3A119A97E2}" type="pres">
      <dgm:prSet presAssocID="{E03609D5-4748-4E3C-8F59-7CA6A6BDD666}" presName="parSpace" presStyleCnt="0"/>
      <dgm:spPr/>
    </dgm:pt>
    <dgm:pt modelId="{4CC69F9E-9C44-4FE7-A5D1-837B7F7500F9}" type="pres">
      <dgm:prSet presAssocID="{EA1701F6-7B57-4B04-9E00-64FC8D153085}" presName="desBackupLeftNorm" presStyleCnt="0"/>
      <dgm:spPr/>
    </dgm:pt>
    <dgm:pt modelId="{DC1E3BC9-F45A-46BD-AE86-CB151878B25B}" type="pres">
      <dgm:prSet presAssocID="{EA1701F6-7B57-4B04-9E00-64FC8D153085}" presName="desComposite" presStyleCnt="0"/>
      <dgm:spPr/>
    </dgm:pt>
    <dgm:pt modelId="{FA37A83F-DCFE-4930-B762-BA4ACC7C2CF7}" type="pres">
      <dgm:prSet presAssocID="{EA1701F6-7B57-4B04-9E00-64FC8D153085}" presName="desCircle" presStyleLbl="node1" presStyleIdx="6" presStyleCnt="7"/>
      <dgm:spPr>
        <a:solidFill>
          <a:srgbClr val="92D050"/>
        </a:solidFill>
      </dgm:spPr>
    </dgm:pt>
    <dgm:pt modelId="{C74C4CD4-620A-4D12-877A-4F2671E6851F}" type="pres">
      <dgm:prSet presAssocID="{EA1701F6-7B57-4B04-9E00-64FC8D153085}" presName="chTx" presStyleLbl="revTx" presStyleIdx="17" presStyleCnt="19"/>
      <dgm:spPr>
        <a:prstGeom prst="rect">
          <a:avLst/>
        </a:prstGeom>
      </dgm:spPr>
    </dgm:pt>
    <dgm:pt modelId="{FCF7FA09-DF88-4A61-9695-0DC36D268D20}" type="pres">
      <dgm:prSet presAssocID="{EA1701F6-7B57-4B04-9E00-64FC8D153085}" presName="desTx" presStyleLbl="revTx" presStyleIdx="18" presStyleCnt="19">
        <dgm:presLayoutVars>
          <dgm:bulletEnabled val="1"/>
        </dgm:presLayoutVars>
      </dgm:prSet>
      <dgm:spPr/>
    </dgm:pt>
    <dgm:pt modelId="{7F95D454-9277-4E23-8DA0-31E0BC467B99}" type="pres">
      <dgm:prSet presAssocID="{EA1701F6-7B57-4B04-9E00-64FC8D153085}" presName="desBackupRightNorm" presStyleCnt="0"/>
      <dgm:spPr/>
    </dgm:pt>
    <dgm:pt modelId="{55B19629-49BD-483E-9F18-BA61677B354C}" type="pres">
      <dgm:prSet presAssocID="{7CDBA56F-B9FD-42B0-9B00-3DC230E39858}" presName="desSpace" presStyleCnt="0"/>
      <dgm:spPr/>
    </dgm:pt>
  </dgm:ptLst>
  <dgm:cxnLst>
    <dgm:cxn modelId="{8EFB9E00-E40F-47A7-B39B-9537882BDE14}" type="presOf" srcId="{65A643D8-FAD8-427F-B77E-324519DFF77F}" destId="{DB665163-915F-40A6-83DE-D9E80507F79D}" srcOrd="0" destOrd="0" presId="urn:microsoft.com/office/officeart/2008/layout/CircleAccentTimeline"/>
    <dgm:cxn modelId="{6C8CDC26-18A2-45C2-803A-ECA26A22D3FC}" type="presOf" srcId="{0AEA99DD-79F2-454B-89E9-FC77396C9F1D}" destId="{FDF47E5F-174C-4606-A5A6-ED4628A0F400}" srcOrd="0" destOrd="0" presId="urn:microsoft.com/office/officeart/2008/layout/CircleAccentTimeline"/>
    <dgm:cxn modelId="{BB1E0738-5F76-4837-BFF7-DF9434DD5981}" type="presOf" srcId="{8A6DB3FE-C39B-447E-9F35-B0AA149632E9}" destId="{C289158A-F0C2-472A-B26B-AE3903472886}" srcOrd="0" destOrd="0" presId="urn:microsoft.com/office/officeart/2008/layout/CircleAccentTimeline"/>
    <dgm:cxn modelId="{6CE86D63-F044-4512-98B4-44FBA697D4F1}" type="presOf" srcId="{EA1701F6-7B57-4B04-9E00-64FC8D153085}" destId="{C74C4CD4-620A-4D12-877A-4F2671E6851F}" srcOrd="0" destOrd="0" presId="urn:microsoft.com/office/officeart/2008/layout/CircleAccentTimeline"/>
    <dgm:cxn modelId="{EA21FB68-72E4-443B-9298-7D51B0C41683}" type="presOf" srcId="{4197E540-D10F-4BDA-84C9-B2027B240EEB}" destId="{D80838CA-4B5F-4759-A83E-18025D22CD8E}" srcOrd="0" destOrd="0" presId="urn:microsoft.com/office/officeart/2008/layout/CircleAccentTimeline"/>
    <dgm:cxn modelId="{9E4E564B-7449-488A-A98A-627F84C86B7B}" srcId="{7FC2D584-30A6-449E-B7CA-341F5F62FAF5}" destId="{4270397F-DBF8-4AC4-AA3F-CA10089E7FBE}" srcOrd="1" destOrd="0" parTransId="{75FF98B8-82E9-41E5-83D6-CFAB184BF2CA}" sibTransId="{4C7CC020-5C91-4D36-A3D2-5B6892F678CD}"/>
    <dgm:cxn modelId="{B4E4664C-2BB7-4195-971F-F79B38F44C6E}" srcId="{28E50F4E-A211-4387-B97C-8204D2D63C7E}" destId="{0AEA99DD-79F2-454B-89E9-FC77396C9F1D}" srcOrd="1" destOrd="0" parTransId="{A2D73402-9AD4-47A3-93FB-B3C18E3B4F0C}" sibTransId="{602E552B-1247-4A9C-B655-B1B1185966C0}"/>
    <dgm:cxn modelId="{3754F76C-8BD7-4F29-A3F0-5C72F6F04339}" type="presOf" srcId="{28E50F4E-A211-4387-B97C-8204D2D63C7E}" destId="{66FE321E-6221-430D-95E7-19DBF56E205F}" srcOrd="0" destOrd="0" presId="urn:microsoft.com/office/officeart/2008/layout/CircleAccentTimeline"/>
    <dgm:cxn modelId="{DE067B6E-5705-40C5-95E8-34489ECF6FE3}" srcId="{1EAF32EF-2685-41DE-B527-A19EA257EFF2}" destId="{8A6DB3FE-C39B-447E-9F35-B0AA149632E9}" srcOrd="0" destOrd="0" parTransId="{59337257-76BB-40A8-A3C4-453905802E16}" sibTransId="{092AA806-E93B-48B2-8CC6-74C5945CE54C}"/>
    <dgm:cxn modelId="{AA493673-DAC7-4571-B247-A7E1C831035C}" srcId="{C4843CC7-1E96-4B59-9DC6-ACB4F823B6CA}" destId="{EA1701F6-7B57-4B04-9E00-64FC8D153085}" srcOrd="0" destOrd="0" parTransId="{A6530B81-68FB-4CB6-934B-339EA4E796B5}" sibTransId="{7CDBA56F-B9FD-42B0-9B00-3DC230E39858}"/>
    <dgm:cxn modelId="{283F8578-61AB-4F3A-B8D5-79928B6E421A}" srcId="{E4EAE2BA-E6E9-47BE-90DA-7CC8F543793A}" destId="{7FC2D584-30A6-449E-B7CA-341F5F62FAF5}" srcOrd="2" destOrd="0" parTransId="{5B8A5422-3BF7-4359-9198-DC33B9CC121C}" sibTransId="{9BCC6C0B-54DD-42A5-A6A4-57FEEA70C7B5}"/>
    <dgm:cxn modelId="{5508597E-395B-4302-BF2A-7F34B6567D2C}" type="presOf" srcId="{5A22019F-6F97-4DC3-963A-583D3D54A632}" destId="{7D6BBD8D-95C7-4AC1-BA07-93F97F0B736B}" srcOrd="0" destOrd="0" presId="urn:microsoft.com/office/officeart/2008/layout/CircleAccentTimeline"/>
    <dgm:cxn modelId="{3603CE7F-B3FC-4746-835B-FEBA7784AF37}" srcId="{7FC2D584-30A6-449E-B7CA-341F5F62FAF5}" destId="{65A643D8-FAD8-427F-B77E-324519DFF77F}" srcOrd="0" destOrd="0" parTransId="{9B490BD3-91C5-4AD9-B795-4720D22F1C89}" sibTransId="{A1CFAE85-B44C-4654-BCFF-0F4929233B2A}"/>
    <dgm:cxn modelId="{39AF9F84-592C-4715-B816-2A454335FA6D}" srcId="{E4EAE2BA-E6E9-47BE-90DA-7CC8F543793A}" destId="{5A22019F-6F97-4DC3-963A-583D3D54A632}" srcOrd="1" destOrd="0" parTransId="{B9D94E7B-0198-4684-BCA7-D1F15AB8F901}" sibTransId="{40C46F67-A448-4DFF-9ACB-C354C5196E83}"/>
    <dgm:cxn modelId="{61654B86-6933-47AD-82A1-DDF8A1076ED3}" type="presOf" srcId="{C4843CC7-1E96-4B59-9DC6-ACB4F823B6CA}" destId="{BD32F408-1A1D-4F3B-9E8F-4018961D8EE0}" srcOrd="0" destOrd="0" presId="urn:microsoft.com/office/officeart/2008/layout/CircleAccentTimeline"/>
    <dgm:cxn modelId="{F1DC7387-3788-49FD-ADBA-482AB0881917}" type="presOf" srcId="{0AE14328-0EE2-49D7-98C5-68FCA23BDFFA}" destId="{BCF3A686-42B8-400D-ADAB-FFC1CE9C6893}" srcOrd="0" destOrd="0" presId="urn:microsoft.com/office/officeart/2008/layout/CircleAccentTimeline"/>
    <dgm:cxn modelId="{EC6FA389-C06D-405B-AD45-804BB136C485}" type="presOf" srcId="{7FC2D584-30A6-449E-B7CA-341F5F62FAF5}" destId="{2B4BD85E-C901-45C5-8EB9-6B9FEE12A7BE}" srcOrd="0" destOrd="0" presId="urn:microsoft.com/office/officeart/2008/layout/CircleAccentTimeline"/>
    <dgm:cxn modelId="{CF74BC9D-85D9-4A2E-B443-F32B65128061}" type="presOf" srcId="{4270397F-DBF8-4AC4-AA3F-CA10089E7FBE}" destId="{31799780-C26C-41A7-A8A3-0C5BAE591647}" srcOrd="0" destOrd="0" presId="urn:microsoft.com/office/officeart/2008/layout/CircleAccentTimeline"/>
    <dgm:cxn modelId="{0643DAA0-22C4-495A-9333-5133D0556089}" type="presOf" srcId="{E4EAE2BA-E6E9-47BE-90DA-7CC8F543793A}" destId="{C666E99A-EA2A-4513-B163-536A725EC1D4}" srcOrd="0" destOrd="0" presId="urn:microsoft.com/office/officeart/2008/layout/CircleAccentTimeline"/>
    <dgm:cxn modelId="{8A722DB8-690F-4486-8D68-C5FBE3FBBBBD}" srcId="{5A22019F-6F97-4DC3-963A-583D3D54A632}" destId="{0AE14328-0EE2-49D7-98C5-68FCA23BDFFA}" srcOrd="0" destOrd="0" parTransId="{EA9DC085-EAD3-474C-B8A0-5119234F5699}" sibTransId="{5E40F6E7-1E16-499D-BD19-570269F4F62E}"/>
    <dgm:cxn modelId="{035247C2-8A5B-4799-B4AB-1E3D94B7BCD5}" type="presOf" srcId="{1EAF32EF-2685-41DE-B527-A19EA257EFF2}" destId="{C21B92A9-8E32-499C-902E-F133C5092D1A}" srcOrd="0" destOrd="0" presId="urn:microsoft.com/office/officeart/2008/layout/CircleAccentTimeline"/>
    <dgm:cxn modelId="{037D1ED7-9660-475E-907C-F4AD249CA9F1}" srcId="{28E50F4E-A211-4387-B97C-8204D2D63C7E}" destId="{4197E540-D10F-4BDA-84C9-B2027B240EEB}" srcOrd="0" destOrd="0" parTransId="{78BB0D03-C1B0-4614-BB63-23D6CFFED62B}" sibTransId="{6EE9F422-00AE-4222-BD4F-062656D802FD}"/>
    <dgm:cxn modelId="{A81889D7-B4F1-469E-A91B-D36894BED34C}" srcId="{E4EAE2BA-E6E9-47BE-90DA-7CC8F543793A}" destId="{C4843CC7-1E96-4B59-9DC6-ACB4F823B6CA}" srcOrd="4" destOrd="0" parTransId="{B45DE71B-8C61-4A29-BBB0-5AA953CF7542}" sibTransId="{E03609D5-4748-4E3C-8F59-7CA6A6BDD666}"/>
    <dgm:cxn modelId="{270815E9-4A88-4DB4-9040-920BB982ABD8}" srcId="{E4EAE2BA-E6E9-47BE-90DA-7CC8F543793A}" destId="{1EAF32EF-2685-41DE-B527-A19EA257EFF2}" srcOrd="3" destOrd="0" parTransId="{180ECF10-61BF-4891-A06A-93E397C04263}" sibTransId="{C8B63689-AE32-480F-B66B-8481F7137AF6}"/>
    <dgm:cxn modelId="{22B998FB-6DA3-44DE-8039-70A44451540E}" srcId="{E4EAE2BA-E6E9-47BE-90DA-7CC8F543793A}" destId="{28E50F4E-A211-4387-B97C-8204D2D63C7E}" srcOrd="0" destOrd="0" parTransId="{3ECDEA85-0997-4DE7-BDA1-9D27574A1BE6}" sibTransId="{7E88C0FE-9E9F-45D8-9EB3-4AB6E6B956AA}"/>
    <dgm:cxn modelId="{422A6298-B312-4271-BF36-28E2A7D0B5A1}" type="presParOf" srcId="{C666E99A-EA2A-4513-B163-536A725EC1D4}" destId="{E2E3C590-7FC4-4000-9B21-30C11C32C517}" srcOrd="0" destOrd="0" presId="urn:microsoft.com/office/officeart/2008/layout/CircleAccentTimeline"/>
    <dgm:cxn modelId="{5994B872-DAE0-4267-9D42-F0F55893C0DA}" type="presParOf" srcId="{E2E3C590-7FC4-4000-9B21-30C11C32C517}" destId="{28017CDB-A29D-4E6F-AB4C-798EBE6DA64D}" srcOrd="0" destOrd="0" presId="urn:microsoft.com/office/officeart/2008/layout/CircleAccentTimeline"/>
    <dgm:cxn modelId="{8E8A0B41-8DE5-4035-96D5-57F6DA201B5F}" type="presParOf" srcId="{E2E3C590-7FC4-4000-9B21-30C11C32C517}" destId="{66FE321E-6221-430D-95E7-19DBF56E205F}" srcOrd="1" destOrd="0" presId="urn:microsoft.com/office/officeart/2008/layout/CircleAccentTimeline"/>
    <dgm:cxn modelId="{E40474B3-6EFB-4156-99AA-3FB167D93793}" type="presParOf" srcId="{E2E3C590-7FC4-4000-9B21-30C11C32C517}" destId="{1BA0E56F-434D-4EE4-89C5-185FC0CE6AAD}" srcOrd="2" destOrd="0" presId="urn:microsoft.com/office/officeart/2008/layout/CircleAccentTimeline"/>
    <dgm:cxn modelId="{D0432E8D-5159-4CD7-9585-BCF004EA7928}" type="presParOf" srcId="{C666E99A-EA2A-4513-B163-536A725EC1D4}" destId="{EAEC0C39-E95A-4854-99AC-F1FAA31657FA}" srcOrd="1" destOrd="0" presId="urn:microsoft.com/office/officeart/2008/layout/CircleAccentTimeline"/>
    <dgm:cxn modelId="{9CB1D410-F354-401E-B6D3-2A8A3796EE80}" type="presParOf" srcId="{C666E99A-EA2A-4513-B163-536A725EC1D4}" destId="{5744958A-2933-4B47-B6EB-7D7C8BFCEF84}" srcOrd="2" destOrd="0" presId="urn:microsoft.com/office/officeart/2008/layout/CircleAccentTimeline"/>
    <dgm:cxn modelId="{959C4E0E-C769-4D38-B1CA-BC6315DF6FB5}" type="presParOf" srcId="{C666E99A-EA2A-4513-B163-536A725EC1D4}" destId="{CCD12751-D9E3-4387-BBF9-8F2AF6D49D1B}" srcOrd="3" destOrd="0" presId="urn:microsoft.com/office/officeart/2008/layout/CircleAccentTimeline"/>
    <dgm:cxn modelId="{3D4FACC8-7F91-428C-A200-E527DE8AC351}" type="presParOf" srcId="{C666E99A-EA2A-4513-B163-536A725EC1D4}" destId="{B394CEEB-24B6-4BA8-A206-1534BEDAD694}" srcOrd="4" destOrd="0" presId="urn:microsoft.com/office/officeart/2008/layout/CircleAccentTimeline"/>
    <dgm:cxn modelId="{24CE92E8-E386-4EE9-B29D-85EF7B3AAE5B}" type="presParOf" srcId="{B394CEEB-24B6-4BA8-A206-1534BEDAD694}" destId="{51C5ACA6-33FD-4668-B3B1-157C98F240BE}" srcOrd="0" destOrd="0" presId="urn:microsoft.com/office/officeart/2008/layout/CircleAccentTimeline"/>
    <dgm:cxn modelId="{A5A438D9-91A5-49B5-9674-D0AC41F3F29E}" type="presParOf" srcId="{B394CEEB-24B6-4BA8-A206-1534BEDAD694}" destId="{D80838CA-4B5F-4759-A83E-18025D22CD8E}" srcOrd="1" destOrd="0" presId="urn:microsoft.com/office/officeart/2008/layout/CircleAccentTimeline"/>
    <dgm:cxn modelId="{647668EC-5A1B-4FB8-88E0-0603B05373C1}" type="presParOf" srcId="{B394CEEB-24B6-4BA8-A206-1534BEDAD694}" destId="{47163255-F5AC-461E-9A86-3B86DCAB719C}" srcOrd="2" destOrd="0" presId="urn:microsoft.com/office/officeart/2008/layout/CircleAccentTimeline"/>
    <dgm:cxn modelId="{2B5D6649-6A9E-48D8-A7B9-D21E0DC4E291}" type="presParOf" srcId="{C666E99A-EA2A-4513-B163-536A725EC1D4}" destId="{88A42219-4A4E-4479-8CC6-055AA19695B3}" srcOrd="5" destOrd="0" presId="urn:microsoft.com/office/officeart/2008/layout/CircleAccentTimeline"/>
    <dgm:cxn modelId="{B57EBC05-3774-4956-A26C-C553480A3706}" type="presParOf" srcId="{C666E99A-EA2A-4513-B163-536A725EC1D4}" destId="{B7BAD771-7165-4F0A-8CDC-9C674DDAC5A6}" srcOrd="6" destOrd="0" presId="urn:microsoft.com/office/officeart/2008/layout/CircleAccentTimeline"/>
    <dgm:cxn modelId="{503CFB9D-3EB4-4F20-8443-BF292EE594CD}" type="presParOf" srcId="{C666E99A-EA2A-4513-B163-536A725EC1D4}" destId="{02DBAD80-0D72-42CC-B864-98974252703D}" srcOrd="7" destOrd="0" presId="urn:microsoft.com/office/officeart/2008/layout/CircleAccentTimeline"/>
    <dgm:cxn modelId="{BF2F5888-6FA3-48F1-91D8-6361E1F8C12C}" type="presParOf" srcId="{C666E99A-EA2A-4513-B163-536A725EC1D4}" destId="{4FBFD1CE-5323-445E-AADD-EF55B1C740B1}" srcOrd="8" destOrd="0" presId="urn:microsoft.com/office/officeart/2008/layout/CircleAccentTimeline"/>
    <dgm:cxn modelId="{9BFD52F1-F27C-4A94-AF44-37096D7675C0}" type="presParOf" srcId="{4FBFD1CE-5323-445E-AADD-EF55B1C740B1}" destId="{5A8C3FAB-CD74-4F8F-AD16-04074F9041BF}" srcOrd="0" destOrd="0" presId="urn:microsoft.com/office/officeart/2008/layout/CircleAccentTimeline"/>
    <dgm:cxn modelId="{ED290104-6111-4805-AE6C-08C3F7E2B27D}" type="presParOf" srcId="{4FBFD1CE-5323-445E-AADD-EF55B1C740B1}" destId="{FDF47E5F-174C-4606-A5A6-ED4628A0F400}" srcOrd="1" destOrd="0" presId="urn:microsoft.com/office/officeart/2008/layout/CircleAccentTimeline"/>
    <dgm:cxn modelId="{5B732953-6293-4CFE-9A0F-C8FB83F36BD8}" type="presParOf" srcId="{4FBFD1CE-5323-445E-AADD-EF55B1C740B1}" destId="{703A9274-6AA5-4BA7-9F0C-49F5E848C1A2}" srcOrd="2" destOrd="0" presId="urn:microsoft.com/office/officeart/2008/layout/CircleAccentTimeline"/>
    <dgm:cxn modelId="{FD050FFB-33C5-4460-AD5B-0F9065EA2F2C}" type="presParOf" srcId="{C666E99A-EA2A-4513-B163-536A725EC1D4}" destId="{5285B23C-3CF9-42E9-8D77-077E19872D98}" srcOrd="9" destOrd="0" presId="urn:microsoft.com/office/officeart/2008/layout/CircleAccentTimeline"/>
    <dgm:cxn modelId="{9915A9F1-2B86-4920-ACCF-9C4FA0A7AC93}" type="presParOf" srcId="{C666E99A-EA2A-4513-B163-536A725EC1D4}" destId="{6876C169-0105-4B0F-8AF0-8569EB893E0E}" srcOrd="10" destOrd="0" presId="urn:microsoft.com/office/officeart/2008/layout/CircleAccentTimeline"/>
    <dgm:cxn modelId="{91BDA240-7E32-41F1-9C72-8D90D8F326D1}" type="presParOf" srcId="{C666E99A-EA2A-4513-B163-536A725EC1D4}" destId="{C15A6055-885F-4223-8889-DE40F9C71E47}" srcOrd="11" destOrd="0" presId="urn:microsoft.com/office/officeart/2008/layout/CircleAccentTimeline"/>
    <dgm:cxn modelId="{E1D6880B-EC3B-4953-8E8A-6C9CE453AA00}" type="presParOf" srcId="{C15A6055-885F-4223-8889-DE40F9C71E47}" destId="{9125244F-CAD2-40B8-B03E-EE53F57528C6}" srcOrd="0" destOrd="0" presId="urn:microsoft.com/office/officeart/2008/layout/CircleAccentTimeline"/>
    <dgm:cxn modelId="{165EDF14-1085-445A-A428-E8AA2666C141}" type="presParOf" srcId="{C15A6055-885F-4223-8889-DE40F9C71E47}" destId="{7D6BBD8D-95C7-4AC1-BA07-93F97F0B736B}" srcOrd="1" destOrd="0" presId="urn:microsoft.com/office/officeart/2008/layout/CircleAccentTimeline"/>
    <dgm:cxn modelId="{663E4C58-C1A2-49AC-AEDB-4B52AD22985E}" type="presParOf" srcId="{C15A6055-885F-4223-8889-DE40F9C71E47}" destId="{5AE3A114-82A7-404F-9E4B-DAE75E8E67F0}" srcOrd="2" destOrd="0" presId="urn:microsoft.com/office/officeart/2008/layout/CircleAccentTimeline"/>
    <dgm:cxn modelId="{56545F5C-809E-487F-97EF-D618AFCC7385}" type="presParOf" srcId="{C666E99A-EA2A-4513-B163-536A725EC1D4}" destId="{618FA1BC-D374-4EBB-922E-5A921DD9E5E1}" srcOrd="12" destOrd="0" presId="urn:microsoft.com/office/officeart/2008/layout/CircleAccentTimeline"/>
    <dgm:cxn modelId="{E13FCFE4-B71B-4B64-A712-C184CBB6FEE0}" type="presParOf" srcId="{C666E99A-EA2A-4513-B163-536A725EC1D4}" destId="{8ADF5B02-C638-4F58-9A6C-30C09AC73306}" srcOrd="13" destOrd="0" presId="urn:microsoft.com/office/officeart/2008/layout/CircleAccentTimeline"/>
    <dgm:cxn modelId="{7839841F-3BF4-4330-AD25-51F895D7D76E}" type="presParOf" srcId="{C666E99A-EA2A-4513-B163-536A725EC1D4}" destId="{02FA4610-B442-40C7-9DF1-5F9F97BE02EF}" srcOrd="14" destOrd="0" presId="urn:microsoft.com/office/officeart/2008/layout/CircleAccentTimeline"/>
    <dgm:cxn modelId="{CA8F8F51-B623-40E0-9F97-D5F955270D4C}" type="presParOf" srcId="{C666E99A-EA2A-4513-B163-536A725EC1D4}" destId="{4FA3D958-E36A-4F8D-B2D9-8F7D4695CA93}" srcOrd="15" destOrd="0" presId="urn:microsoft.com/office/officeart/2008/layout/CircleAccentTimeline"/>
    <dgm:cxn modelId="{7495155F-08EF-4E79-BDA4-688B26C13C7E}" type="presParOf" srcId="{4FA3D958-E36A-4F8D-B2D9-8F7D4695CA93}" destId="{49AD36DC-D62B-4D81-B989-C0C6E821265F}" srcOrd="0" destOrd="0" presId="urn:microsoft.com/office/officeart/2008/layout/CircleAccentTimeline"/>
    <dgm:cxn modelId="{178197C4-605D-4CDD-8249-622B3A3983DE}" type="presParOf" srcId="{4FA3D958-E36A-4F8D-B2D9-8F7D4695CA93}" destId="{BCF3A686-42B8-400D-ADAB-FFC1CE9C6893}" srcOrd="1" destOrd="0" presId="urn:microsoft.com/office/officeart/2008/layout/CircleAccentTimeline"/>
    <dgm:cxn modelId="{CD282E38-44D2-4022-AF0D-A35B9B7CDE14}" type="presParOf" srcId="{4FA3D958-E36A-4F8D-B2D9-8F7D4695CA93}" destId="{C5E960F3-64F7-451A-9F71-5CC76AE5F505}" srcOrd="2" destOrd="0" presId="urn:microsoft.com/office/officeart/2008/layout/CircleAccentTimeline"/>
    <dgm:cxn modelId="{5C53C993-0DE5-40E2-9B67-9E677BE6C371}" type="presParOf" srcId="{C666E99A-EA2A-4513-B163-536A725EC1D4}" destId="{B3721555-6618-4C3A-BD1F-E92CFD9683AB}" srcOrd="16" destOrd="0" presId="urn:microsoft.com/office/officeart/2008/layout/CircleAccentTimeline"/>
    <dgm:cxn modelId="{C901786F-B5BD-4681-806C-8EC8241FFC48}" type="presParOf" srcId="{C666E99A-EA2A-4513-B163-536A725EC1D4}" destId="{5AE349D2-CEB4-4AC6-AE04-44A62924D7CF}" srcOrd="17" destOrd="0" presId="urn:microsoft.com/office/officeart/2008/layout/CircleAccentTimeline"/>
    <dgm:cxn modelId="{62EDB43F-29DB-424F-985A-59C66F21C7FA}" type="presParOf" srcId="{C666E99A-EA2A-4513-B163-536A725EC1D4}" destId="{98C1E74A-8C95-49B9-99D3-43E036DDBE09}" srcOrd="18" destOrd="0" presId="urn:microsoft.com/office/officeart/2008/layout/CircleAccentTimeline"/>
    <dgm:cxn modelId="{04796DC8-0CFB-47D6-A034-89FBB9A1E434}" type="presParOf" srcId="{98C1E74A-8C95-49B9-99D3-43E036DDBE09}" destId="{625298DF-66F0-44EC-B355-04318A84B0F2}" srcOrd="0" destOrd="0" presId="urn:microsoft.com/office/officeart/2008/layout/CircleAccentTimeline"/>
    <dgm:cxn modelId="{DF374F28-5FF2-41E3-8C3E-9BB30CD8B71A}" type="presParOf" srcId="{98C1E74A-8C95-49B9-99D3-43E036DDBE09}" destId="{2B4BD85E-C901-45C5-8EB9-6B9FEE12A7BE}" srcOrd="1" destOrd="0" presId="urn:microsoft.com/office/officeart/2008/layout/CircleAccentTimeline"/>
    <dgm:cxn modelId="{D4C68929-2C0A-484E-993C-01A155C67E60}" type="presParOf" srcId="{98C1E74A-8C95-49B9-99D3-43E036DDBE09}" destId="{761EFD8F-410E-414C-A480-BA932E71A143}" srcOrd="2" destOrd="0" presId="urn:microsoft.com/office/officeart/2008/layout/CircleAccentTimeline"/>
    <dgm:cxn modelId="{FFDBCD3C-3EA7-49EA-A8F8-E754A1C8751A}" type="presParOf" srcId="{C666E99A-EA2A-4513-B163-536A725EC1D4}" destId="{B82C08B3-DB74-4E36-B2E9-76F2AEEFB24B}" srcOrd="19" destOrd="0" presId="urn:microsoft.com/office/officeart/2008/layout/CircleAccentTimeline"/>
    <dgm:cxn modelId="{085E0458-7AE2-4ADD-BF86-7BF0330BE1FB}" type="presParOf" srcId="{C666E99A-EA2A-4513-B163-536A725EC1D4}" destId="{E0DB4E77-87D5-45B6-AD70-2CE9930ABB87}" srcOrd="20" destOrd="0" presId="urn:microsoft.com/office/officeart/2008/layout/CircleAccentTimeline"/>
    <dgm:cxn modelId="{2610DA10-4BAD-4CF4-A25F-74EFA92B2EE5}" type="presParOf" srcId="{C666E99A-EA2A-4513-B163-536A725EC1D4}" destId="{050B9D53-6469-4729-A9BE-E42DCEA4252C}" srcOrd="21" destOrd="0" presId="urn:microsoft.com/office/officeart/2008/layout/CircleAccentTimeline"/>
    <dgm:cxn modelId="{EB3416B6-E3CD-484B-8700-2722C0E1BBBB}" type="presParOf" srcId="{C666E99A-EA2A-4513-B163-536A725EC1D4}" destId="{A169135A-8620-4269-A500-0BFE5F166735}" srcOrd="22" destOrd="0" presId="urn:microsoft.com/office/officeart/2008/layout/CircleAccentTimeline"/>
    <dgm:cxn modelId="{0C0F9696-0014-4B23-959A-1CCA8B782A0C}" type="presParOf" srcId="{A169135A-8620-4269-A500-0BFE5F166735}" destId="{DF89BFF2-B2D4-4325-85A2-579AFC2E967F}" srcOrd="0" destOrd="0" presId="urn:microsoft.com/office/officeart/2008/layout/CircleAccentTimeline"/>
    <dgm:cxn modelId="{2FF5E711-82A8-4573-B925-F9123D50149C}" type="presParOf" srcId="{A169135A-8620-4269-A500-0BFE5F166735}" destId="{DB665163-915F-40A6-83DE-D9E80507F79D}" srcOrd="1" destOrd="0" presId="urn:microsoft.com/office/officeart/2008/layout/CircleAccentTimeline"/>
    <dgm:cxn modelId="{F4A551D2-BD9C-4919-9F02-21EDE8F757B6}" type="presParOf" srcId="{A169135A-8620-4269-A500-0BFE5F166735}" destId="{B929AC72-0696-4EEE-AFB6-7E192A81CD7E}" srcOrd="2" destOrd="0" presId="urn:microsoft.com/office/officeart/2008/layout/CircleAccentTimeline"/>
    <dgm:cxn modelId="{DAE877AC-7B74-4683-BCF2-512099262064}" type="presParOf" srcId="{C666E99A-EA2A-4513-B163-536A725EC1D4}" destId="{4C54F472-8EC0-43AD-AD8B-7B532BC9203C}" srcOrd="23" destOrd="0" presId="urn:microsoft.com/office/officeart/2008/layout/CircleAccentTimeline"/>
    <dgm:cxn modelId="{D1575BF2-A1BA-481A-9A1A-0FFB049D6BA6}" type="presParOf" srcId="{C666E99A-EA2A-4513-B163-536A725EC1D4}" destId="{A5C2DB3F-F2F5-4831-9AD1-C5C2EEE15AC9}" srcOrd="24" destOrd="0" presId="urn:microsoft.com/office/officeart/2008/layout/CircleAccentTimeline"/>
    <dgm:cxn modelId="{FD3657E9-5B86-4432-A0B2-FCA941B46A12}" type="presParOf" srcId="{C666E99A-EA2A-4513-B163-536A725EC1D4}" destId="{B8B811F7-882B-401A-954A-0AD56A2EE973}" srcOrd="25" destOrd="0" presId="urn:microsoft.com/office/officeart/2008/layout/CircleAccentTimeline"/>
    <dgm:cxn modelId="{84D88567-C5FD-4497-BA33-150179024808}" type="presParOf" srcId="{C666E99A-EA2A-4513-B163-536A725EC1D4}" destId="{CB96842E-0788-4F05-AA79-9548A70F8222}" srcOrd="26" destOrd="0" presId="urn:microsoft.com/office/officeart/2008/layout/CircleAccentTimeline"/>
    <dgm:cxn modelId="{BC0C5128-DC6B-43BE-8E52-BA99B4073C2B}" type="presParOf" srcId="{CB96842E-0788-4F05-AA79-9548A70F8222}" destId="{F624D2FA-8824-4453-8B9E-084D7FB18D3E}" srcOrd="0" destOrd="0" presId="urn:microsoft.com/office/officeart/2008/layout/CircleAccentTimeline"/>
    <dgm:cxn modelId="{C0947096-3E14-4985-8B6C-61FCA8008DF0}" type="presParOf" srcId="{CB96842E-0788-4F05-AA79-9548A70F8222}" destId="{31799780-C26C-41A7-A8A3-0C5BAE591647}" srcOrd="1" destOrd="0" presId="urn:microsoft.com/office/officeart/2008/layout/CircleAccentTimeline"/>
    <dgm:cxn modelId="{B165CF2F-16B6-410C-A3D2-DF2E4F6C4D4A}" type="presParOf" srcId="{CB96842E-0788-4F05-AA79-9548A70F8222}" destId="{036BAE8B-0596-41F6-8DFC-775AE3DB2F75}" srcOrd="2" destOrd="0" presId="urn:microsoft.com/office/officeart/2008/layout/CircleAccentTimeline"/>
    <dgm:cxn modelId="{407965C7-5966-4D30-A3EE-E2FC8D13C39A}" type="presParOf" srcId="{C666E99A-EA2A-4513-B163-536A725EC1D4}" destId="{FB53BAAE-1CD1-48B9-A5BE-862EFED7558E}" srcOrd="27" destOrd="0" presId="urn:microsoft.com/office/officeart/2008/layout/CircleAccentTimeline"/>
    <dgm:cxn modelId="{F0D8851F-EADA-4768-B262-AED8C7CD0BFB}" type="presParOf" srcId="{C666E99A-EA2A-4513-B163-536A725EC1D4}" destId="{B2162B41-715E-4E22-A94D-F9469031B90D}" srcOrd="28" destOrd="0" presId="urn:microsoft.com/office/officeart/2008/layout/CircleAccentTimeline"/>
    <dgm:cxn modelId="{43F124DE-D7EF-4EE9-BAE5-6C88DD3D9CD6}" type="presParOf" srcId="{C666E99A-EA2A-4513-B163-536A725EC1D4}" destId="{4EF7231C-C9F1-4F91-8D1C-C63638405F91}" srcOrd="29" destOrd="0" presId="urn:microsoft.com/office/officeart/2008/layout/CircleAccentTimeline"/>
    <dgm:cxn modelId="{BFAB05E9-5BCD-4EEB-944D-6A526CE3BD81}" type="presParOf" srcId="{4EF7231C-C9F1-4F91-8D1C-C63638405F91}" destId="{4AF980F5-1CFE-4F1C-8701-2120CCF8F1AB}" srcOrd="0" destOrd="0" presId="urn:microsoft.com/office/officeart/2008/layout/CircleAccentTimeline"/>
    <dgm:cxn modelId="{3DD091AC-EE6E-4EF2-A6C6-DC178ACA81B4}" type="presParOf" srcId="{4EF7231C-C9F1-4F91-8D1C-C63638405F91}" destId="{C21B92A9-8E32-499C-902E-F133C5092D1A}" srcOrd="1" destOrd="0" presId="urn:microsoft.com/office/officeart/2008/layout/CircleAccentTimeline"/>
    <dgm:cxn modelId="{C4137ADE-5DA8-490F-9690-058C11E4F080}" type="presParOf" srcId="{4EF7231C-C9F1-4F91-8D1C-C63638405F91}" destId="{1092A734-3D43-4CCE-BAAB-D03B6FB8C520}" srcOrd="2" destOrd="0" presId="urn:microsoft.com/office/officeart/2008/layout/CircleAccentTimeline"/>
    <dgm:cxn modelId="{9E791D4D-5496-48F2-9D33-84EBB17295EC}" type="presParOf" srcId="{C666E99A-EA2A-4513-B163-536A725EC1D4}" destId="{8D515D9C-EF43-47B9-AC9A-09A87EDF6F3D}" srcOrd="30" destOrd="0" presId="urn:microsoft.com/office/officeart/2008/layout/CircleAccentTimeline"/>
    <dgm:cxn modelId="{2621062F-1F32-4EC3-8223-A7AFA89EC6E8}" type="presParOf" srcId="{C666E99A-EA2A-4513-B163-536A725EC1D4}" destId="{FAD7D391-55A1-4EEA-A99A-64E1406DFE67}" srcOrd="31" destOrd="0" presId="urn:microsoft.com/office/officeart/2008/layout/CircleAccentTimeline"/>
    <dgm:cxn modelId="{7C1F9183-8A57-41AF-A1AF-93F4C25FE7CE}" type="presParOf" srcId="{C666E99A-EA2A-4513-B163-536A725EC1D4}" destId="{56DDD952-6F6A-4029-9D17-840952762844}" srcOrd="32" destOrd="0" presId="urn:microsoft.com/office/officeart/2008/layout/CircleAccentTimeline"/>
    <dgm:cxn modelId="{5BA00952-4FC1-45CF-BD95-627FA8B7FA60}" type="presParOf" srcId="{C666E99A-EA2A-4513-B163-536A725EC1D4}" destId="{BCEAA212-1E21-473A-810B-7B4A20144AC7}" srcOrd="33" destOrd="0" presId="urn:microsoft.com/office/officeart/2008/layout/CircleAccentTimeline"/>
    <dgm:cxn modelId="{1328A153-226E-42B3-A6D3-2924287BF613}" type="presParOf" srcId="{BCEAA212-1E21-473A-810B-7B4A20144AC7}" destId="{E29272B0-1840-4ADB-9A86-4D800BA7660B}" srcOrd="0" destOrd="0" presId="urn:microsoft.com/office/officeart/2008/layout/CircleAccentTimeline"/>
    <dgm:cxn modelId="{6E8C216B-5B3F-4F7E-AD3A-688D4EE379A1}" type="presParOf" srcId="{BCEAA212-1E21-473A-810B-7B4A20144AC7}" destId="{C289158A-F0C2-472A-B26B-AE3903472886}" srcOrd="1" destOrd="0" presId="urn:microsoft.com/office/officeart/2008/layout/CircleAccentTimeline"/>
    <dgm:cxn modelId="{211EF0B8-05FB-46BB-85DC-B370BEE0FC1C}" type="presParOf" srcId="{BCEAA212-1E21-473A-810B-7B4A20144AC7}" destId="{C83A00C4-4E87-475C-B373-0648A481D8EB}" srcOrd="2" destOrd="0" presId="urn:microsoft.com/office/officeart/2008/layout/CircleAccentTimeline"/>
    <dgm:cxn modelId="{238F062F-D360-4EA3-A1CB-CAA7DAFA1C7C}" type="presParOf" srcId="{C666E99A-EA2A-4513-B163-536A725EC1D4}" destId="{A93CA49B-3551-4E15-9F16-87C9D8940AB2}" srcOrd="34" destOrd="0" presId="urn:microsoft.com/office/officeart/2008/layout/CircleAccentTimeline"/>
    <dgm:cxn modelId="{161D8B19-B600-455B-9357-8CD897A07906}" type="presParOf" srcId="{C666E99A-EA2A-4513-B163-536A725EC1D4}" destId="{4BAB3AD8-192C-45AF-ABFF-EB2AC676A747}" srcOrd="35" destOrd="0" presId="urn:microsoft.com/office/officeart/2008/layout/CircleAccentTimeline"/>
    <dgm:cxn modelId="{B16A5341-8CEB-4A92-9977-E19814AAC5CF}" type="presParOf" srcId="{C666E99A-EA2A-4513-B163-536A725EC1D4}" destId="{BDD180BB-E7D6-424B-BB10-543442B20526}" srcOrd="36" destOrd="0" presId="urn:microsoft.com/office/officeart/2008/layout/CircleAccentTimeline"/>
    <dgm:cxn modelId="{9562CF9F-84C3-4879-84EF-E79F49AF8CB9}" type="presParOf" srcId="{BDD180BB-E7D6-424B-BB10-543442B20526}" destId="{C91E5157-B099-45D6-9AF6-5D780FCC0741}" srcOrd="0" destOrd="0" presId="urn:microsoft.com/office/officeart/2008/layout/CircleAccentTimeline"/>
    <dgm:cxn modelId="{607BD176-95DB-4F4B-84DB-8F53FF8FB613}" type="presParOf" srcId="{BDD180BB-E7D6-424B-BB10-543442B20526}" destId="{BD32F408-1A1D-4F3B-9E8F-4018961D8EE0}" srcOrd="1" destOrd="0" presId="urn:microsoft.com/office/officeart/2008/layout/CircleAccentTimeline"/>
    <dgm:cxn modelId="{FEF9AECA-FA22-459C-B2C4-42B05F4551D9}" type="presParOf" srcId="{BDD180BB-E7D6-424B-BB10-543442B20526}" destId="{AFA50EA1-01B9-4434-81F0-09F78468F491}" srcOrd="2" destOrd="0" presId="urn:microsoft.com/office/officeart/2008/layout/CircleAccentTimeline"/>
    <dgm:cxn modelId="{8E6E4906-AD00-4A53-A2BE-F65D3600218F}" type="presParOf" srcId="{C666E99A-EA2A-4513-B163-536A725EC1D4}" destId="{A8705CB7-3A00-47B5-9D67-6B49167A9F5F}" srcOrd="37" destOrd="0" presId="urn:microsoft.com/office/officeart/2008/layout/CircleAccentTimeline"/>
    <dgm:cxn modelId="{67E56DA5-238E-472C-B6FD-9B6497D3226F}" type="presParOf" srcId="{C666E99A-EA2A-4513-B163-536A725EC1D4}" destId="{5F85F400-DB07-4C0F-B47D-3E3A119A97E2}" srcOrd="38" destOrd="0" presId="urn:microsoft.com/office/officeart/2008/layout/CircleAccentTimeline"/>
    <dgm:cxn modelId="{61F422D6-FC0A-4F39-AFB1-68DC5320411A}" type="presParOf" srcId="{C666E99A-EA2A-4513-B163-536A725EC1D4}" destId="{4CC69F9E-9C44-4FE7-A5D1-837B7F7500F9}" srcOrd="39" destOrd="0" presId="urn:microsoft.com/office/officeart/2008/layout/CircleAccentTimeline"/>
    <dgm:cxn modelId="{103C81B0-CC7E-4265-ABAF-6CA8BA0126BC}" type="presParOf" srcId="{C666E99A-EA2A-4513-B163-536A725EC1D4}" destId="{DC1E3BC9-F45A-46BD-AE86-CB151878B25B}" srcOrd="40" destOrd="0" presId="urn:microsoft.com/office/officeart/2008/layout/CircleAccentTimeline"/>
    <dgm:cxn modelId="{7C0C391A-FCAB-484E-99EB-DB8FC4EF032B}" type="presParOf" srcId="{DC1E3BC9-F45A-46BD-AE86-CB151878B25B}" destId="{FA37A83F-DCFE-4930-B762-BA4ACC7C2CF7}" srcOrd="0" destOrd="0" presId="urn:microsoft.com/office/officeart/2008/layout/CircleAccentTimeline"/>
    <dgm:cxn modelId="{C60193E6-517F-425F-8085-9832350F043D}" type="presParOf" srcId="{DC1E3BC9-F45A-46BD-AE86-CB151878B25B}" destId="{C74C4CD4-620A-4D12-877A-4F2671E6851F}" srcOrd="1" destOrd="0" presId="urn:microsoft.com/office/officeart/2008/layout/CircleAccentTimeline"/>
    <dgm:cxn modelId="{06DE927A-D5FA-4B39-AAD6-200F6E6572F1}" type="presParOf" srcId="{DC1E3BC9-F45A-46BD-AE86-CB151878B25B}" destId="{FCF7FA09-DF88-4A61-9695-0DC36D268D20}" srcOrd="2" destOrd="0" presId="urn:microsoft.com/office/officeart/2008/layout/CircleAccentTimeline"/>
    <dgm:cxn modelId="{F6A5BDB9-2E5F-40F1-82FB-715FE654784D}" type="presParOf" srcId="{C666E99A-EA2A-4513-B163-536A725EC1D4}" destId="{7F95D454-9277-4E23-8DA0-31E0BC467B99}" srcOrd="41" destOrd="0" presId="urn:microsoft.com/office/officeart/2008/layout/CircleAccentTimeline"/>
    <dgm:cxn modelId="{B523A0EE-074D-48FA-9463-265C3304189F}" type="presParOf" srcId="{C666E99A-EA2A-4513-B163-536A725EC1D4}" destId="{55B19629-49BD-483E-9F18-BA61677B354C}" srcOrd="42"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D3164-8A16-4D1C-999D-5E224596B56A}">
      <dsp:nvSpPr>
        <dsp:cNvPr id="0" name=""/>
        <dsp:cNvSpPr/>
      </dsp:nvSpPr>
      <dsp:spPr>
        <a:xfrm>
          <a:off x="595163" y="0"/>
          <a:ext cx="4880368" cy="602181"/>
        </a:xfrm>
        <a:prstGeom prst="homePlate">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0960" rIns="265545" bIns="60960" numCol="1" spcCol="1270" anchor="ctr" anchorCtr="0">
          <a:noAutofit/>
        </a:bodyPr>
        <a:lstStyle/>
        <a:p>
          <a:pPr marL="0" lvl="0" indent="0" algn="l" defTabSz="711200" rtl="0">
            <a:lnSpc>
              <a:spcPct val="90000"/>
            </a:lnSpc>
            <a:spcBef>
              <a:spcPct val="0"/>
            </a:spcBef>
            <a:spcAft>
              <a:spcPct val="35000"/>
            </a:spcAft>
            <a:buNone/>
          </a:pPr>
          <a:r>
            <a:rPr lang="ro-RO" sz="1600" b="1" kern="1200" dirty="0">
              <a:solidFill>
                <a:schemeClr val="bg1"/>
              </a:solidFill>
              <a:latin typeface="Arial" pitchFamily="34" charset="0"/>
              <a:cs typeface="Arial" pitchFamily="34" charset="0"/>
            </a:rPr>
            <a:t>1. Rezultate financiare</a:t>
          </a:r>
          <a:endParaRPr lang="ro-RO" sz="1600" kern="1200" dirty="0"/>
        </a:p>
      </dsp:txBody>
      <dsp:txXfrm>
        <a:off x="595163" y="0"/>
        <a:ext cx="4729823" cy="602181"/>
      </dsp:txXfrm>
    </dsp:sp>
    <dsp:sp modelId="{16A168EC-C6BD-4F08-A628-93D3FACE6F1D}">
      <dsp:nvSpPr>
        <dsp:cNvPr id="0" name=""/>
        <dsp:cNvSpPr/>
      </dsp:nvSpPr>
      <dsp:spPr>
        <a:xfrm>
          <a:off x="4823926" y="2135"/>
          <a:ext cx="602181" cy="602181"/>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61F79D-FBAE-444B-929C-73A5226B8775}">
      <dsp:nvSpPr>
        <dsp:cNvPr id="0" name=""/>
        <dsp:cNvSpPr/>
      </dsp:nvSpPr>
      <dsp:spPr>
        <a:xfrm>
          <a:off x="602348" y="783391"/>
          <a:ext cx="4860022" cy="602181"/>
        </a:xfrm>
        <a:prstGeom prst="homePlate">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0960" rIns="265545" bIns="60960" numCol="1" spcCol="1270" anchor="ctr" anchorCtr="0">
          <a:noAutofit/>
        </a:bodyPr>
        <a:lstStyle/>
        <a:p>
          <a:pPr marL="0" lvl="0" indent="0" algn="l" defTabSz="711200" rtl="0">
            <a:lnSpc>
              <a:spcPct val="90000"/>
            </a:lnSpc>
            <a:spcBef>
              <a:spcPct val="0"/>
            </a:spcBef>
            <a:spcAft>
              <a:spcPct val="35000"/>
            </a:spcAft>
            <a:buNone/>
          </a:pPr>
          <a:r>
            <a:rPr lang="ro-RO" sz="1600" b="1" kern="1200" dirty="0">
              <a:solidFill>
                <a:schemeClr val="bg1"/>
              </a:solidFill>
              <a:latin typeface="Arial" pitchFamily="34" charset="0"/>
              <a:cs typeface="Arial" pitchFamily="34" charset="0"/>
            </a:rPr>
            <a:t>2. Evoluția veniturilor din exploatare</a:t>
          </a:r>
        </a:p>
      </dsp:txBody>
      <dsp:txXfrm>
        <a:off x="602348" y="783391"/>
        <a:ext cx="4709477" cy="602181"/>
      </dsp:txXfrm>
    </dsp:sp>
    <dsp:sp modelId="{957E0367-8FF0-4361-BEB9-A8490863E5F5}">
      <dsp:nvSpPr>
        <dsp:cNvPr id="0" name=""/>
        <dsp:cNvSpPr/>
      </dsp:nvSpPr>
      <dsp:spPr>
        <a:xfrm>
          <a:off x="4823926" y="784072"/>
          <a:ext cx="602181" cy="602181"/>
        </a:xfrm>
        <a:prstGeom prst="ellipse">
          <a:avLst/>
        </a:prstGeom>
        <a:solidFill>
          <a:schemeClr val="accent4">
            <a:tint val="50000"/>
            <a:hueOff val="-663547"/>
            <a:satOff val="3768"/>
            <a:lumOff val="2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ED2E39-2526-48A9-9016-5ADA89D3949F}">
      <dsp:nvSpPr>
        <dsp:cNvPr id="0" name=""/>
        <dsp:cNvSpPr/>
      </dsp:nvSpPr>
      <dsp:spPr>
        <a:xfrm>
          <a:off x="603433" y="1559451"/>
          <a:ext cx="4718415" cy="602181"/>
        </a:xfrm>
        <a:prstGeom prst="homePlate">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0960" rIns="265545" bIns="60960" numCol="1" spcCol="1270" anchor="ctr" anchorCtr="0">
          <a:noAutofit/>
        </a:bodyPr>
        <a:lstStyle/>
        <a:p>
          <a:pPr marL="0" lvl="0" indent="0" algn="l" defTabSz="711200" rtl="0">
            <a:lnSpc>
              <a:spcPct val="90000"/>
            </a:lnSpc>
            <a:spcBef>
              <a:spcPct val="0"/>
            </a:spcBef>
            <a:spcAft>
              <a:spcPct val="35000"/>
            </a:spcAft>
            <a:buNone/>
          </a:pPr>
          <a:r>
            <a:rPr lang="ro-RO" sz="1600" b="1" kern="1200" dirty="0">
              <a:solidFill>
                <a:schemeClr val="bg1"/>
              </a:solidFill>
              <a:latin typeface="Arial" pitchFamily="34" charset="0"/>
              <a:cs typeface="Arial" pitchFamily="34" charset="0"/>
            </a:rPr>
            <a:t>3. Venituri și cantități din transport</a:t>
          </a:r>
        </a:p>
      </dsp:txBody>
      <dsp:txXfrm>
        <a:off x="603433" y="1559451"/>
        <a:ext cx="4567870" cy="602181"/>
      </dsp:txXfrm>
    </dsp:sp>
    <dsp:sp modelId="{60F03C76-1FE9-4E2C-ABBF-70AFDAA4E044}">
      <dsp:nvSpPr>
        <dsp:cNvPr id="0" name=""/>
        <dsp:cNvSpPr/>
      </dsp:nvSpPr>
      <dsp:spPr>
        <a:xfrm>
          <a:off x="4823926" y="1566008"/>
          <a:ext cx="602181" cy="602181"/>
        </a:xfrm>
        <a:prstGeom prst="ellipse">
          <a:avLst/>
        </a:prstGeom>
        <a:solidFill>
          <a:schemeClr val="accent4">
            <a:tint val="50000"/>
            <a:hueOff val="-1327094"/>
            <a:satOff val="7537"/>
            <a:lumOff val="5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E4CDEC-7623-409B-BFCF-AE363AA829B0}">
      <dsp:nvSpPr>
        <dsp:cNvPr id="0" name=""/>
        <dsp:cNvSpPr/>
      </dsp:nvSpPr>
      <dsp:spPr>
        <a:xfrm>
          <a:off x="632315" y="2343591"/>
          <a:ext cx="4752272" cy="602181"/>
        </a:xfrm>
        <a:prstGeom prst="homePlate">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0960" rIns="265545" bIns="60960" numCol="1" spcCol="1270" anchor="ctr" anchorCtr="0">
          <a:noAutofit/>
        </a:bodyPr>
        <a:lstStyle/>
        <a:p>
          <a:pPr marL="0" lvl="0" indent="0" algn="l" defTabSz="711200" rtl="0">
            <a:lnSpc>
              <a:spcPct val="90000"/>
            </a:lnSpc>
            <a:spcBef>
              <a:spcPct val="0"/>
            </a:spcBef>
            <a:spcAft>
              <a:spcPct val="35000"/>
            </a:spcAft>
            <a:buNone/>
          </a:pPr>
          <a:r>
            <a:rPr lang="ro-RO" sz="1600" b="1" kern="1200" dirty="0">
              <a:solidFill>
                <a:schemeClr val="bg1"/>
              </a:solidFill>
              <a:latin typeface="Arial" pitchFamily="34" charset="0"/>
              <a:cs typeface="Arial" pitchFamily="34" charset="0"/>
            </a:rPr>
            <a:t>4. Evoluția cheltuielilor din exploatare</a:t>
          </a:r>
          <a:endParaRPr lang="ro-RO" sz="1600" kern="1200" dirty="0"/>
        </a:p>
      </dsp:txBody>
      <dsp:txXfrm>
        <a:off x="632315" y="2343591"/>
        <a:ext cx="4601727" cy="602181"/>
      </dsp:txXfrm>
    </dsp:sp>
    <dsp:sp modelId="{ED88EA2C-CA79-4711-A81F-BBEF55052F73}">
      <dsp:nvSpPr>
        <dsp:cNvPr id="0" name=""/>
        <dsp:cNvSpPr/>
      </dsp:nvSpPr>
      <dsp:spPr>
        <a:xfrm>
          <a:off x="4823926" y="2347945"/>
          <a:ext cx="602181" cy="602181"/>
        </a:xfrm>
        <a:prstGeom prst="ellipse">
          <a:avLst/>
        </a:prstGeom>
        <a:solidFill>
          <a:schemeClr val="accent4">
            <a:tint val="50000"/>
            <a:hueOff val="-1990641"/>
            <a:satOff val="11305"/>
            <a:lumOff val="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1E1786-F651-45EB-86C6-58C8CDCE44B9}">
      <dsp:nvSpPr>
        <dsp:cNvPr id="0" name=""/>
        <dsp:cNvSpPr/>
      </dsp:nvSpPr>
      <dsp:spPr>
        <a:xfrm>
          <a:off x="604108" y="3085483"/>
          <a:ext cx="4782566" cy="602181"/>
        </a:xfrm>
        <a:prstGeom prst="homePlate">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0960" rIns="265545" bIns="60960" numCol="1" spcCol="1270" anchor="ctr" anchorCtr="0">
          <a:noAutofit/>
        </a:bodyPr>
        <a:lstStyle/>
        <a:p>
          <a:pPr marL="0" lvl="0" indent="0" algn="l" defTabSz="711200" rtl="0">
            <a:lnSpc>
              <a:spcPct val="90000"/>
            </a:lnSpc>
            <a:spcBef>
              <a:spcPct val="0"/>
            </a:spcBef>
            <a:spcAft>
              <a:spcPct val="35000"/>
            </a:spcAft>
            <a:buNone/>
          </a:pPr>
          <a:r>
            <a:rPr lang="ro-RO" sz="1600" b="1" kern="1200" dirty="0">
              <a:solidFill>
                <a:schemeClr val="bg1"/>
              </a:solidFill>
              <a:latin typeface="Arial" pitchFamily="34" charset="0"/>
              <a:cs typeface="Arial" pitchFamily="34" charset="0"/>
            </a:rPr>
            <a:t>5. Investiții</a:t>
          </a:r>
        </a:p>
      </dsp:txBody>
      <dsp:txXfrm>
        <a:off x="604108" y="3085483"/>
        <a:ext cx="4632021" cy="602181"/>
      </dsp:txXfrm>
    </dsp:sp>
    <dsp:sp modelId="{A07E2FC8-11BB-4821-848C-02F52CBA295A}">
      <dsp:nvSpPr>
        <dsp:cNvPr id="0" name=""/>
        <dsp:cNvSpPr/>
      </dsp:nvSpPr>
      <dsp:spPr>
        <a:xfrm>
          <a:off x="4823926" y="3129882"/>
          <a:ext cx="602181" cy="602181"/>
        </a:xfrm>
        <a:prstGeom prst="ellipse">
          <a:avLst/>
        </a:prstGeom>
        <a:solidFill>
          <a:schemeClr val="accent4">
            <a:tint val="50000"/>
            <a:hueOff val="-2654188"/>
            <a:satOff val="15073"/>
            <a:lumOff val="11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EB1977-C2C0-43F7-B4C2-B4545A9A2ED4}">
      <dsp:nvSpPr>
        <dsp:cNvPr id="0" name=""/>
        <dsp:cNvSpPr/>
      </dsp:nvSpPr>
      <dsp:spPr>
        <a:xfrm>
          <a:off x="585932" y="3864547"/>
          <a:ext cx="4800743" cy="602181"/>
        </a:xfrm>
        <a:prstGeom prst="homePlate">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0960" rIns="265545" bIns="60960" numCol="1" spcCol="1270" anchor="ctr" anchorCtr="0">
          <a:noAutofit/>
        </a:bodyPr>
        <a:lstStyle/>
        <a:p>
          <a:pPr marL="0" lvl="0" indent="0" algn="l" defTabSz="711200" rtl="0">
            <a:lnSpc>
              <a:spcPct val="90000"/>
            </a:lnSpc>
            <a:spcBef>
              <a:spcPct val="0"/>
            </a:spcBef>
            <a:spcAft>
              <a:spcPct val="35000"/>
            </a:spcAft>
            <a:buNone/>
          </a:pPr>
          <a:r>
            <a:rPr lang="ro-RO" sz="1600" b="1" kern="1200" dirty="0">
              <a:solidFill>
                <a:schemeClr val="bg1"/>
              </a:solidFill>
              <a:latin typeface="Arial" pitchFamily="34" charset="0"/>
              <a:cs typeface="Arial" pitchFamily="34" charset="0"/>
            </a:rPr>
            <a:t>6. Performanța bursieră </a:t>
          </a:r>
        </a:p>
      </dsp:txBody>
      <dsp:txXfrm>
        <a:off x="585932" y="3864547"/>
        <a:ext cx="4650198" cy="602181"/>
      </dsp:txXfrm>
    </dsp:sp>
    <dsp:sp modelId="{456CBCC5-32C8-4A9E-BD8C-D6E041F8C8FC}">
      <dsp:nvSpPr>
        <dsp:cNvPr id="0" name=""/>
        <dsp:cNvSpPr/>
      </dsp:nvSpPr>
      <dsp:spPr>
        <a:xfrm>
          <a:off x="4823926" y="3911818"/>
          <a:ext cx="602181" cy="602181"/>
        </a:xfrm>
        <a:prstGeom prst="ellipse">
          <a:avLst/>
        </a:prstGeom>
        <a:solidFill>
          <a:schemeClr val="accent4">
            <a:tint val="50000"/>
            <a:hueOff val="-3317734"/>
            <a:satOff val="18842"/>
            <a:lumOff val="14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EF3A0C-8E1F-48C2-BC5F-FBB87B4B41E7}">
      <dsp:nvSpPr>
        <dsp:cNvPr id="0" name=""/>
        <dsp:cNvSpPr/>
      </dsp:nvSpPr>
      <dsp:spPr>
        <a:xfrm>
          <a:off x="570232" y="4688395"/>
          <a:ext cx="4801684" cy="560702"/>
        </a:xfrm>
        <a:prstGeom prst="homePlate">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0960" rIns="265545" bIns="60960" numCol="1" spcCol="1270" anchor="ctr" anchorCtr="0">
          <a:noAutofit/>
        </a:bodyPr>
        <a:lstStyle/>
        <a:p>
          <a:pPr marL="0" lvl="0" indent="0" algn="l" defTabSz="711200" rtl="0">
            <a:lnSpc>
              <a:spcPct val="90000"/>
            </a:lnSpc>
            <a:spcBef>
              <a:spcPct val="0"/>
            </a:spcBef>
            <a:spcAft>
              <a:spcPct val="35000"/>
            </a:spcAft>
            <a:buNone/>
          </a:pPr>
          <a:r>
            <a:rPr lang="ro-RO" sz="1600" b="1" kern="1200" dirty="0">
              <a:solidFill>
                <a:schemeClr val="bg1"/>
              </a:solidFill>
              <a:latin typeface="Arial" pitchFamily="34" charset="0"/>
              <a:cs typeface="Arial" pitchFamily="34" charset="0"/>
            </a:rPr>
            <a:t>7. Anexe </a:t>
          </a:r>
          <a:endParaRPr lang="ro-RO" sz="1600" kern="1200" dirty="0"/>
        </a:p>
      </dsp:txBody>
      <dsp:txXfrm>
        <a:off x="570232" y="4688395"/>
        <a:ext cx="4661509" cy="560702"/>
      </dsp:txXfrm>
    </dsp:sp>
    <dsp:sp modelId="{06008D4C-BBA6-4447-876F-4218D1F3A3C2}">
      <dsp:nvSpPr>
        <dsp:cNvPr id="0" name=""/>
        <dsp:cNvSpPr/>
      </dsp:nvSpPr>
      <dsp:spPr>
        <a:xfrm>
          <a:off x="4823926" y="4693755"/>
          <a:ext cx="602181" cy="602181"/>
        </a:xfrm>
        <a:prstGeom prst="ellipse">
          <a:avLst/>
        </a:prstGeom>
        <a:solidFill>
          <a:schemeClr val="accent4">
            <a:tint val="50000"/>
            <a:hueOff val="-3981281"/>
            <a:satOff val="22610"/>
            <a:lumOff val="1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74525-EAF1-4502-A599-D643D15D7B05}">
      <dsp:nvSpPr>
        <dsp:cNvPr id="0" name=""/>
        <dsp:cNvSpPr/>
      </dsp:nvSpPr>
      <dsp:spPr>
        <a:xfrm>
          <a:off x="1349703" y="1153042"/>
          <a:ext cx="1778971" cy="1778812"/>
        </a:xfrm>
        <a:prstGeom prst="ca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o-RO" sz="1200" b="1" kern="1200" dirty="0">
              <a:latin typeface="Arial" panose="020B0604020202020204" pitchFamily="34" charset="0"/>
              <a:cs typeface="Arial" panose="020B0604020202020204" pitchFamily="34" charset="0"/>
            </a:rPr>
            <a:t>CIFRA DE AFACERI </a:t>
          </a:r>
        </a:p>
        <a:p>
          <a:pPr marL="0" lvl="0" indent="0" algn="ctr" defTabSz="533400">
            <a:lnSpc>
              <a:spcPct val="90000"/>
            </a:lnSpc>
            <a:spcBef>
              <a:spcPct val="0"/>
            </a:spcBef>
            <a:spcAft>
              <a:spcPct val="35000"/>
            </a:spcAft>
            <a:buNone/>
          </a:pPr>
          <a:r>
            <a:rPr lang="ro-RO" sz="1200" b="1" kern="1200" dirty="0">
              <a:latin typeface="Arial" panose="020B0604020202020204" pitchFamily="34" charset="0"/>
              <a:cs typeface="Arial" panose="020B0604020202020204" pitchFamily="34" charset="0"/>
            </a:rPr>
            <a:t>9 luni 2022</a:t>
          </a:r>
        </a:p>
        <a:p>
          <a:pPr marL="0" lvl="0" indent="0" algn="ctr" defTabSz="533400">
            <a:lnSpc>
              <a:spcPct val="90000"/>
            </a:lnSpc>
            <a:spcBef>
              <a:spcPct val="0"/>
            </a:spcBef>
            <a:spcAft>
              <a:spcPct val="35000"/>
            </a:spcAft>
            <a:buNone/>
          </a:pPr>
          <a:r>
            <a:rPr lang="en-US" sz="1200" b="1" kern="1200" dirty="0">
              <a:solidFill>
                <a:schemeClr val="bg1"/>
              </a:solidFill>
              <a:latin typeface="Arial" panose="020B0604020202020204" pitchFamily="34" charset="0"/>
              <a:cs typeface="Arial" panose="020B0604020202020204" pitchFamily="34" charset="0"/>
            </a:rPr>
            <a:t>351,4</a:t>
          </a:r>
          <a:r>
            <a:rPr lang="ro-RO" sz="1200" b="1" kern="1200" dirty="0">
              <a:latin typeface="Arial" panose="020B0604020202020204" pitchFamily="34" charset="0"/>
              <a:cs typeface="Arial" panose="020B0604020202020204" pitchFamily="34" charset="0"/>
            </a:rPr>
            <a:t> mil. lei</a:t>
          </a:r>
        </a:p>
      </dsp:txBody>
      <dsp:txXfrm>
        <a:off x="1349703" y="1597745"/>
        <a:ext cx="1778971" cy="1111758"/>
      </dsp:txXfrm>
    </dsp:sp>
    <dsp:sp modelId="{D1EF2913-7265-4710-BAE3-C882BA28517B}">
      <dsp:nvSpPr>
        <dsp:cNvPr id="0" name=""/>
        <dsp:cNvSpPr/>
      </dsp:nvSpPr>
      <dsp:spPr>
        <a:xfrm>
          <a:off x="220035" y="125653"/>
          <a:ext cx="3585625" cy="3737660"/>
        </a:xfrm>
        <a:prstGeom prst="blockArc">
          <a:avLst>
            <a:gd name="adj1" fmla="val 16509444"/>
            <a:gd name="adj2" fmla="val 5088054"/>
            <a:gd name="adj3" fmla="val 524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409A55-DE93-4E56-A299-B954B08FBD98}">
      <dsp:nvSpPr>
        <dsp:cNvPr id="0" name=""/>
        <dsp:cNvSpPr/>
      </dsp:nvSpPr>
      <dsp:spPr>
        <a:xfrm>
          <a:off x="2558195" y="0"/>
          <a:ext cx="790332" cy="861605"/>
        </a:xfrm>
        <a:prstGeom prst="ellipse">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507C5AE5-0C36-4521-803A-4192AC86C605}">
      <dsp:nvSpPr>
        <dsp:cNvPr id="0" name=""/>
        <dsp:cNvSpPr/>
      </dsp:nvSpPr>
      <dsp:spPr>
        <a:xfrm>
          <a:off x="1258644" y="322466"/>
          <a:ext cx="926370" cy="24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l" defTabSz="488950">
            <a:lnSpc>
              <a:spcPct val="90000"/>
            </a:lnSpc>
            <a:spcBef>
              <a:spcPct val="0"/>
            </a:spcBef>
            <a:spcAft>
              <a:spcPct val="10000"/>
            </a:spcAft>
            <a:buNone/>
          </a:pPr>
          <a:r>
            <a:rPr lang="ro-RO" sz="1100" b="1" kern="1200" dirty="0">
              <a:latin typeface="Arial" panose="020B0604020202020204" pitchFamily="34" charset="0"/>
              <a:cs typeface="Arial" panose="020B0604020202020204" pitchFamily="34" charset="0"/>
            </a:rPr>
            <a:t>281,4 mil. lei</a:t>
          </a:r>
        </a:p>
      </dsp:txBody>
      <dsp:txXfrm>
        <a:off x="1258644" y="322466"/>
        <a:ext cx="926370" cy="241444"/>
      </dsp:txXfrm>
    </dsp:sp>
    <dsp:sp modelId="{F1EDC832-CAA0-43C8-9094-7BFF4D58AE96}">
      <dsp:nvSpPr>
        <dsp:cNvPr id="0" name=""/>
        <dsp:cNvSpPr/>
      </dsp:nvSpPr>
      <dsp:spPr>
        <a:xfrm>
          <a:off x="3332676" y="925971"/>
          <a:ext cx="1115452" cy="846738"/>
        </a:xfrm>
        <a:prstGeom prst="ellipse">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7D581BD3-64FC-4E32-A3CA-F24CD5268365}">
      <dsp:nvSpPr>
        <dsp:cNvPr id="0" name=""/>
        <dsp:cNvSpPr/>
      </dsp:nvSpPr>
      <dsp:spPr>
        <a:xfrm>
          <a:off x="2438852" y="570202"/>
          <a:ext cx="1007395" cy="21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l" defTabSz="488950">
            <a:lnSpc>
              <a:spcPct val="90000"/>
            </a:lnSpc>
            <a:spcBef>
              <a:spcPct val="0"/>
            </a:spcBef>
            <a:spcAft>
              <a:spcPct val="10000"/>
            </a:spcAft>
            <a:buNone/>
          </a:pPr>
          <a:r>
            <a:rPr lang="ro-RO" sz="1100" b="1" kern="1200" dirty="0">
              <a:latin typeface="Arial" panose="020B0604020202020204" pitchFamily="34" charset="0"/>
              <a:cs typeface="Arial" panose="020B0604020202020204" pitchFamily="34" charset="0"/>
            </a:rPr>
            <a:t>66,8 mil. lei</a:t>
          </a:r>
        </a:p>
      </dsp:txBody>
      <dsp:txXfrm>
        <a:off x="2438852" y="570202"/>
        <a:ext cx="1007395" cy="219580"/>
      </dsp:txXfrm>
    </dsp:sp>
    <dsp:sp modelId="{42034959-95AC-45EE-893E-5EC28818F0BC}">
      <dsp:nvSpPr>
        <dsp:cNvPr id="0" name=""/>
        <dsp:cNvSpPr/>
      </dsp:nvSpPr>
      <dsp:spPr>
        <a:xfrm>
          <a:off x="3423831" y="2169677"/>
          <a:ext cx="953207" cy="953008"/>
        </a:xfrm>
        <a:prstGeom prst="ellipse">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dsp:style>
    </dsp:sp>
    <dsp:sp modelId="{B4E03439-ACB9-48BA-ABC6-14B706F7935A}">
      <dsp:nvSpPr>
        <dsp:cNvPr id="0" name=""/>
        <dsp:cNvSpPr/>
      </dsp:nvSpPr>
      <dsp:spPr>
        <a:xfrm>
          <a:off x="3642004" y="1498302"/>
          <a:ext cx="850997" cy="249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l" defTabSz="488950">
            <a:lnSpc>
              <a:spcPct val="90000"/>
            </a:lnSpc>
            <a:spcBef>
              <a:spcPct val="0"/>
            </a:spcBef>
            <a:spcAft>
              <a:spcPct val="10000"/>
            </a:spcAft>
            <a:buNone/>
          </a:pPr>
          <a:r>
            <a:rPr lang="ro-RO" sz="1100" b="1" kern="1200" dirty="0">
              <a:latin typeface="Arial" panose="020B0604020202020204" pitchFamily="34" charset="0"/>
              <a:cs typeface="Arial" panose="020B0604020202020204" pitchFamily="34" charset="0"/>
            </a:rPr>
            <a:t>0,3 mil. lei</a:t>
          </a:r>
        </a:p>
      </dsp:txBody>
      <dsp:txXfrm>
        <a:off x="3642004" y="1498302"/>
        <a:ext cx="850997" cy="249811"/>
      </dsp:txXfrm>
    </dsp:sp>
    <dsp:sp modelId="{4C445674-0FA2-4BBF-B5D9-926E68DC6BD6}">
      <dsp:nvSpPr>
        <dsp:cNvPr id="0" name=""/>
        <dsp:cNvSpPr/>
      </dsp:nvSpPr>
      <dsp:spPr>
        <a:xfrm>
          <a:off x="2663520" y="3089627"/>
          <a:ext cx="953207" cy="953008"/>
        </a:xfrm>
        <a:prstGeom prst="ellipse">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dsp:style>
    </dsp:sp>
    <dsp:sp modelId="{7EB62E34-52E4-456B-ABBF-6F0443F8165A}">
      <dsp:nvSpPr>
        <dsp:cNvPr id="0" name=""/>
        <dsp:cNvSpPr/>
      </dsp:nvSpPr>
      <dsp:spPr>
        <a:xfrm>
          <a:off x="3581517" y="2675877"/>
          <a:ext cx="806847" cy="22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l" defTabSz="488950">
            <a:lnSpc>
              <a:spcPct val="90000"/>
            </a:lnSpc>
            <a:spcBef>
              <a:spcPct val="0"/>
            </a:spcBef>
            <a:spcAft>
              <a:spcPct val="10000"/>
            </a:spcAft>
            <a:buNone/>
          </a:pPr>
          <a:r>
            <a:rPr lang="ro-RO" sz="1100" b="1" kern="1200" dirty="0">
              <a:solidFill>
                <a:schemeClr val="tx1"/>
              </a:solidFill>
              <a:latin typeface="Arial" panose="020B0604020202020204" pitchFamily="34" charset="0"/>
              <a:cs typeface="Arial" panose="020B0604020202020204" pitchFamily="34" charset="0"/>
            </a:rPr>
            <a:t>1,1 mil. lei</a:t>
          </a:r>
        </a:p>
      </dsp:txBody>
      <dsp:txXfrm>
        <a:off x="3581517" y="2675877"/>
        <a:ext cx="806847" cy="221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83E46-1CD6-4A41-B4BA-6DCAC9724414}">
      <dsp:nvSpPr>
        <dsp:cNvPr id="0" name=""/>
        <dsp:cNvSpPr/>
      </dsp:nvSpPr>
      <dsp:spPr>
        <a:xfrm>
          <a:off x="469417" y="0"/>
          <a:ext cx="5566582" cy="5544617"/>
        </a:xfrm>
        <a:prstGeom prst="triangle">
          <a:avLst/>
        </a:prstGeom>
        <a:solidFill>
          <a:srgbClr val="153357"/>
        </a:solidFill>
        <a:ln>
          <a:solidFill>
            <a:srgbClr val="153357"/>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E0AD9D8-67AB-4EE9-BF4C-265E958C164D}">
      <dsp:nvSpPr>
        <dsp:cNvPr id="0" name=""/>
        <dsp:cNvSpPr/>
      </dsp:nvSpPr>
      <dsp:spPr>
        <a:xfrm>
          <a:off x="2872334" y="1500894"/>
          <a:ext cx="2947353" cy="499725"/>
        </a:xfrm>
        <a:prstGeom prst="roundRect">
          <a:avLst/>
        </a:prstGeom>
        <a:solidFill>
          <a:srgbClr val="A5CD39">
            <a:alpha val="90000"/>
          </a:srgbClr>
        </a:solidFill>
        <a:ln w="9525" cap="flat" cmpd="sng" algn="ctr">
          <a:solidFill>
            <a:srgbClr val="153357"/>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ro-RO" sz="1100" kern="1200" dirty="0">
              <a:latin typeface="Arial" panose="020B0604020202020204" pitchFamily="34" charset="0"/>
              <a:cs typeface="Arial" panose="020B0604020202020204" pitchFamily="34" charset="0"/>
            </a:rPr>
            <a:t>Reabilitări conducte </a:t>
          </a:r>
          <a:r>
            <a:rPr lang="en-US" sz="1100" kern="1200" dirty="0">
              <a:latin typeface="Arial" panose="020B0604020202020204" pitchFamily="34" charset="0"/>
              <a:cs typeface="Arial" panose="020B0604020202020204" pitchFamily="34" charset="0"/>
            </a:rPr>
            <a:t>26,4</a:t>
          </a:r>
          <a:r>
            <a:rPr lang="ro-RO" sz="1100" kern="1200" dirty="0">
              <a:latin typeface="Arial" panose="020B0604020202020204" pitchFamily="34" charset="0"/>
              <a:cs typeface="Arial" panose="020B0604020202020204" pitchFamily="34" charset="0"/>
            </a:rPr>
            <a:t> mil. lei</a:t>
          </a:r>
        </a:p>
      </dsp:txBody>
      <dsp:txXfrm>
        <a:off x="2896729" y="1525289"/>
        <a:ext cx="2898563" cy="450935"/>
      </dsp:txXfrm>
    </dsp:sp>
    <dsp:sp modelId="{C804976A-00D1-4278-B317-0F550759DF95}">
      <dsp:nvSpPr>
        <dsp:cNvPr id="0" name=""/>
        <dsp:cNvSpPr/>
      </dsp:nvSpPr>
      <dsp:spPr>
        <a:xfrm>
          <a:off x="2907253" y="2684659"/>
          <a:ext cx="2947376" cy="509084"/>
        </a:xfrm>
        <a:prstGeom prst="roundRect">
          <a:avLst/>
        </a:prstGeom>
        <a:solidFill>
          <a:srgbClr val="A5CD39">
            <a:alpha val="90000"/>
          </a:srgbClr>
        </a:solidFill>
        <a:ln w="9525" cap="flat" cmpd="sng" algn="ctr">
          <a:solidFill>
            <a:srgbClr val="153357"/>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ro-RO" sz="1100" kern="1200" dirty="0">
              <a:latin typeface="Arial" panose="020B0604020202020204" pitchFamily="34" charset="0"/>
              <a:cs typeface="Arial" panose="020B0604020202020204" pitchFamily="34" charset="0"/>
            </a:rPr>
            <a:t>Modernizări de rezervoare </a:t>
          </a:r>
          <a:r>
            <a:rPr lang="en-US" sz="1100" kern="1200" dirty="0">
              <a:latin typeface="Arial" panose="020B0604020202020204" pitchFamily="34" charset="0"/>
              <a:cs typeface="Arial" panose="020B0604020202020204" pitchFamily="34" charset="0"/>
            </a:rPr>
            <a:t>4,8</a:t>
          </a:r>
          <a:r>
            <a:rPr lang="ro-RO" sz="1100" kern="1200" dirty="0">
              <a:latin typeface="Arial" panose="020B0604020202020204" pitchFamily="34" charset="0"/>
              <a:cs typeface="Arial" panose="020B0604020202020204" pitchFamily="34" charset="0"/>
            </a:rPr>
            <a:t> </a:t>
          </a:r>
          <a:r>
            <a:rPr lang="ro-RO" sz="1100" kern="1200" noProof="0" dirty="0">
              <a:latin typeface="Arial" panose="020B0604020202020204" pitchFamily="34" charset="0"/>
              <a:cs typeface="Arial" panose="020B0604020202020204" pitchFamily="34" charset="0"/>
            </a:rPr>
            <a:t>mil</a:t>
          </a:r>
          <a:r>
            <a:rPr lang="ro-RO" sz="1100" kern="1200" dirty="0">
              <a:latin typeface="Arial" panose="020B0604020202020204" pitchFamily="34" charset="0"/>
              <a:cs typeface="Arial" panose="020B0604020202020204" pitchFamily="34" charset="0"/>
            </a:rPr>
            <a:t>. lei</a:t>
          </a:r>
        </a:p>
      </dsp:txBody>
      <dsp:txXfrm>
        <a:off x="2932104" y="2709510"/>
        <a:ext cx="2897674" cy="459382"/>
      </dsp:txXfrm>
    </dsp:sp>
    <dsp:sp modelId="{77E270C6-8CFA-42BC-B27E-D34741B1DDF9}">
      <dsp:nvSpPr>
        <dsp:cNvPr id="0" name=""/>
        <dsp:cNvSpPr/>
      </dsp:nvSpPr>
      <dsp:spPr>
        <a:xfrm>
          <a:off x="2881798" y="4562022"/>
          <a:ext cx="3006798" cy="521238"/>
        </a:xfrm>
        <a:prstGeom prst="roundRect">
          <a:avLst/>
        </a:prstGeom>
        <a:solidFill>
          <a:srgbClr val="A5CD39">
            <a:alpha val="90000"/>
          </a:srgbClr>
        </a:solidFill>
        <a:ln w="9525" cap="flat" cmpd="sng" algn="ctr">
          <a:solidFill>
            <a:srgbClr val="153357"/>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ro-RO" sz="1100" kern="1200" dirty="0">
              <a:solidFill>
                <a:schemeClr val="tx1"/>
              </a:solidFill>
              <a:latin typeface="Arial" panose="020B0604020202020204" pitchFamily="34" charset="0"/>
              <a:cs typeface="Arial" panose="020B0604020202020204" pitchFamily="34" charset="0"/>
            </a:rPr>
            <a:t>Lucrări automatizări SCADA 0,</a:t>
          </a:r>
          <a:r>
            <a:rPr lang="en-US" sz="1100" kern="1200" dirty="0">
              <a:solidFill>
                <a:schemeClr val="tx1"/>
              </a:solidFill>
              <a:latin typeface="Arial" panose="020B0604020202020204" pitchFamily="34" charset="0"/>
              <a:cs typeface="Arial" panose="020B0604020202020204" pitchFamily="34" charset="0"/>
            </a:rPr>
            <a:t>4</a:t>
          </a:r>
          <a:r>
            <a:rPr lang="ro-RO" sz="1100" kern="1200" dirty="0">
              <a:solidFill>
                <a:schemeClr val="tx1"/>
              </a:solidFill>
              <a:latin typeface="Arial" panose="020B0604020202020204" pitchFamily="34" charset="0"/>
              <a:cs typeface="Arial" panose="020B0604020202020204" pitchFamily="34" charset="0"/>
            </a:rPr>
            <a:t> mil. lei</a:t>
          </a:r>
        </a:p>
      </dsp:txBody>
      <dsp:txXfrm>
        <a:off x="2907243" y="4587467"/>
        <a:ext cx="2955908" cy="4703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17CDB-A29D-4E6F-AB4C-798EBE6DA64D}">
      <dsp:nvSpPr>
        <dsp:cNvPr id="0" name=""/>
        <dsp:cNvSpPr/>
      </dsp:nvSpPr>
      <dsp:spPr>
        <a:xfrm>
          <a:off x="2335" y="1129103"/>
          <a:ext cx="434486" cy="434486"/>
        </a:xfrm>
        <a:prstGeom prst="donut">
          <a:avLst>
            <a:gd name="adj" fmla="val 20000"/>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6FE321E-6221-430D-95E7-19DBF56E205F}">
      <dsp:nvSpPr>
        <dsp:cNvPr id="0" name=""/>
        <dsp:cNvSpPr/>
      </dsp:nvSpPr>
      <dsp:spPr>
        <a:xfrm rot="17700000">
          <a:off x="251516" y="718819"/>
          <a:ext cx="347939" cy="372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0" rIns="0" bIns="0" numCol="1" spcCol="1270" anchor="ctr" anchorCtr="0">
          <a:noAutofit/>
        </a:bodyPr>
        <a:lstStyle/>
        <a:p>
          <a:pPr marL="0" lvl="0" indent="0" algn="l" defTabSz="1155700">
            <a:lnSpc>
              <a:spcPct val="90000"/>
            </a:lnSpc>
            <a:spcBef>
              <a:spcPct val="0"/>
            </a:spcBef>
            <a:spcAft>
              <a:spcPct val="35000"/>
            </a:spcAft>
            <a:buNone/>
          </a:pPr>
          <a:endParaRPr lang="en-US" sz="2600" kern="1200" dirty="0"/>
        </a:p>
      </dsp:txBody>
      <dsp:txXfrm>
        <a:off x="251516" y="718819"/>
        <a:ext cx="347939" cy="372471"/>
      </dsp:txXfrm>
    </dsp:sp>
    <dsp:sp modelId="{51C5ACA6-33FD-4668-B3B1-157C98F240BE}">
      <dsp:nvSpPr>
        <dsp:cNvPr id="0" name=""/>
        <dsp:cNvSpPr/>
      </dsp:nvSpPr>
      <dsp:spPr>
        <a:xfrm>
          <a:off x="479774" y="1233583"/>
          <a:ext cx="225525" cy="225525"/>
        </a:xfrm>
        <a:prstGeom prst="ellipse">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80838CA-4B5F-4759-A83E-18025D22CD8E}">
      <dsp:nvSpPr>
        <dsp:cNvPr id="0" name=""/>
        <dsp:cNvSpPr/>
      </dsp:nvSpPr>
      <dsp:spPr>
        <a:xfrm rot="17700000">
          <a:off x="212670" y="1547479"/>
          <a:ext cx="467224" cy="225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endParaRPr lang="en-US" sz="1600" kern="1200" dirty="0">
            <a:latin typeface="Calibri"/>
            <a:ea typeface="+mn-ea"/>
            <a:cs typeface="+mn-cs"/>
          </a:endParaRPr>
        </a:p>
      </dsp:txBody>
      <dsp:txXfrm>
        <a:off x="212670" y="1547479"/>
        <a:ext cx="467224" cy="225278"/>
      </dsp:txXfrm>
    </dsp:sp>
    <dsp:sp modelId="{47163255-F5AC-461E-9A86-3B86DCAB719C}">
      <dsp:nvSpPr>
        <dsp:cNvPr id="0" name=""/>
        <dsp:cNvSpPr/>
      </dsp:nvSpPr>
      <dsp:spPr>
        <a:xfrm rot="17700000">
          <a:off x="505180" y="919934"/>
          <a:ext cx="467224" cy="225278"/>
        </a:xfrm>
        <a:prstGeom prst="rect">
          <a:avLst/>
        </a:prstGeom>
        <a:noFill/>
        <a:ln>
          <a:noFill/>
        </a:ln>
        <a:effectLst/>
      </dsp:spPr>
      <dsp:style>
        <a:lnRef idx="0">
          <a:scrgbClr r="0" g="0" b="0"/>
        </a:lnRef>
        <a:fillRef idx="0">
          <a:scrgbClr r="0" g="0" b="0"/>
        </a:fillRef>
        <a:effectRef idx="0">
          <a:scrgbClr r="0" g="0" b="0"/>
        </a:effectRef>
        <a:fontRef idx="minor"/>
      </dsp:style>
    </dsp:sp>
    <dsp:sp modelId="{5A8C3FAB-CD74-4F8F-AD16-04074F9041BF}">
      <dsp:nvSpPr>
        <dsp:cNvPr id="0" name=""/>
        <dsp:cNvSpPr/>
      </dsp:nvSpPr>
      <dsp:spPr>
        <a:xfrm>
          <a:off x="737992" y="1233583"/>
          <a:ext cx="225525" cy="225525"/>
        </a:xfrm>
        <a:prstGeom prst="ellipse">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DF47E5F-174C-4606-A5A6-ED4628A0F400}">
      <dsp:nvSpPr>
        <dsp:cNvPr id="0" name=""/>
        <dsp:cNvSpPr/>
      </dsp:nvSpPr>
      <dsp:spPr>
        <a:xfrm rot="17700000">
          <a:off x="470888" y="1547479"/>
          <a:ext cx="467224" cy="225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endParaRPr lang="en-US" sz="1600" kern="1200" dirty="0">
            <a:latin typeface="Calibri"/>
            <a:ea typeface="+mn-ea"/>
            <a:cs typeface="+mn-cs"/>
          </a:endParaRPr>
        </a:p>
      </dsp:txBody>
      <dsp:txXfrm>
        <a:off x="470888" y="1547479"/>
        <a:ext cx="467224" cy="225278"/>
      </dsp:txXfrm>
    </dsp:sp>
    <dsp:sp modelId="{703A9274-6AA5-4BA7-9F0C-49F5E848C1A2}">
      <dsp:nvSpPr>
        <dsp:cNvPr id="0" name=""/>
        <dsp:cNvSpPr/>
      </dsp:nvSpPr>
      <dsp:spPr>
        <a:xfrm rot="17700000">
          <a:off x="763398" y="919934"/>
          <a:ext cx="467224" cy="225278"/>
        </a:xfrm>
        <a:prstGeom prst="rect">
          <a:avLst/>
        </a:prstGeom>
        <a:noFill/>
        <a:ln>
          <a:noFill/>
        </a:ln>
        <a:effectLst/>
      </dsp:spPr>
      <dsp:style>
        <a:lnRef idx="0">
          <a:scrgbClr r="0" g="0" b="0"/>
        </a:lnRef>
        <a:fillRef idx="0">
          <a:scrgbClr r="0" g="0" b="0"/>
        </a:fillRef>
        <a:effectRef idx="0">
          <a:scrgbClr r="0" g="0" b="0"/>
        </a:effectRef>
        <a:fontRef idx="minor"/>
      </dsp:style>
    </dsp:sp>
    <dsp:sp modelId="{9125244F-CAD2-40B8-B03E-EE53F57528C6}">
      <dsp:nvSpPr>
        <dsp:cNvPr id="0" name=""/>
        <dsp:cNvSpPr/>
      </dsp:nvSpPr>
      <dsp:spPr>
        <a:xfrm>
          <a:off x="996245" y="1129103"/>
          <a:ext cx="434486" cy="434486"/>
        </a:xfrm>
        <a:prstGeom prst="donut">
          <a:avLst>
            <a:gd name="adj" fmla="val 20000"/>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D6BBD8D-95C7-4AC1-BA07-93F97F0B736B}">
      <dsp:nvSpPr>
        <dsp:cNvPr id="0" name=""/>
        <dsp:cNvSpPr/>
      </dsp:nvSpPr>
      <dsp:spPr>
        <a:xfrm rot="17700000">
          <a:off x="1149338" y="774908"/>
          <a:ext cx="540114" cy="26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endParaRPr lang="en-US" sz="1800" kern="1200" dirty="0">
            <a:latin typeface="Calibri"/>
            <a:ea typeface="+mn-ea"/>
            <a:cs typeface="+mn-cs"/>
          </a:endParaRPr>
        </a:p>
      </dsp:txBody>
      <dsp:txXfrm>
        <a:off x="1149338" y="774908"/>
        <a:ext cx="540114" cy="260293"/>
      </dsp:txXfrm>
    </dsp:sp>
    <dsp:sp modelId="{49AD36DC-D62B-4D81-B989-C0C6E821265F}">
      <dsp:nvSpPr>
        <dsp:cNvPr id="0" name=""/>
        <dsp:cNvSpPr/>
      </dsp:nvSpPr>
      <dsp:spPr>
        <a:xfrm>
          <a:off x="1463458" y="1233583"/>
          <a:ext cx="225525" cy="225525"/>
        </a:xfrm>
        <a:prstGeom prst="ellipse">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CF3A686-42B8-400D-ADAB-FFC1CE9C6893}">
      <dsp:nvSpPr>
        <dsp:cNvPr id="0" name=""/>
        <dsp:cNvSpPr/>
      </dsp:nvSpPr>
      <dsp:spPr>
        <a:xfrm rot="17700000">
          <a:off x="1196354" y="1547479"/>
          <a:ext cx="467224" cy="225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endParaRPr lang="en-US" sz="1600" kern="1200" dirty="0">
            <a:latin typeface="Calibri"/>
            <a:ea typeface="+mn-ea"/>
            <a:cs typeface="+mn-cs"/>
          </a:endParaRPr>
        </a:p>
      </dsp:txBody>
      <dsp:txXfrm>
        <a:off x="1196354" y="1547479"/>
        <a:ext cx="467224" cy="225278"/>
      </dsp:txXfrm>
    </dsp:sp>
    <dsp:sp modelId="{C5E960F3-64F7-451A-9F71-5CC76AE5F505}">
      <dsp:nvSpPr>
        <dsp:cNvPr id="0" name=""/>
        <dsp:cNvSpPr/>
      </dsp:nvSpPr>
      <dsp:spPr>
        <a:xfrm rot="17700000">
          <a:off x="1488864" y="919934"/>
          <a:ext cx="467224" cy="225278"/>
        </a:xfrm>
        <a:prstGeom prst="rect">
          <a:avLst/>
        </a:prstGeom>
        <a:noFill/>
        <a:ln>
          <a:noFill/>
        </a:ln>
        <a:effectLst/>
      </dsp:spPr>
      <dsp:style>
        <a:lnRef idx="0">
          <a:scrgbClr r="0" g="0" b="0"/>
        </a:lnRef>
        <a:fillRef idx="0">
          <a:scrgbClr r="0" g="0" b="0"/>
        </a:fillRef>
        <a:effectRef idx="0">
          <a:scrgbClr r="0" g="0" b="0"/>
        </a:effectRef>
        <a:fontRef idx="minor"/>
      </dsp:style>
    </dsp:sp>
    <dsp:sp modelId="{625298DF-66F0-44EC-B355-04318A84B0F2}">
      <dsp:nvSpPr>
        <dsp:cNvPr id="0" name=""/>
        <dsp:cNvSpPr/>
      </dsp:nvSpPr>
      <dsp:spPr>
        <a:xfrm>
          <a:off x="1721711" y="1129103"/>
          <a:ext cx="434486" cy="434486"/>
        </a:xfrm>
        <a:prstGeom prst="donut">
          <a:avLst>
            <a:gd name="adj" fmla="val 20000"/>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B4BD85E-C901-45C5-8EB9-6B9FEE12A7BE}">
      <dsp:nvSpPr>
        <dsp:cNvPr id="0" name=""/>
        <dsp:cNvSpPr/>
      </dsp:nvSpPr>
      <dsp:spPr>
        <a:xfrm rot="17700000">
          <a:off x="1874804" y="774908"/>
          <a:ext cx="540114" cy="26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endParaRPr lang="en-US" sz="1800" kern="1200" dirty="0">
            <a:latin typeface="Calibri"/>
            <a:ea typeface="+mn-ea"/>
            <a:cs typeface="+mn-cs"/>
          </a:endParaRPr>
        </a:p>
      </dsp:txBody>
      <dsp:txXfrm>
        <a:off x="1874804" y="774908"/>
        <a:ext cx="540114" cy="260293"/>
      </dsp:txXfrm>
    </dsp:sp>
    <dsp:sp modelId="{DF89BFF2-B2D4-4325-85A2-579AFC2E967F}">
      <dsp:nvSpPr>
        <dsp:cNvPr id="0" name=""/>
        <dsp:cNvSpPr/>
      </dsp:nvSpPr>
      <dsp:spPr>
        <a:xfrm>
          <a:off x="2188924" y="1233583"/>
          <a:ext cx="225525" cy="225525"/>
        </a:xfrm>
        <a:prstGeom prst="ellipse">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B665163-915F-40A6-83DE-D9E80507F79D}">
      <dsp:nvSpPr>
        <dsp:cNvPr id="0" name=""/>
        <dsp:cNvSpPr/>
      </dsp:nvSpPr>
      <dsp:spPr>
        <a:xfrm rot="17700000">
          <a:off x="1921820" y="1547479"/>
          <a:ext cx="467224" cy="225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endParaRPr lang="en-US" sz="1600" kern="1200" dirty="0">
            <a:latin typeface="Calibri"/>
            <a:ea typeface="+mn-ea"/>
            <a:cs typeface="+mn-cs"/>
          </a:endParaRPr>
        </a:p>
      </dsp:txBody>
      <dsp:txXfrm>
        <a:off x="1921820" y="1547479"/>
        <a:ext cx="467224" cy="225278"/>
      </dsp:txXfrm>
    </dsp:sp>
    <dsp:sp modelId="{B929AC72-0696-4EEE-AFB6-7E192A81CD7E}">
      <dsp:nvSpPr>
        <dsp:cNvPr id="0" name=""/>
        <dsp:cNvSpPr/>
      </dsp:nvSpPr>
      <dsp:spPr>
        <a:xfrm rot="17700000">
          <a:off x="2214330" y="919934"/>
          <a:ext cx="467224" cy="225278"/>
        </a:xfrm>
        <a:prstGeom prst="rect">
          <a:avLst/>
        </a:prstGeom>
        <a:noFill/>
        <a:ln>
          <a:noFill/>
        </a:ln>
        <a:effectLst/>
      </dsp:spPr>
      <dsp:style>
        <a:lnRef idx="0">
          <a:scrgbClr r="0" g="0" b="0"/>
        </a:lnRef>
        <a:fillRef idx="0">
          <a:scrgbClr r="0" g="0" b="0"/>
        </a:fillRef>
        <a:effectRef idx="0">
          <a:scrgbClr r="0" g="0" b="0"/>
        </a:effectRef>
        <a:fontRef idx="minor"/>
      </dsp:style>
    </dsp:sp>
    <dsp:sp modelId="{F624D2FA-8824-4453-8B9E-084D7FB18D3E}">
      <dsp:nvSpPr>
        <dsp:cNvPr id="0" name=""/>
        <dsp:cNvSpPr/>
      </dsp:nvSpPr>
      <dsp:spPr>
        <a:xfrm>
          <a:off x="2447142" y="1233583"/>
          <a:ext cx="225525" cy="225525"/>
        </a:xfrm>
        <a:prstGeom prst="ellipse">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799780-C26C-41A7-A8A3-0C5BAE591647}">
      <dsp:nvSpPr>
        <dsp:cNvPr id="0" name=""/>
        <dsp:cNvSpPr/>
      </dsp:nvSpPr>
      <dsp:spPr>
        <a:xfrm rot="17700000">
          <a:off x="2180038" y="1547479"/>
          <a:ext cx="467224" cy="225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endParaRPr lang="en-US" sz="1600" kern="1200" dirty="0">
            <a:latin typeface="Calibri"/>
            <a:ea typeface="+mn-ea"/>
            <a:cs typeface="+mn-cs"/>
          </a:endParaRPr>
        </a:p>
      </dsp:txBody>
      <dsp:txXfrm>
        <a:off x="2180038" y="1547479"/>
        <a:ext cx="467224" cy="225278"/>
      </dsp:txXfrm>
    </dsp:sp>
    <dsp:sp modelId="{036BAE8B-0596-41F6-8DFC-775AE3DB2F75}">
      <dsp:nvSpPr>
        <dsp:cNvPr id="0" name=""/>
        <dsp:cNvSpPr/>
      </dsp:nvSpPr>
      <dsp:spPr>
        <a:xfrm rot="17700000">
          <a:off x="2472548" y="919934"/>
          <a:ext cx="467224" cy="225278"/>
        </a:xfrm>
        <a:prstGeom prst="rect">
          <a:avLst/>
        </a:prstGeom>
        <a:noFill/>
        <a:ln>
          <a:noFill/>
        </a:ln>
        <a:effectLst/>
      </dsp:spPr>
      <dsp:style>
        <a:lnRef idx="0">
          <a:scrgbClr r="0" g="0" b="0"/>
        </a:lnRef>
        <a:fillRef idx="0">
          <a:scrgbClr r="0" g="0" b="0"/>
        </a:fillRef>
        <a:effectRef idx="0">
          <a:scrgbClr r="0" g="0" b="0"/>
        </a:effectRef>
        <a:fontRef idx="minor"/>
      </dsp:style>
    </dsp:sp>
    <dsp:sp modelId="{4AF980F5-1CFE-4F1C-8701-2120CCF8F1AB}">
      <dsp:nvSpPr>
        <dsp:cNvPr id="0" name=""/>
        <dsp:cNvSpPr/>
      </dsp:nvSpPr>
      <dsp:spPr>
        <a:xfrm>
          <a:off x="2705395" y="1129103"/>
          <a:ext cx="434486" cy="434486"/>
        </a:xfrm>
        <a:prstGeom prst="donut">
          <a:avLst>
            <a:gd name="adj" fmla="val 20000"/>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1B92A9-8E32-499C-902E-F133C5092D1A}">
      <dsp:nvSpPr>
        <dsp:cNvPr id="0" name=""/>
        <dsp:cNvSpPr/>
      </dsp:nvSpPr>
      <dsp:spPr>
        <a:xfrm rot="17700000">
          <a:off x="2858488" y="774908"/>
          <a:ext cx="540114" cy="26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endParaRPr lang="en-US" sz="1800" kern="1200" dirty="0">
            <a:latin typeface="Calibri"/>
            <a:ea typeface="+mn-ea"/>
            <a:cs typeface="+mn-cs"/>
          </a:endParaRPr>
        </a:p>
      </dsp:txBody>
      <dsp:txXfrm>
        <a:off x="2858488" y="774908"/>
        <a:ext cx="540114" cy="260293"/>
      </dsp:txXfrm>
    </dsp:sp>
    <dsp:sp modelId="{E29272B0-1840-4ADB-9A86-4D800BA7660B}">
      <dsp:nvSpPr>
        <dsp:cNvPr id="0" name=""/>
        <dsp:cNvSpPr/>
      </dsp:nvSpPr>
      <dsp:spPr>
        <a:xfrm>
          <a:off x="3172608" y="1233583"/>
          <a:ext cx="225525" cy="225525"/>
        </a:xfrm>
        <a:prstGeom prst="ellipse">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89158A-F0C2-472A-B26B-AE3903472886}">
      <dsp:nvSpPr>
        <dsp:cNvPr id="0" name=""/>
        <dsp:cNvSpPr/>
      </dsp:nvSpPr>
      <dsp:spPr>
        <a:xfrm rot="17700000">
          <a:off x="2905504" y="1547479"/>
          <a:ext cx="467224" cy="225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endParaRPr lang="en-US" sz="1600" kern="1200" dirty="0">
            <a:latin typeface="Calibri"/>
            <a:ea typeface="+mn-ea"/>
            <a:cs typeface="+mn-cs"/>
          </a:endParaRPr>
        </a:p>
      </dsp:txBody>
      <dsp:txXfrm>
        <a:off x="2905504" y="1547479"/>
        <a:ext cx="467224" cy="225278"/>
      </dsp:txXfrm>
    </dsp:sp>
    <dsp:sp modelId="{C83A00C4-4E87-475C-B373-0648A481D8EB}">
      <dsp:nvSpPr>
        <dsp:cNvPr id="0" name=""/>
        <dsp:cNvSpPr/>
      </dsp:nvSpPr>
      <dsp:spPr>
        <a:xfrm rot="17700000">
          <a:off x="3198014" y="919934"/>
          <a:ext cx="467224" cy="225278"/>
        </a:xfrm>
        <a:prstGeom prst="rect">
          <a:avLst/>
        </a:prstGeom>
        <a:noFill/>
        <a:ln>
          <a:noFill/>
        </a:ln>
        <a:effectLst/>
      </dsp:spPr>
      <dsp:style>
        <a:lnRef idx="0">
          <a:scrgbClr r="0" g="0" b="0"/>
        </a:lnRef>
        <a:fillRef idx="0">
          <a:scrgbClr r="0" g="0" b="0"/>
        </a:fillRef>
        <a:effectRef idx="0">
          <a:scrgbClr r="0" g="0" b="0"/>
        </a:effectRef>
        <a:fontRef idx="minor"/>
      </dsp:style>
    </dsp:sp>
    <dsp:sp modelId="{C91E5157-B099-45D6-9AF6-5D780FCC0741}">
      <dsp:nvSpPr>
        <dsp:cNvPr id="0" name=""/>
        <dsp:cNvSpPr/>
      </dsp:nvSpPr>
      <dsp:spPr>
        <a:xfrm>
          <a:off x="3430861" y="1129103"/>
          <a:ext cx="434486" cy="434486"/>
        </a:xfrm>
        <a:prstGeom prst="donut">
          <a:avLst>
            <a:gd name="adj" fmla="val 20000"/>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32F408-1A1D-4F3B-9E8F-4018961D8EE0}">
      <dsp:nvSpPr>
        <dsp:cNvPr id="0" name=""/>
        <dsp:cNvSpPr/>
      </dsp:nvSpPr>
      <dsp:spPr>
        <a:xfrm rot="17700000">
          <a:off x="3583954" y="774908"/>
          <a:ext cx="540114" cy="26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endParaRPr lang="en-US" sz="1800" kern="1200" dirty="0">
            <a:latin typeface="Calibri"/>
            <a:ea typeface="+mn-ea"/>
            <a:cs typeface="+mn-cs"/>
          </a:endParaRPr>
        </a:p>
      </dsp:txBody>
      <dsp:txXfrm>
        <a:off x="3583954" y="774908"/>
        <a:ext cx="540114" cy="260293"/>
      </dsp:txXfrm>
    </dsp:sp>
    <dsp:sp modelId="{FA37A83F-DCFE-4930-B762-BA4ACC7C2CF7}">
      <dsp:nvSpPr>
        <dsp:cNvPr id="0" name=""/>
        <dsp:cNvSpPr/>
      </dsp:nvSpPr>
      <dsp:spPr>
        <a:xfrm>
          <a:off x="3898074" y="1233583"/>
          <a:ext cx="225525" cy="225525"/>
        </a:xfrm>
        <a:prstGeom prst="ellipse">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74C4CD4-620A-4D12-877A-4F2671E6851F}">
      <dsp:nvSpPr>
        <dsp:cNvPr id="0" name=""/>
        <dsp:cNvSpPr/>
      </dsp:nvSpPr>
      <dsp:spPr>
        <a:xfrm rot="17700000">
          <a:off x="3630970" y="1547479"/>
          <a:ext cx="467224" cy="225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endParaRPr lang="en-US" sz="1600" kern="1200" dirty="0">
            <a:latin typeface="Calibri"/>
            <a:ea typeface="+mn-ea"/>
            <a:cs typeface="+mn-cs"/>
          </a:endParaRPr>
        </a:p>
      </dsp:txBody>
      <dsp:txXfrm>
        <a:off x="3630970" y="1547479"/>
        <a:ext cx="467224" cy="225278"/>
      </dsp:txXfrm>
    </dsp:sp>
    <dsp:sp modelId="{FCF7FA09-DF88-4A61-9695-0DC36D268D20}">
      <dsp:nvSpPr>
        <dsp:cNvPr id="0" name=""/>
        <dsp:cNvSpPr/>
      </dsp:nvSpPr>
      <dsp:spPr>
        <a:xfrm rot="17700000">
          <a:off x="3923480" y="919934"/>
          <a:ext cx="467224" cy="22527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6"/>
            <a:ext cx="3078427" cy="511730"/>
          </a:xfrm>
          <a:prstGeom prst="rect">
            <a:avLst/>
          </a:prstGeom>
        </p:spPr>
        <p:txBody>
          <a:bodyPr vert="horz" lIns="98558" tIns="49279" rIns="98558" bIns="49279" rtlCol="0"/>
          <a:lstStyle>
            <a:lvl1pPr algn="l">
              <a:defRPr sz="1300"/>
            </a:lvl1pPr>
          </a:lstStyle>
          <a:p>
            <a:endParaRPr lang="en-US"/>
          </a:p>
        </p:txBody>
      </p:sp>
      <p:sp>
        <p:nvSpPr>
          <p:cNvPr id="3" name="Date Placeholder 2"/>
          <p:cNvSpPr>
            <a:spLocks noGrp="1"/>
          </p:cNvSpPr>
          <p:nvPr>
            <p:ph type="dt" idx="1"/>
          </p:nvPr>
        </p:nvSpPr>
        <p:spPr>
          <a:xfrm>
            <a:off x="4023995" y="6"/>
            <a:ext cx="3078427" cy="511730"/>
          </a:xfrm>
          <a:prstGeom prst="rect">
            <a:avLst/>
          </a:prstGeom>
        </p:spPr>
        <p:txBody>
          <a:bodyPr vert="horz" lIns="98558" tIns="49279" rIns="98558" bIns="49279" rtlCol="0"/>
          <a:lstStyle>
            <a:lvl1pPr algn="r">
              <a:defRPr sz="1300"/>
            </a:lvl1pPr>
          </a:lstStyle>
          <a:p>
            <a:fld id="{0B713AA9-D936-485A-A392-3A413E677A26}" type="datetimeFigureOut">
              <a:rPr lang="en-US" smtClean="0"/>
              <a:t>11/16/2022</a:t>
            </a:fld>
            <a:endParaRPr lang="en-US"/>
          </a:p>
        </p:txBody>
      </p:sp>
      <p:sp>
        <p:nvSpPr>
          <p:cNvPr id="4" name="Slide Image Placeholder 3"/>
          <p:cNvSpPr>
            <a:spLocks noGrp="1" noRot="1" noChangeAspect="1"/>
          </p:cNvSpPr>
          <p:nvPr>
            <p:ph type="sldImg" idx="2"/>
          </p:nvPr>
        </p:nvSpPr>
        <p:spPr>
          <a:xfrm>
            <a:off x="993775" y="766763"/>
            <a:ext cx="5116513" cy="3838575"/>
          </a:xfrm>
          <a:prstGeom prst="rect">
            <a:avLst/>
          </a:prstGeom>
          <a:noFill/>
          <a:ln w="12700">
            <a:solidFill>
              <a:prstClr val="black"/>
            </a:solidFill>
          </a:ln>
        </p:spPr>
        <p:txBody>
          <a:bodyPr vert="horz" lIns="98558" tIns="49279" rIns="98558" bIns="49279" rtlCol="0" anchor="ctr"/>
          <a:lstStyle/>
          <a:p>
            <a:endParaRPr lang="en-US"/>
          </a:p>
        </p:txBody>
      </p:sp>
      <p:sp>
        <p:nvSpPr>
          <p:cNvPr id="5" name="Notes Placeholder 4"/>
          <p:cNvSpPr>
            <a:spLocks noGrp="1"/>
          </p:cNvSpPr>
          <p:nvPr>
            <p:ph type="body" sz="quarter" idx="3"/>
          </p:nvPr>
        </p:nvSpPr>
        <p:spPr>
          <a:xfrm>
            <a:off x="710408" y="4861447"/>
            <a:ext cx="5683250" cy="4605576"/>
          </a:xfrm>
          <a:prstGeom prst="rect">
            <a:avLst/>
          </a:prstGeom>
        </p:spPr>
        <p:txBody>
          <a:bodyPr vert="horz" lIns="98558" tIns="49279" rIns="98558" bIns="492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721110"/>
            <a:ext cx="3078427" cy="511730"/>
          </a:xfrm>
          <a:prstGeom prst="rect">
            <a:avLst/>
          </a:prstGeom>
        </p:spPr>
        <p:txBody>
          <a:bodyPr vert="horz" lIns="98558" tIns="49279" rIns="98558" bIns="49279" rtlCol="0" anchor="b"/>
          <a:lstStyle>
            <a:lvl1pPr algn="l">
              <a:defRPr sz="1300"/>
            </a:lvl1pPr>
          </a:lstStyle>
          <a:p>
            <a:endParaRPr lang="en-US"/>
          </a:p>
        </p:txBody>
      </p:sp>
      <p:sp>
        <p:nvSpPr>
          <p:cNvPr id="7" name="Slide Number Placeholder 6"/>
          <p:cNvSpPr>
            <a:spLocks noGrp="1"/>
          </p:cNvSpPr>
          <p:nvPr>
            <p:ph type="sldNum" sz="quarter" idx="5"/>
          </p:nvPr>
        </p:nvSpPr>
        <p:spPr>
          <a:xfrm>
            <a:off x="4023995" y="9721110"/>
            <a:ext cx="3078427" cy="511730"/>
          </a:xfrm>
          <a:prstGeom prst="rect">
            <a:avLst/>
          </a:prstGeom>
        </p:spPr>
        <p:txBody>
          <a:bodyPr vert="horz" lIns="98558" tIns="49279" rIns="98558" bIns="49279" rtlCol="0" anchor="b"/>
          <a:lstStyle>
            <a:lvl1pPr algn="r">
              <a:defRPr sz="1300"/>
            </a:lvl1pPr>
          </a:lstStyle>
          <a:p>
            <a:fld id="{4DAEA8A9-58DA-4FA1-A870-19FA32F1BB8A}" type="slidenum">
              <a:rPr lang="en-US" smtClean="0"/>
              <a:t>‹#›</a:t>
            </a:fld>
            <a:endParaRPr lang="en-US"/>
          </a:p>
        </p:txBody>
      </p:sp>
    </p:spTree>
    <p:extLst>
      <p:ext uri="{BB962C8B-B14F-4D97-AF65-F5344CB8AC3E}">
        <p14:creationId xmlns:p14="http://schemas.microsoft.com/office/powerpoint/2010/main" val="257545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0539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90A28F-00E1-4C34-AD3D-174AEEC0774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51325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0A28F-00E1-4C34-AD3D-174AEEC07744}" type="slidenum">
              <a:rPr lang="en-US" smtClean="0"/>
              <a:t>2</a:t>
            </a:fld>
            <a:endParaRPr lang="en-US"/>
          </a:p>
        </p:txBody>
      </p:sp>
    </p:spTree>
    <p:extLst>
      <p:ext uri="{BB962C8B-B14F-4D97-AF65-F5344CB8AC3E}">
        <p14:creationId xmlns:p14="http://schemas.microsoft.com/office/powerpoint/2010/main" val="902963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90A28F-00E1-4C34-AD3D-174AEEC0774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7092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90A28F-00E1-4C34-AD3D-174AEEC07744}" type="slidenum">
              <a:rPr lang="en-US" smtClean="0"/>
              <a:t>8</a:t>
            </a:fld>
            <a:endParaRPr lang="en-US"/>
          </a:p>
        </p:txBody>
      </p:sp>
    </p:spTree>
    <p:extLst>
      <p:ext uri="{BB962C8B-B14F-4D97-AF65-F5344CB8AC3E}">
        <p14:creationId xmlns:p14="http://schemas.microsoft.com/office/powerpoint/2010/main" val="2486587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90A28F-00E1-4C34-AD3D-174AEEC0774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2241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EA8A9-58DA-4FA1-A870-19FA32F1BB8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0699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EA8A9-58DA-4FA1-A870-19FA32F1BB8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6861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EA8A9-58DA-4FA1-A870-19FA32F1BB8A}" type="slidenum">
              <a:rPr lang="en-US" smtClean="0"/>
              <a:t>15</a:t>
            </a:fld>
            <a:endParaRPr lang="en-US"/>
          </a:p>
        </p:txBody>
      </p:sp>
    </p:spTree>
    <p:extLst>
      <p:ext uri="{BB962C8B-B14F-4D97-AF65-F5344CB8AC3E}">
        <p14:creationId xmlns:p14="http://schemas.microsoft.com/office/powerpoint/2010/main" val="2238867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90A28F-00E1-4C34-AD3D-174AEEC0774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53245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3D9D43-47ED-4BC8-ADCD-79D16D2072C5}"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7E557-3A21-4403-8FA0-4055F8566A91}" type="slidenum">
              <a:rPr lang="en-US" smtClean="0"/>
              <a:t>‹#›</a:t>
            </a:fld>
            <a:endParaRPr lang="en-US"/>
          </a:p>
        </p:txBody>
      </p:sp>
    </p:spTree>
    <p:extLst>
      <p:ext uri="{BB962C8B-B14F-4D97-AF65-F5344CB8AC3E}">
        <p14:creationId xmlns:p14="http://schemas.microsoft.com/office/powerpoint/2010/main" val="211189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D9D43-47ED-4BC8-ADCD-79D16D2072C5}"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7E557-3A21-4403-8FA0-4055F8566A91}" type="slidenum">
              <a:rPr lang="en-US" smtClean="0"/>
              <a:t>‹#›</a:t>
            </a:fld>
            <a:endParaRPr lang="en-US"/>
          </a:p>
        </p:txBody>
      </p:sp>
    </p:spTree>
    <p:extLst>
      <p:ext uri="{BB962C8B-B14F-4D97-AF65-F5344CB8AC3E}">
        <p14:creationId xmlns:p14="http://schemas.microsoft.com/office/powerpoint/2010/main" val="286910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D9D43-47ED-4BC8-ADCD-79D16D2072C5}"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7E557-3A21-4403-8FA0-4055F8566A91}" type="slidenum">
              <a:rPr lang="en-US" smtClean="0"/>
              <a:t>‹#›</a:t>
            </a:fld>
            <a:endParaRPr lang="en-US"/>
          </a:p>
        </p:txBody>
      </p:sp>
    </p:spTree>
    <p:extLst>
      <p:ext uri="{BB962C8B-B14F-4D97-AF65-F5344CB8AC3E}">
        <p14:creationId xmlns:p14="http://schemas.microsoft.com/office/powerpoint/2010/main" val="775143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 y="-16266"/>
            <a:ext cx="6041075" cy="6889233"/>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1" name="Google Shape;11;p2"/>
          <p:cNvSpPr/>
          <p:nvPr/>
        </p:nvSpPr>
        <p:spPr>
          <a:xfrm>
            <a:off x="2518391" y="2119533"/>
            <a:ext cx="3331800" cy="47384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2701476" y="0"/>
            <a:ext cx="3331800" cy="47384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txBox="1">
            <a:spLocks noGrp="1"/>
          </p:cNvSpPr>
          <p:nvPr>
            <p:ph type="ctrTitle"/>
          </p:nvPr>
        </p:nvSpPr>
        <p:spPr>
          <a:xfrm>
            <a:off x="685800" y="928567"/>
            <a:ext cx="4466100" cy="3810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800"/>
              <a:buNone/>
              <a:defRPr sz="4800"/>
            </a:lvl1pPr>
            <a:lvl2pPr lvl="1" rtl="0">
              <a:lnSpc>
                <a:spcPct val="100000"/>
              </a:lnSpc>
              <a:spcBef>
                <a:spcPts val="0"/>
              </a:spcBef>
              <a:spcAft>
                <a:spcPts val="0"/>
              </a:spcAft>
              <a:buSzPts val="4800"/>
              <a:buNone/>
              <a:defRPr sz="4800"/>
            </a:lvl2pPr>
            <a:lvl3pPr lvl="2" rtl="0">
              <a:lnSpc>
                <a:spcPct val="100000"/>
              </a:lnSpc>
              <a:spcBef>
                <a:spcPts val="0"/>
              </a:spcBef>
              <a:spcAft>
                <a:spcPts val="0"/>
              </a:spcAft>
              <a:buSzPts val="4800"/>
              <a:buNone/>
              <a:defRPr sz="4800"/>
            </a:lvl3pPr>
            <a:lvl4pPr lvl="3" rtl="0">
              <a:lnSpc>
                <a:spcPct val="100000"/>
              </a:lnSpc>
              <a:spcBef>
                <a:spcPts val="0"/>
              </a:spcBef>
              <a:spcAft>
                <a:spcPts val="0"/>
              </a:spcAft>
              <a:buSzPts val="4800"/>
              <a:buNone/>
              <a:defRPr sz="4800"/>
            </a:lvl4pPr>
            <a:lvl5pPr lvl="4" rtl="0">
              <a:lnSpc>
                <a:spcPct val="100000"/>
              </a:lnSpc>
              <a:spcBef>
                <a:spcPts val="0"/>
              </a:spcBef>
              <a:spcAft>
                <a:spcPts val="0"/>
              </a:spcAft>
              <a:buSzPts val="4800"/>
              <a:buNone/>
              <a:defRPr sz="4800"/>
            </a:lvl5pPr>
            <a:lvl6pPr lvl="5" rtl="0">
              <a:lnSpc>
                <a:spcPct val="100000"/>
              </a:lnSpc>
              <a:spcBef>
                <a:spcPts val="0"/>
              </a:spcBef>
              <a:spcAft>
                <a:spcPts val="0"/>
              </a:spcAft>
              <a:buSzPts val="4800"/>
              <a:buNone/>
              <a:defRPr sz="4800"/>
            </a:lvl6pPr>
            <a:lvl7pPr lvl="6" rtl="0">
              <a:lnSpc>
                <a:spcPct val="100000"/>
              </a:lnSpc>
              <a:spcBef>
                <a:spcPts val="0"/>
              </a:spcBef>
              <a:spcAft>
                <a:spcPts val="0"/>
              </a:spcAft>
              <a:buSzPts val="4800"/>
              <a:buNone/>
              <a:defRPr sz="4800"/>
            </a:lvl7pPr>
            <a:lvl8pPr lvl="7" rtl="0">
              <a:lnSpc>
                <a:spcPct val="100000"/>
              </a:lnSpc>
              <a:spcBef>
                <a:spcPts val="0"/>
              </a:spcBef>
              <a:spcAft>
                <a:spcPts val="0"/>
              </a:spcAft>
              <a:buSzPts val="4800"/>
              <a:buNone/>
              <a:defRPr sz="4800"/>
            </a:lvl8pPr>
            <a:lvl9pPr lvl="8" rtl="0">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972657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grpSp>
        <p:nvGrpSpPr>
          <p:cNvPr id="15" name="Google Shape;15;p3"/>
          <p:cNvGrpSpPr/>
          <p:nvPr/>
        </p:nvGrpSpPr>
        <p:grpSpPr>
          <a:xfrm>
            <a:off x="-847116" y="712102"/>
            <a:ext cx="10543642" cy="4586729"/>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3" name="Google Shape;23;p3"/>
          <p:cNvSpPr txBox="1">
            <a:spLocks noGrp="1"/>
          </p:cNvSpPr>
          <p:nvPr>
            <p:ph type="ctrTitle"/>
          </p:nvPr>
        </p:nvSpPr>
        <p:spPr>
          <a:xfrm>
            <a:off x="1790700" y="2799484"/>
            <a:ext cx="5562600" cy="7764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4" name="Google Shape;24;p3"/>
          <p:cNvSpPr txBox="1">
            <a:spLocks noGrp="1"/>
          </p:cNvSpPr>
          <p:nvPr>
            <p:ph type="subTitle" idx="1"/>
          </p:nvPr>
        </p:nvSpPr>
        <p:spPr>
          <a:xfrm>
            <a:off x="1790700" y="3704917"/>
            <a:ext cx="5562600" cy="353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1800">
                <a:solidFill>
                  <a:schemeClr val="accent3"/>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Tree>
    <p:extLst>
      <p:ext uri="{BB962C8B-B14F-4D97-AF65-F5344CB8AC3E}">
        <p14:creationId xmlns:p14="http://schemas.microsoft.com/office/powerpoint/2010/main" val="3737003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26" name="Google Shape;26;p4"/>
          <p:cNvSpPr/>
          <p:nvPr/>
        </p:nvSpPr>
        <p:spPr>
          <a:xfrm>
            <a:off x="0" y="-67"/>
            <a:ext cx="9144000" cy="6858000"/>
          </a:xfrm>
          <a:prstGeom prst="parallelogram">
            <a:avLst>
              <a:gd name="adj" fmla="val 5558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4"/>
          <p:cNvSpPr txBox="1">
            <a:spLocks noGrp="1"/>
          </p:cNvSpPr>
          <p:nvPr>
            <p:ph type="body" idx="1"/>
          </p:nvPr>
        </p:nvSpPr>
        <p:spPr>
          <a:xfrm>
            <a:off x="2746950" y="1382933"/>
            <a:ext cx="3650100" cy="4092000"/>
          </a:xfrm>
          <a:prstGeom prst="rect">
            <a:avLst/>
          </a:prstGeom>
        </p:spPr>
        <p:txBody>
          <a:bodyPr spcFirstLastPara="1" wrap="square" lIns="0" tIns="0" rIns="0" bIns="0" anchor="ctr" anchorCtr="0">
            <a:noAutofit/>
          </a:bodyPr>
          <a:lstStyle>
            <a:lvl1pPr marL="457189" lvl="0" indent="-380990" algn="ctr" rtl="0">
              <a:spcBef>
                <a:spcPts val="6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914378" lvl="1" indent="-38099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371566" lvl="2" indent="-38099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1828754" lvl="3" indent="-38099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2285943" lvl="4" indent="-38099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2743132" lvl="5" indent="-38099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3200320" lvl="6" indent="-38099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3657509" lvl="7" indent="-38099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4114697" lvl="8" indent="-38099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3593400" y="507932"/>
            <a:ext cx="1957200" cy="671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accent1"/>
                </a:solidFill>
                <a:latin typeface="Merriweather"/>
                <a:ea typeface="Merriweather"/>
                <a:cs typeface="Merriweather"/>
                <a:sym typeface="Merriweather"/>
              </a:rPr>
              <a:t>“</a:t>
            </a:r>
            <a:endParaRPr sz="6000" b="1">
              <a:solidFill>
                <a:schemeClr val="accent1"/>
              </a:solidFill>
              <a:latin typeface="Merriweather"/>
              <a:ea typeface="Merriweather"/>
              <a:cs typeface="Merriweather"/>
              <a:sym typeface="Merriweather"/>
            </a:endParaRPr>
          </a:p>
        </p:txBody>
      </p:sp>
      <p:sp>
        <p:nvSpPr>
          <p:cNvPr id="29" name="Google Shape;29;p4"/>
          <p:cNvSpPr txBox="1">
            <a:spLocks noGrp="1"/>
          </p:cNvSpPr>
          <p:nvPr>
            <p:ph type="sldNum" idx="12"/>
          </p:nvPr>
        </p:nvSpPr>
        <p:spPr>
          <a:xfrm>
            <a:off x="4354950" y="0"/>
            <a:ext cx="434100" cy="5248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
        <p:nvSpPr>
          <p:cNvPr id="30" name="Google Shape;30;p4"/>
          <p:cNvSpPr/>
          <p:nvPr/>
        </p:nvSpPr>
        <p:spPr>
          <a:xfrm>
            <a:off x="-161316" y="2893629"/>
            <a:ext cx="1691400" cy="24052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4"/>
          <p:cNvSpPr/>
          <p:nvPr/>
        </p:nvSpPr>
        <p:spPr>
          <a:xfrm>
            <a:off x="510053" y="1477924"/>
            <a:ext cx="2241300" cy="31876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4"/>
          <p:cNvSpPr/>
          <p:nvPr/>
        </p:nvSpPr>
        <p:spPr>
          <a:xfrm>
            <a:off x="1070768" y="712100"/>
            <a:ext cx="943200" cy="1342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4"/>
          <p:cNvSpPr/>
          <p:nvPr/>
        </p:nvSpPr>
        <p:spPr>
          <a:xfrm>
            <a:off x="7308537" y="1086316"/>
            <a:ext cx="1744500" cy="24796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4"/>
          <p:cNvSpPr/>
          <p:nvPr/>
        </p:nvSpPr>
        <p:spPr>
          <a:xfrm>
            <a:off x="6769741" y="4226200"/>
            <a:ext cx="1234800" cy="1755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4"/>
          <p:cNvSpPr txBox="1"/>
          <p:nvPr/>
        </p:nvSpPr>
        <p:spPr>
          <a:xfrm>
            <a:off x="3593400" y="5678399"/>
            <a:ext cx="1957200" cy="671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accent1"/>
                </a:solidFill>
                <a:latin typeface="Merriweather"/>
                <a:ea typeface="Merriweather"/>
                <a:cs typeface="Merriweather"/>
                <a:sym typeface="Merriweather"/>
              </a:rPr>
              <a:t>”</a:t>
            </a:r>
            <a:endParaRPr sz="6000" b="1">
              <a:solidFill>
                <a:schemeClr val="accent1"/>
              </a:solidFill>
              <a:latin typeface="Merriweather"/>
              <a:ea typeface="Merriweather"/>
              <a:cs typeface="Merriweather"/>
              <a:sym typeface="Merriweather"/>
            </a:endParaRPr>
          </a:p>
        </p:txBody>
      </p:sp>
      <p:sp>
        <p:nvSpPr>
          <p:cNvPr id="36" name="Google Shape;36;p4"/>
          <p:cNvSpPr/>
          <p:nvPr/>
        </p:nvSpPr>
        <p:spPr>
          <a:xfrm>
            <a:off x="7174525" y="2692467"/>
            <a:ext cx="1782000" cy="2534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224432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313691" y="-24499"/>
            <a:ext cx="7510983" cy="2182673"/>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5" name="Google Shape;45;p5"/>
          <p:cNvGrpSpPr/>
          <p:nvPr/>
        </p:nvGrpSpPr>
        <p:grpSpPr>
          <a:xfrm>
            <a:off x="7485392" y="2340468"/>
            <a:ext cx="2830800" cy="4517696"/>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8" name="Google Shape;48;p5"/>
          <p:cNvSpPr txBox="1">
            <a:spLocks noGrp="1"/>
          </p:cNvSpPr>
          <p:nvPr>
            <p:ph type="body" idx="1"/>
          </p:nvPr>
        </p:nvSpPr>
        <p:spPr>
          <a:xfrm>
            <a:off x="914575" y="2112567"/>
            <a:ext cx="6999600" cy="3999600"/>
          </a:xfrm>
          <a:prstGeom prst="rect">
            <a:avLst/>
          </a:prstGeom>
        </p:spPr>
        <p:txBody>
          <a:bodyPr spcFirstLastPara="1" wrap="square" lIns="0" tIns="0" rIns="0" bIns="0" anchor="t" anchorCtr="0">
            <a:noAutofit/>
          </a:bodyPr>
          <a:lstStyle>
            <a:lvl1pPr marL="457189" lvl="0" indent="-380990" rtl="0">
              <a:spcBef>
                <a:spcPts val="600"/>
              </a:spcBef>
              <a:spcAft>
                <a:spcPts val="0"/>
              </a:spcAft>
              <a:buSzPts val="2400"/>
              <a:buChar char="▰"/>
              <a:defRPr/>
            </a:lvl1pPr>
            <a:lvl2pPr marL="914378" lvl="1" indent="-380990" rtl="0">
              <a:spcBef>
                <a:spcPts val="0"/>
              </a:spcBef>
              <a:spcAft>
                <a:spcPts val="0"/>
              </a:spcAft>
              <a:buSzPts val="2400"/>
              <a:buChar char="╺"/>
              <a:defRPr/>
            </a:lvl2pPr>
            <a:lvl3pPr marL="1371566" lvl="2" indent="-380990" rtl="0">
              <a:spcBef>
                <a:spcPts val="0"/>
              </a:spcBef>
              <a:spcAft>
                <a:spcPts val="0"/>
              </a:spcAft>
              <a:buSzPts val="2400"/>
              <a:buChar char="╺"/>
              <a:defRPr/>
            </a:lvl3pPr>
            <a:lvl4pPr marL="1828754" lvl="3" indent="-380990" rtl="0">
              <a:spcBef>
                <a:spcPts val="0"/>
              </a:spcBef>
              <a:spcAft>
                <a:spcPts val="0"/>
              </a:spcAft>
              <a:buSzPts val="2400"/>
              <a:buChar char="╺"/>
              <a:defRPr/>
            </a:lvl4pPr>
            <a:lvl5pPr marL="2285943" lvl="4" indent="-380990" rtl="0">
              <a:spcBef>
                <a:spcPts val="0"/>
              </a:spcBef>
              <a:spcAft>
                <a:spcPts val="0"/>
              </a:spcAft>
              <a:buSzPts val="2400"/>
              <a:buChar char="○"/>
              <a:defRPr/>
            </a:lvl5pPr>
            <a:lvl6pPr marL="2743132" lvl="5" indent="-380990" rtl="0">
              <a:spcBef>
                <a:spcPts val="0"/>
              </a:spcBef>
              <a:spcAft>
                <a:spcPts val="0"/>
              </a:spcAft>
              <a:buSzPts val="2400"/>
              <a:buChar char="■"/>
              <a:defRPr/>
            </a:lvl6pPr>
            <a:lvl7pPr marL="3200320" lvl="6" indent="-380990" rtl="0">
              <a:spcBef>
                <a:spcPts val="0"/>
              </a:spcBef>
              <a:spcAft>
                <a:spcPts val="0"/>
              </a:spcAft>
              <a:buSzPts val="2400"/>
              <a:buChar char="●"/>
              <a:defRPr/>
            </a:lvl7pPr>
            <a:lvl8pPr marL="3657509" lvl="7" indent="-380990" rtl="0">
              <a:spcBef>
                <a:spcPts val="0"/>
              </a:spcBef>
              <a:spcAft>
                <a:spcPts val="0"/>
              </a:spcAft>
              <a:buSzPts val="2400"/>
              <a:buChar char="○"/>
              <a:defRPr/>
            </a:lvl8pPr>
            <a:lvl9pPr marL="4114697" lvl="8" indent="-380990" rtl="0">
              <a:spcBef>
                <a:spcPts val="0"/>
              </a:spcBef>
              <a:spcAft>
                <a:spcPts val="0"/>
              </a:spcAft>
              <a:buSzPts val="2400"/>
              <a:buChar char="■"/>
              <a:defRPr/>
            </a:lvl9pPr>
          </a:lstStyle>
          <a:p>
            <a:endParaRPr/>
          </a:p>
        </p:txBody>
      </p:sp>
      <p:sp>
        <p:nvSpPr>
          <p:cNvPr id="49" name="Google Shape;49;p5"/>
          <p:cNvSpPr txBox="1">
            <a:spLocks noGrp="1"/>
          </p:cNvSpPr>
          <p:nvPr>
            <p:ph type="sldNum" idx="12"/>
          </p:nvPr>
        </p:nvSpPr>
        <p:spPr>
          <a:xfrm>
            <a:off x="8557525" y="0"/>
            <a:ext cx="4341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50" name="Google Shape;50;p5"/>
          <p:cNvSpPr txBox="1">
            <a:spLocks noGrp="1"/>
          </p:cNvSpPr>
          <p:nvPr>
            <p:ph type="title"/>
          </p:nvPr>
        </p:nvSpPr>
        <p:spPr>
          <a:xfrm>
            <a:off x="914575" y="661167"/>
            <a:ext cx="60267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Tree>
    <p:extLst>
      <p:ext uri="{BB962C8B-B14F-4D97-AF65-F5344CB8AC3E}">
        <p14:creationId xmlns:p14="http://schemas.microsoft.com/office/powerpoint/2010/main" val="3301563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1"/>
        <p:cNvGrpSpPr/>
        <p:nvPr/>
      </p:nvGrpSpPr>
      <p:grpSpPr>
        <a:xfrm>
          <a:off x="0" y="0"/>
          <a:ext cx="0" cy="0"/>
          <a:chOff x="0" y="0"/>
          <a:chExt cx="0" cy="0"/>
        </a:xfrm>
      </p:grpSpPr>
      <p:sp>
        <p:nvSpPr>
          <p:cNvPr id="52" name="Google Shape;52;p6"/>
          <p:cNvSpPr/>
          <p:nvPr/>
        </p:nvSpPr>
        <p:spPr>
          <a:xfrm>
            <a:off x="-7800" y="-16266"/>
            <a:ext cx="6248300" cy="6889233"/>
          </a:xfrm>
          <a:custGeom>
            <a:avLst/>
            <a:gdLst/>
            <a:ahLst/>
            <a:cxnLst/>
            <a:rect l="l" t="t" r="r" b="b"/>
            <a:pathLst>
              <a:path w="249932" h="206677" extrusionOk="0">
                <a:moveTo>
                  <a:pt x="134610" y="206677"/>
                </a:moveTo>
                <a:lnTo>
                  <a:pt x="249932" y="0"/>
                </a:lnTo>
                <a:lnTo>
                  <a:pt x="312" y="176"/>
                </a:lnTo>
                <a:lnTo>
                  <a:pt x="0" y="206540"/>
                </a:lnTo>
                <a:close/>
              </a:path>
            </a:pathLst>
          </a:custGeom>
          <a:solidFill>
            <a:schemeClr val="lt1"/>
          </a:solidFill>
          <a:ln>
            <a:noFill/>
          </a:ln>
        </p:spPr>
      </p:sp>
      <p:grpSp>
        <p:nvGrpSpPr>
          <p:cNvPr id="53" name="Google Shape;53;p6"/>
          <p:cNvGrpSpPr/>
          <p:nvPr/>
        </p:nvGrpSpPr>
        <p:grpSpPr>
          <a:xfrm>
            <a:off x="-313691" y="-24499"/>
            <a:ext cx="6268866" cy="2182673"/>
            <a:chOff x="-313691" y="-18375"/>
            <a:chExt cx="6268866" cy="1637005"/>
          </a:xfrm>
        </p:grpSpPr>
        <p:sp>
          <p:nvSpPr>
            <p:cNvPr id="54" name="Google Shape;54;p6"/>
            <p:cNvSpPr/>
            <p:nvPr/>
          </p:nvSpPr>
          <p:spPr>
            <a:xfrm>
              <a:off x="256375" y="499825"/>
              <a:ext cx="56988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p6"/>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 name="Google Shape;56;p6"/>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6"/>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8" name="Google Shape;58;p6"/>
          <p:cNvGrpSpPr/>
          <p:nvPr/>
        </p:nvGrpSpPr>
        <p:grpSpPr>
          <a:xfrm>
            <a:off x="8378663" y="4763643"/>
            <a:ext cx="1312359" cy="2094404"/>
            <a:chOff x="7485392" y="1755351"/>
            <a:chExt cx="2830800" cy="3388272"/>
          </a:xfrm>
        </p:grpSpPr>
        <p:sp>
          <p:nvSpPr>
            <p:cNvPr id="59" name="Google Shape;59;p6"/>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6"/>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1" name="Google Shape;61;p6"/>
          <p:cNvSpPr/>
          <p:nvPr/>
        </p:nvSpPr>
        <p:spPr>
          <a:xfrm>
            <a:off x="3171580" y="3429000"/>
            <a:ext cx="1806600" cy="3443600"/>
          </a:xfrm>
          <a:prstGeom prst="parallelogram">
            <a:avLst>
              <a:gd name="adj" fmla="val 79448"/>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6"/>
          <p:cNvSpPr/>
          <p:nvPr/>
        </p:nvSpPr>
        <p:spPr>
          <a:xfrm>
            <a:off x="2918594" y="0"/>
            <a:ext cx="3321900" cy="6333200"/>
          </a:xfrm>
          <a:prstGeom prst="parallelogram">
            <a:avLst>
              <a:gd name="adj" fmla="val 79448"/>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6"/>
          <p:cNvSpPr txBox="1">
            <a:spLocks noGrp="1"/>
          </p:cNvSpPr>
          <p:nvPr>
            <p:ph type="title"/>
          </p:nvPr>
        </p:nvSpPr>
        <p:spPr>
          <a:xfrm>
            <a:off x="914575" y="661167"/>
            <a:ext cx="39090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64" name="Google Shape;64;p6"/>
          <p:cNvSpPr txBox="1">
            <a:spLocks noGrp="1"/>
          </p:cNvSpPr>
          <p:nvPr>
            <p:ph type="body" idx="1"/>
          </p:nvPr>
        </p:nvSpPr>
        <p:spPr>
          <a:xfrm>
            <a:off x="914575" y="2112567"/>
            <a:ext cx="2480700" cy="3999600"/>
          </a:xfrm>
          <a:prstGeom prst="rect">
            <a:avLst/>
          </a:prstGeom>
        </p:spPr>
        <p:txBody>
          <a:bodyPr spcFirstLastPara="1" wrap="square" lIns="0" tIns="0" rIns="0" bIns="0" anchor="t" anchorCtr="0">
            <a:noAutofit/>
          </a:bodyPr>
          <a:lstStyle>
            <a:lvl1pPr marL="457189" lvl="0" indent="-355591" rtl="0">
              <a:spcBef>
                <a:spcPts val="600"/>
              </a:spcBef>
              <a:spcAft>
                <a:spcPts val="0"/>
              </a:spcAft>
              <a:buSzPts val="2000"/>
              <a:buChar char="▰"/>
              <a:defRPr sz="2000"/>
            </a:lvl1pPr>
            <a:lvl2pPr marL="914378" lvl="1" indent="-355591" rtl="0">
              <a:spcBef>
                <a:spcPts val="0"/>
              </a:spcBef>
              <a:spcAft>
                <a:spcPts val="0"/>
              </a:spcAft>
              <a:buSzPts val="2000"/>
              <a:buChar char="╺"/>
              <a:defRPr sz="2000"/>
            </a:lvl2pPr>
            <a:lvl3pPr marL="1371566" lvl="2" indent="-355591" rtl="0">
              <a:spcBef>
                <a:spcPts val="0"/>
              </a:spcBef>
              <a:spcAft>
                <a:spcPts val="0"/>
              </a:spcAft>
              <a:buSzPts val="2000"/>
              <a:buChar char="╺"/>
              <a:defRPr sz="2000"/>
            </a:lvl3pPr>
            <a:lvl4pPr marL="1828754" lvl="3" indent="-355591" rtl="0">
              <a:spcBef>
                <a:spcPts val="0"/>
              </a:spcBef>
              <a:spcAft>
                <a:spcPts val="0"/>
              </a:spcAft>
              <a:buSzPts val="2000"/>
              <a:buChar char="╺"/>
              <a:defRPr sz="2000"/>
            </a:lvl4pPr>
            <a:lvl5pPr marL="2285943" lvl="4" indent="-355591" rtl="0">
              <a:spcBef>
                <a:spcPts val="0"/>
              </a:spcBef>
              <a:spcAft>
                <a:spcPts val="0"/>
              </a:spcAft>
              <a:buSzPts val="2000"/>
              <a:buChar char="○"/>
              <a:defRPr sz="2000"/>
            </a:lvl5pPr>
            <a:lvl6pPr marL="2743132" lvl="5" indent="-355591" rtl="0">
              <a:spcBef>
                <a:spcPts val="0"/>
              </a:spcBef>
              <a:spcAft>
                <a:spcPts val="0"/>
              </a:spcAft>
              <a:buSzPts val="2000"/>
              <a:buChar char="■"/>
              <a:defRPr sz="2000"/>
            </a:lvl6pPr>
            <a:lvl7pPr marL="3200320" lvl="6" indent="-355591" rtl="0">
              <a:spcBef>
                <a:spcPts val="0"/>
              </a:spcBef>
              <a:spcAft>
                <a:spcPts val="0"/>
              </a:spcAft>
              <a:buSzPts val="2000"/>
              <a:buChar char="●"/>
              <a:defRPr sz="2000"/>
            </a:lvl7pPr>
            <a:lvl8pPr marL="3657509" lvl="7" indent="-355591" rtl="0">
              <a:spcBef>
                <a:spcPts val="0"/>
              </a:spcBef>
              <a:spcAft>
                <a:spcPts val="0"/>
              </a:spcAft>
              <a:buSzPts val="2000"/>
              <a:buChar char="○"/>
              <a:defRPr sz="2000"/>
            </a:lvl8pPr>
            <a:lvl9pPr marL="4114697" lvl="8" indent="-355591" rtl="0">
              <a:spcBef>
                <a:spcPts val="0"/>
              </a:spcBef>
              <a:spcAft>
                <a:spcPts val="0"/>
              </a:spcAft>
              <a:buSzPts val="2000"/>
              <a:buChar char="■"/>
              <a:defRPr sz="2000"/>
            </a:lvl9pPr>
          </a:lstStyle>
          <a:p>
            <a:endParaRPr/>
          </a:p>
        </p:txBody>
      </p:sp>
      <p:sp>
        <p:nvSpPr>
          <p:cNvPr id="65" name="Google Shape;65;p6"/>
          <p:cNvSpPr txBox="1">
            <a:spLocks noGrp="1"/>
          </p:cNvSpPr>
          <p:nvPr>
            <p:ph type="sldNum" idx="12"/>
          </p:nvPr>
        </p:nvSpPr>
        <p:spPr>
          <a:xfrm>
            <a:off x="8694775" y="6333133"/>
            <a:ext cx="4494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45295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solidFill>
          <a:schemeClr val="lt1"/>
        </a:solidFill>
        <a:effectLst/>
      </p:bgPr>
    </p:bg>
    <p:spTree>
      <p:nvGrpSpPr>
        <p:cNvPr id="1" name="Shape 66"/>
        <p:cNvGrpSpPr/>
        <p:nvPr/>
      </p:nvGrpSpPr>
      <p:grpSpPr>
        <a:xfrm>
          <a:off x="0" y="0"/>
          <a:ext cx="0" cy="0"/>
          <a:chOff x="0" y="0"/>
          <a:chExt cx="0" cy="0"/>
        </a:xfrm>
      </p:grpSpPr>
      <p:grpSp>
        <p:nvGrpSpPr>
          <p:cNvPr id="67" name="Google Shape;67;p7"/>
          <p:cNvGrpSpPr/>
          <p:nvPr/>
        </p:nvGrpSpPr>
        <p:grpSpPr>
          <a:xfrm>
            <a:off x="-313691" y="-24499"/>
            <a:ext cx="7510983" cy="2182673"/>
            <a:chOff x="-313691" y="-18375"/>
            <a:chExt cx="7510983" cy="1637005"/>
          </a:xfrm>
        </p:grpSpPr>
        <p:sp>
          <p:nvSpPr>
            <p:cNvPr id="68" name="Google Shape;68;p7"/>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7"/>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7"/>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7"/>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72;p7"/>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73;p7"/>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4" name="Google Shape;74;p7"/>
          <p:cNvGrpSpPr/>
          <p:nvPr/>
        </p:nvGrpSpPr>
        <p:grpSpPr>
          <a:xfrm>
            <a:off x="7485392" y="2340468"/>
            <a:ext cx="2830800" cy="4517696"/>
            <a:chOff x="7485392" y="1755351"/>
            <a:chExt cx="2830800" cy="3388272"/>
          </a:xfrm>
        </p:grpSpPr>
        <p:sp>
          <p:nvSpPr>
            <p:cNvPr id="75" name="Google Shape;75;p7"/>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 name="Google Shape;76;p7"/>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7" name="Google Shape;77;p7"/>
          <p:cNvSpPr txBox="1">
            <a:spLocks noGrp="1"/>
          </p:cNvSpPr>
          <p:nvPr>
            <p:ph type="title"/>
          </p:nvPr>
        </p:nvSpPr>
        <p:spPr>
          <a:xfrm>
            <a:off x="914575" y="661167"/>
            <a:ext cx="60267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78" name="Google Shape;78;p7"/>
          <p:cNvSpPr txBox="1">
            <a:spLocks noGrp="1"/>
          </p:cNvSpPr>
          <p:nvPr>
            <p:ph type="body" idx="1"/>
          </p:nvPr>
        </p:nvSpPr>
        <p:spPr>
          <a:xfrm>
            <a:off x="914575" y="2112567"/>
            <a:ext cx="3264000" cy="3942800"/>
          </a:xfrm>
          <a:prstGeom prst="rect">
            <a:avLst/>
          </a:prstGeom>
        </p:spPr>
        <p:txBody>
          <a:bodyPr spcFirstLastPara="1" wrap="square" lIns="0" tIns="0" rIns="0" bIns="0" anchor="t" anchorCtr="0">
            <a:noAutofit/>
          </a:bodyPr>
          <a:lstStyle>
            <a:lvl1pPr marL="457189" lvl="0" indent="-368291" rtl="0">
              <a:spcBef>
                <a:spcPts val="600"/>
              </a:spcBef>
              <a:spcAft>
                <a:spcPts val="0"/>
              </a:spcAft>
              <a:buSzPts val="2200"/>
              <a:buChar char="▰"/>
              <a:defRPr sz="2200"/>
            </a:lvl1pPr>
            <a:lvl2pPr marL="914378" lvl="1" indent="-368291" rtl="0">
              <a:spcBef>
                <a:spcPts val="0"/>
              </a:spcBef>
              <a:spcAft>
                <a:spcPts val="0"/>
              </a:spcAft>
              <a:buSzPts val="2200"/>
              <a:buChar char="╺"/>
              <a:defRPr sz="2200"/>
            </a:lvl2pPr>
            <a:lvl3pPr marL="1371566" lvl="2" indent="-368291" rtl="0">
              <a:spcBef>
                <a:spcPts val="0"/>
              </a:spcBef>
              <a:spcAft>
                <a:spcPts val="0"/>
              </a:spcAft>
              <a:buSzPts val="2200"/>
              <a:buChar char="╺"/>
              <a:defRPr sz="2200"/>
            </a:lvl3pPr>
            <a:lvl4pPr marL="1828754" lvl="3" indent="-368291" rtl="0">
              <a:spcBef>
                <a:spcPts val="0"/>
              </a:spcBef>
              <a:spcAft>
                <a:spcPts val="0"/>
              </a:spcAft>
              <a:buSzPts val="2200"/>
              <a:buChar char="╺"/>
              <a:defRPr sz="2200"/>
            </a:lvl4pPr>
            <a:lvl5pPr marL="2285943" lvl="4" indent="-368291" rtl="0">
              <a:spcBef>
                <a:spcPts val="0"/>
              </a:spcBef>
              <a:spcAft>
                <a:spcPts val="0"/>
              </a:spcAft>
              <a:buSzPts val="2200"/>
              <a:buChar char="○"/>
              <a:defRPr sz="2200"/>
            </a:lvl5pPr>
            <a:lvl6pPr marL="2743132" lvl="5" indent="-368291" rtl="0">
              <a:spcBef>
                <a:spcPts val="0"/>
              </a:spcBef>
              <a:spcAft>
                <a:spcPts val="0"/>
              </a:spcAft>
              <a:buSzPts val="2200"/>
              <a:buChar char="■"/>
              <a:defRPr sz="2200"/>
            </a:lvl6pPr>
            <a:lvl7pPr marL="3200320" lvl="6" indent="-368291" rtl="0">
              <a:spcBef>
                <a:spcPts val="0"/>
              </a:spcBef>
              <a:spcAft>
                <a:spcPts val="0"/>
              </a:spcAft>
              <a:buSzPts val="2200"/>
              <a:buChar char="●"/>
              <a:defRPr sz="2200"/>
            </a:lvl7pPr>
            <a:lvl8pPr marL="3657509" lvl="7" indent="-368291" rtl="0">
              <a:spcBef>
                <a:spcPts val="0"/>
              </a:spcBef>
              <a:spcAft>
                <a:spcPts val="0"/>
              </a:spcAft>
              <a:buSzPts val="2200"/>
              <a:buChar char="○"/>
              <a:defRPr sz="2200"/>
            </a:lvl8pPr>
            <a:lvl9pPr marL="4114697" lvl="8" indent="-368291" rtl="0">
              <a:spcBef>
                <a:spcPts val="0"/>
              </a:spcBef>
              <a:spcAft>
                <a:spcPts val="0"/>
              </a:spcAft>
              <a:buSzPts val="2200"/>
              <a:buChar char="■"/>
              <a:defRPr sz="2200"/>
            </a:lvl9pPr>
          </a:lstStyle>
          <a:p>
            <a:endParaRPr/>
          </a:p>
        </p:txBody>
      </p:sp>
      <p:sp>
        <p:nvSpPr>
          <p:cNvPr id="79" name="Google Shape;79;p7"/>
          <p:cNvSpPr txBox="1">
            <a:spLocks noGrp="1"/>
          </p:cNvSpPr>
          <p:nvPr>
            <p:ph type="body" idx="2"/>
          </p:nvPr>
        </p:nvSpPr>
        <p:spPr>
          <a:xfrm>
            <a:off x="4650178" y="2112567"/>
            <a:ext cx="3264000" cy="3942800"/>
          </a:xfrm>
          <a:prstGeom prst="rect">
            <a:avLst/>
          </a:prstGeom>
        </p:spPr>
        <p:txBody>
          <a:bodyPr spcFirstLastPara="1" wrap="square" lIns="0" tIns="0" rIns="0" bIns="0" anchor="t" anchorCtr="0">
            <a:noAutofit/>
          </a:bodyPr>
          <a:lstStyle>
            <a:lvl1pPr marL="457189" lvl="0" indent="-368291" rtl="0">
              <a:spcBef>
                <a:spcPts val="600"/>
              </a:spcBef>
              <a:spcAft>
                <a:spcPts val="0"/>
              </a:spcAft>
              <a:buSzPts val="2200"/>
              <a:buChar char="▰"/>
              <a:defRPr sz="2200"/>
            </a:lvl1pPr>
            <a:lvl2pPr marL="914378" lvl="1" indent="-368291" rtl="0">
              <a:spcBef>
                <a:spcPts val="0"/>
              </a:spcBef>
              <a:spcAft>
                <a:spcPts val="0"/>
              </a:spcAft>
              <a:buSzPts val="2200"/>
              <a:buChar char="╺"/>
              <a:defRPr sz="2200"/>
            </a:lvl2pPr>
            <a:lvl3pPr marL="1371566" lvl="2" indent="-368291" rtl="0">
              <a:spcBef>
                <a:spcPts val="0"/>
              </a:spcBef>
              <a:spcAft>
                <a:spcPts val="0"/>
              </a:spcAft>
              <a:buSzPts val="2200"/>
              <a:buChar char="╺"/>
              <a:defRPr sz="2200"/>
            </a:lvl3pPr>
            <a:lvl4pPr marL="1828754" lvl="3" indent="-368291" rtl="0">
              <a:spcBef>
                <a:spcPts val="0"/>
              </a:spcBef>
              <a:spcAft>
                <a:spcPts val="0"/>
              </a:spcAft>
              <a:buSzPts val="2200"/>
              <a:buChar char="╺"/>
              <a:defRPr sz="2200"/>
            </a:lvl4pPr>
            <a:lvl5pPr marL="2285943" lvl="4" indent="-368291" rtl="0">
              <a:spcBef>
                <a:spcPts val="0"/>
              </a:spcBef>
              <a:spcAft>
                <a:spcPts val="0"/>
              </a:spcAft>
              <a:buSzPts val="2200"/>
              <a:buChar char="○"/>
              <a:defRPr sz="2200"/>
            </a:lvl5pPr>
            <a:lvl6pPr marL="2743132" lvl="5" indent="-368291" rtl="0">
              <a:spcBef>
                <a:spcPts val="0"/>
              </a:spcBef>
              <a:spcAft>
                <a:spcPts val="0"/>
              </a:spcAft>
              <a:buSzPts val="2200"/>
              <a:buChar char="■"/>
              <a:defRPr sz="2200"/>
            </a:lvl6pPr>
            <a:lvl7pPr marL="3200320" lvl="6" indent="-368291" rtl="0">
              <a:spcBef>
                <a:spcPts val="0"/>
              </a:spcBef>
              <a:spcAft>
                <a:spcPts val="0"/>
              </a:spcAft>
              <a:buSzPts val="2200"/>
              <a:buChar char="●"/>
              <a:defRPr sz="2200"/>
            </a:lvl7pPr>
            <a:lvl8pPr marL="3657509" lvl="7" indent="-368291" rtl="0">
              <a:spcBef>
                <a:spcPts val="0"/>
              </a:spcBef>
              <a:spcAft>
                <a:spcPts val="0"/>
              </a:spcAft>
              <a:buSzPts val="2200"/>
              <a:buChar char="○"/>
              <a:defRPr sz="2200"/>
            </a:lvl8pPr>
            <a:lvl9pPr marL="4114697" lvl="8" indent="-368291" rtl="0">
              <a:spcBef>
                <a:spcPts val="0"/>
              </a:spcBef>
              <a:spcAft>
                <a:spcPts val="0"/>
              </a:spcAft>
              <a:buSzPts val="2200"/>
              <a:buChar char="■"/>
              <a:defRPr sz="2200"/>
            </a:lvl9pPr>
          </a:lstStyle>
          <a:p>
            <a:endParaRPr/>
          </a:p>
        </p:txBody>
      </p:sp>
      <p:sp>
        <p:nvSpPr>
          <p:cNvPr id="80" name="Google Shape;80;p7"/>
          <p:cNvSpPr txBox="1">
            <a:spLocks noGrp="1"/>
          </p:cNvSpPr>
          <p:nvPr>
            <p:ph type="sldNum" idx="12"/>
          </p:nvPr>
        </p:nvSpPr>
        <p:spPr>
          <a:xfrm>
            <a:off x="8557525" y="0"/>
            <a:ext cx="4341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8662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solidFill>
          <a:schemeClr val="lt1"/>
        </a:solidFill>
        <a:effectLst/>
      </p:bgPr>
    </p:bg>
    <p:spTree>
      <p:nvGrpSpPr>
        <p:cNvPr id="1" name="Shape 81"/>
        <p:cNvGrpSpPr/>
        <p:nvPr/>
      </p:nvGrpSpPr>
      <p:grpSpPr>
        <a:xfrm>
          <a:off x="0" y="0"/>
          <a:ext cx="0" cy="0"/>
          <a:chOff x="0" y="0"/>
          <a:chExt cx="0" cy="0"/>
        </a:xfrm>
      </p:grpSpPr>
      <p:grpSp>
        <p:nvGrpSpPr>
          <p:cNvPr id="82" name="Google Shape;82;p8"/>
          <p:cNvGrpSpPr/>
          <p:nvPr/>
        </p:nvGrpSpPr>
        <p:grpSpPr>
          <a:xfrm>
            <a:off x="-313691" y="-24499"/>
            <a:ext cx="7510983" cy="2182673"/>
            <a:chOff x="-313691" y="-18375"/>
            <a:chExt cx="7510983" cy="1637005"/>
          </a:xfrm>
        </p:grpSpPr>
        <p:sp>
          <p:nvSpPr>
            <p:cNvPr id="83" name="Google Shape;83;p8"/>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 name="Google Shape;84;p8"/>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 name="Google Shape;85;p8"/>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 name="Google Shape;86;p8"/>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87;p8"/>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 name="Google Shape;88;p8"/>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 name="Google Shape;89;p8"/>
          <p:cNvGrpSpPr/>
          <p:nvPr/>
        </p:nvGrpSpPr>
        <p:grpSpPr>
          <a:xfrm>
            <a:off x="7485392" y="2340468"/>
            <a:ext cx="2830800" cy="4517696"/>
            <a:chOff x="7485392" y="1755351"/>
            <a:chExt cx="2830800" cy="3388272"/>
          </a:xfrm>
        </p:grpSpPr>
        <p:sp>
          <p:nvSpPr>
            <p:cNvPr id="90" name="Google Shape;90;p8"/>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8"/>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2" name="Google Shape;92;p8"/>
          <p:cNvSpPr txBox="1">
            <a:spLocks noGrp="1"/>
          </p:cNvSpPr>
          <p:nvPr>
            <p:ph type="title"/>
          </p:nvPr>
        </p:nvSpPr>
        <p:spPr>
          <a:xfrm>
            <a:off x="914575" y="661167"/>
            <a:ext cx="60267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3" name="Google Shape;93;p8"/>
          <p:cNvSpPr txBox="1">
            <a:spLocks noGrp="1"/>
          </p:cNvSpPr>
          <p:nvPr>
            <p:ph type="body" idx="1"/>
          </p:nvPr>
        </p:nvSpPr>
        <p:spPr>
          <a:xfrm>
            <a:off x="914575" y="2112567"/>
            <a:ext cx="2177100" cy="3942800"/>
          </a:xfrm>
          <a:prstGeom prst="rect">
            <a:avLst/>
          </a:prstGeom>
        </p:spPr>
        <p:txBody>
          <a:bodyPr spcFirstLastPara="1" wrap="square" lIns="0" tIns="0" rIns="0" bIns="0" anchor="t" anchorCtr="0">
            <a:noAutofit/>
          </a:bodyPr>
          <a:lstStyle>
            <a:lvl1pPr marL="457189" lvl="0" indent="-342892" rtl="0">
              <a:spcBef>
                <a:spcPts val="600"/>
              </a:spcBef>
              <a:spcAft>
                <a:spcPts val="0"/>
              </a:spcAft>
              <a:buSzPts val="1800"/>
              <a:buChar char="▰"/>
              <a:defRPr sz="1800"/>
            </a:lvl1pPr>
            <a:lvl2pPr marL="914378" lvl="1" indent="-342892" rtl="0">
              <a:spcBef>
                <a:spcPts val="0"/>
              </a:spcBef>
              <a:spcAft>
                <a:spcPts val="0"/>
              </a:spcAft>
              <a:buSzPts val="1800"/>
              <a:buChar char="╺"/>
              <a:defRPr sz="1800"/>
            </a:lvl2pPr>
            <a:lvl3pPr marL="1371566" lvl="2" indent="-342892" rtl="0">
              <a:spcBef>
                <a:spcPts val="0"/>
              </a:spcBef>
              <a:spcAft>
                <a:spcPts val="0"/>
              </a:spcAft>
              <a:buSzPts val="1800"/>
              <a:buChar char="╺"/>
              <a:defRPr sz="1800"/>
            </a:lvl3pPr>
            <a:lvl4pPr marL="1828754" lvl="3" indent="-342892" rtl="0">
              <a:spcBef>
                <a:spcPts val="0"/>
              </a:spcBef>
              <a:spcAft>
                <a:spcPts val="0"/>
              </a:spcAft>
              <a:buSzPts val="1800"/>
              <a:buChar char="╺"/>
              <a:defRPr sz="1800"/>
            </a:lvl4pPr>
            <a:lvl5pPr marL="2285943" lvl="4" indent="-342892" rtl="0">
              <a:spcBef>
                <a:spcPts val="0"/>
              </a:spcBef>
              <a:spcAft>
                <a:spcPts val="0"/>
              </a:spcAft>
              <a:buSzPts val="1800"/>
              <a:buChar char="○"/>
              <a:defRPr sz="1800"/>
            </a:lvl5pPr>
            <a:lvl6pPr marL="2743132" lvl="5" indent="-342892" rtl="0">
              <a:spcBef>
                <a:spcPts val="0"/>
              </a:spcBef>
              <a:spcAft>
                <a:spcPts val="0"/>
              </a:spcAft>
              <a:buSzPts val="1800"/>
              <a:buChar char="■"/>
              <a:defRPr sz="1800"/>
            </a:lvl6pPr>
            <a:lvl7pPr marL="3200320" lvl="6" indent="-342892" rtl="0">
              <a:spcBef>
                <a:spcPts val="0"/>
              </a:spcBef>
              <a:spcAft>
                <a:spcPts val="0"/>
              </a:spcAft>
              <a:buSzPts val="1800"/>
              <a:buChar char="●"/>
              <a:defRPr sz="1800"/>
            </a:lvl7pPr>
            <a:lvl8pPr marL="3657509" lvl="7" indent="-342892" rtl="0">
              <a:spcBef>
                <a:spcPts val="0"/>
              </a:spcBef>
              <a:spcAft>
                <a:spcPts val="0"/>
              </a:spcAft>
              <a:buSzPts val="1800"/>
              <a:buChar char="○"/>
              <a:defRPr sz="1800"/>
            </a:lvl8pPr>
            <a:lvl9pPr marL="4114697" lvl="8" indent="-342892" rtl="0">
              <a:spcBef>
                <a:spcPts val="0"/>
              </a:spcBef>
              <a:spcAft>
                <a:spcPts val="0"/>
              </a:spcAft>
              <a:buSzPts val="1800"/>
              <a:buChar char="■"/>
              <a:defRPr sz="1800"/>
            </a:lvl9pPr>
          </a:lstStyle>
          <a:p>
            <a:endParaRPr/>
          </a:p>
        </p:txBody>
      </p:sp>
      <p:sp>
        <p:nvSpPr>
          <p:cNvPr id="94" name="Google Shape;94;p8"/>
          <p:cNvSpPr txBox="1">
            <a:spLocks noGrp="1"/>
          </p:cNvSpPr>
          <p:nvPr>
            <p:ph type="body" idx="2"/>
          </p:nvPr>
        </p:nvSpPr>
        <p:spPr>
          <a:xfrm>
            <a:off x="3325823" y="2112567"/>
            <a:ext cx="2177100" cy="3942800"/>
          </a:xfrm>
          <a:prstGeom prst="rect">
            <a:avLst/>
          </a:prstGeom>
        </p:spPr>
        <p:txBody>
          <a:bodyPr spcFirstLastPara="1" wrap="square" lIns="0" tIns="0" rIns="0" bIns="0" anchor="t" anchorCtr="0">
            <a:noAutofit/>
          </a:bodyPr>
          <a:lstStyle>
            <a:lvl1pPr marL="457189" lvl="0" indent="-342892" rtl="0">
              <a:spcBef>
                <a:spcPts val="600"/>
              </a:spcBef>
              <a:spcAft>
                <a:spcPts val="0"/>
              </a:spcAft>
              <a:buSzPts val="1800"/>
              <a:buChar char="▰"/>
              <a:defRPr sz="1800"/>
            </a:lvl1pPr>
            <a:lvl2pPr marL="914378" lvl="1" indent="-342892" rtl="0">
              <a:spcBef>
                <a:spcPts val="0"/>
              </a:spcBef>
              <a:spcAft>
                <a:spcPts val="0"/>
              </a:spcAft>
              <a:buSzPts val="1800"/>
              <a:buChar char="╺"/>
              <a:defRPr sz="1800"/>
            </a:lvl2pPr>
            <a:lvl3pPr marL="1371566" lvl="2" indent="-342892" rtl="0">
              <a:spcBef>
                <a:spcPts val="0"/>
              </a:spcBef>
              <a:spcAft>
                <a:spcPts val="0"/>
              </a:spcAft>
              <a:buSzPts val="1800"/>
              <a:buChar char="╺"/>
              <a:defRPr sz="1800"/>
            </a:lvl3pPr>
            <a:lvl4pPr marL="1828754" lvl="3" indent="-342892" rtl="0">
              <a:spcBef>
                <a:spcPts val="0"/>
              </a:spcBef>
              <a:spcAft>
                <a:spcPts val="0"/>
              </a:spcAft>
              <a:buSzPts val="1800"/>
              <a:buChar char="╺"/>
              <a:defRPr sz="1800"/>
            </a:lvl4pPr>
            <a:lvl5pPr marL="2285943" lvl="4" indent="-342892" rtl="0">
              <a:spcBef>
                <a:spcPts val="0"/>
              </a:spcBef>
              <a:spcAft>
                <a:spcPts val="0"/>
              </a:spcAft>
              <a:buSzPts val="1800"/>
              <a:buChar char="○"/>
              <a:defRPr sz="1800"/>
            </a:lvl5pPr>
            <a:lvl6pPr marL="2743132" lvl="5" indent="-342892" rtl="0">
              <a:spcBef>
                <a:spcPts val="0"/>
              </a:spcBef>
              <a:spcAft>
                <a:spcPts val="0"/>
              </a:spcAft>
              <a:buSzPts val="1800"/>
              <a:buChar char="■"/>
              <a:defRPr sz="1800"/>
            </a:lvl6pPr>
            <a:lvl7pPr marL="3200320" lvl="6" indent="-342892" rtl="0">
              <a:spcBef>
                <a:spcPts val="0"/>
              </a:spcBef>
              <a:spcAft>
                <a:spcPts val="0"/>
              </a:spcAft>
              <a:buSzPts val="1800"/>
              <a:buChar char="●"/>
              <a:defRPr sz="1800"/>
            </a:lvl7pPr>
            <a:lvl8pPr marL="3657509" lvl="7" indent="-342892" rtl="0">
              <a:spcBef>
                <a:spcPts val="0"/>
              </a:spcBef>
              <a:spcAft>
                <a:spcPts val="0"/>
              </a:spcAft>
              <a:buSzPts val="1800"/>
              <a:buChar char="○"/>
              <a:defRPr sz="1800"/>
            </a:lvl8pPr>
            <a:lvl9pPr marL="4114697" lvl="8" indent="-342892" rtl="0">
              <a:spcBef>
                <a:spcPts val="0"/>
              </a:spcBef>
              <a:spcAft>
                <a:spcPts val="0"/>
              </a:spcAft>
              <a:buSzPts val="1800"/>
              <a:buChar char="■"/>
              <a:defRPr sz="1800"/>
            </a:lvl9pPr>
          </a:lstStyle>
          <a:p>
            <a:endParaRPr/>
          </a:p>
        </p:txBody>
      </p:sp>
      <p:sp>
        <p:nvSpPr>
          <p:cNvPr id="95" name="Google Shape;95;p8"/>
          <p:cNvSpPr txBox="1">
            <a:spLocks noGrp="1"/>
          </p:cNvSpPr>
          <p:nvPr>
            <p:ph type="body" idx="3"/>
          </p:nvPr>
        </p:nvSpPr>
        <p:spPr>
          <a:xfrm>
            <a:off x="5737072" y="2112567"/>
            <a:ext cx="2177100" cy="3942800"/>
          </a:xfrm>
          <a:prstGeom prst="rect">
            <a:avLst/>
          </a:prstGeom>
        </p:spPr>
        <p:txBody>
          <a:bodyPr spcFirstLastPara="1" wrap="square" lIns="0" tIns="0" rIns="0" bIns="0" anchor="t" anchorCtr="0">
            <a:noAutofit/>
          </a:bodyPr>
          <a:lstStyle>
            <a:lvl1pPr marL="457189" lvl="0" indent="-342892" rtl="0">
              <a:spcBef>
                <a:spcPts val="600"/>
              </a:spcBef>
              <a:spcAft>
                <a:spcPts val="0"/>
              </a:spcAft>
              <a:buSzPts val="1800"/>
              <a:buChar char="▰"/>
              <a:defRPr sz="1800"/>
            </a:lvl1pPr>
            <a:lvl2pPr marL="914378" lvl="1" indent="-342892" rtl="0">
              <a:spcBef>
                <a:spcPts val="0"/>
              </a:spcBef>
              <a:spcAft>
                <a:spcPts val="0"/>
              </a:spcAft>
              <a:buSzPts val="1800"/>
              <a:buChar char="╺"/>
              <a:defRPr sz="1800"/>
            </a:lvl2pPr>
            <a:lvl3pPr marL="1371566" lvl="2" indent="-342892" rtl="0">
              <a:spcBef>
                <a:spcPts val="0"/>
              </a:spcBef>
              <a:spcAft>
                <a:spcPts val="0"/>
              </a:spcAft>
              <a:buSzPts val="1800"/>
              <a:buChar char="╺"/>
              <a:defRPr sz="1800"/>
            </a:lvl3pPr>
            <a:lvl4pPr marL="1828754" lvl="3" indent="-342892" rtl="0">
              <a:spcBef>
                <a:spcPts val="0"/>
              </a:spcBef>
              <a:spcAft>
                <a:spcPts val="0"/>
              </a:spcAft>
              <a:buSzPts val="1800"/>
              <a:buChar char="╺"/>
              <a:defRPr sz="1800"/>
            </a:lvl4pPr>
            <a:lvl5pPr marL="2285943" lvl="4" indent="-342892" rtl="0">
              <a:spcBef>
                <a:spcPts val="0"/>
              </a:spcBef>
              <a:spcAft>
                <a:spcPts val="0"/>
              </a:spcAft>
              <a:buSzPts val="1800"/>
              <a:buChar char="○"/>
              <a:defRPr sz="1800"/>
            </a:lvl5pPr>
            <a:lvl6pPr marL="2743132" lvl="5" indent="-342892" rtl="0">
              <a:spcBef>
                <a:spcPts val="0"/>
              </a:spcBef>
              <a:spcAft>
                <a:spcPts val="0"/>
              </a:spcAft>
              <a:buSzPts val="1800"/>
              <a:buChar char="■"/>
              <a:defRPr sz="1800"/>
            </a:lvl6pPr>
            <a:lvl7pPr marL="3200320" lvl="6" indent="-342892" rtl="0">
              <a:spcBef>
                <a:spcPts val="0"/>
              </a:spcBef>
              <a:spcAft>
                <a:spcPts val="0"/>
              </a:spcAft>
              <a:buSzPts val="1800"/>
              <a:buChar char="●"/>
              <a:defRPr sz="1800"/>
            </a:lvl7pPr>
            <a:lvl8pPr marL="3657509" lvl="7" indent="-342892" rtl="0">
              <a:spcBef>
                <a:spcPts val="0"/>
              </a:spcBef>
              <a:spcAft>
                <a:spcPts val="0"/>
              </a:spcAft>
              <a:buSzPts val="1800"/>
              <a:buChar char="○"/>
              <a:defRPr sz="1800"/>
            </a:lvl8pPr>
            <a:lvl9pPr marL="4114697" lvl="8" indent="-342892" rtl="0">
              <a:spcBef>
                <a:spcPts val="0"/>
              </a:spcBef>
              <a:spcAft>
                <a:spcPts val="0"/>
              </a:spcAft>
              <a:buSzPts val="1800"/>
              <a:buChar char="■"/>
              <a:defRPr sz="1800"/>
            </a:lvl9pPr>
          </a:lstStyle>
          <a:p>
            <a:endParaRPr/>
          </a:p>
        </p:txBody>
      </p:sp>
      <p:sp>
        <p:nvSpPr>
          <p:cNvPr id="96" name="Google Shape;96;p8"/>
          <p:cNvSpPr txBox="1">
            <a:spLocks noGrp="1"/>
          </p:cNvSpPr>
          <p:nvPr>
            <p:ph type="sldNum" idx="12"/>
          </p:nvPr>
        </p:nvSpPr>
        <p:spPr>
          <a:xfrm>
            <a:off x="8557525" y="0"/>
            <a:ext cx="4341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21458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97"/>
        <p:cNvGrpSpPr/>
        <p:nvPr/>
      </p:nvGrpSpPr>
      <p:grpSpPr>
        <a:xfrm>
          <a:off x="0" y="0"/>
          <a:ext cx="0" cy="0"/>
          <a:chOff x="0" y="0"/>
          <a:chExt cx="0" cy="0"/>
        </a:xfrm>
      </p:grpSpPr>
      <p:grpSp>
        <p:nvGrpSpPr>
          <p:cNvPr id="98" name="Google Shape;98;p9"/>
          <p:cNvGrpSpPr/>
          <p:nvPr/>
        </p:nvGrpSpPr>
        <p:grpSpPr>
          <a:xfrm>
            <a:off x="-313691" y="-24499"/>
            <a:ext cx="7510983" cy="2182673"/>
            <a:chOff x="-313691" y="-18375"/>
            <a:chExt cx="7510983" cy="1637005"/>
          </a:xfrm>
        </p:grpSpPr>
        <p:sp>
          <p:nvSpPr>
            <p:cNvPr id="99" name="Google Shape;99;p9"/>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 name="Google Shape;100;p9"/>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 name="Google Shape;101;p9"/>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9"/>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 name="Google Shape;103;p9"/>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 name="Google Shape;104;p9"/>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5" name="Google Shape;105;p9"/>
          <p:cNvGrpSpPr/>
          <p:nvPr/>
        </p:nvGrpSpPr>
        <p:grpSpPr>
          <a:xfrm>
            <a:off x="7485392" y="2340468"/>
            <a:ext cx="2830800" cy="4517696"/>
            <a:chOff x="7485392" y="1755351"/>
            <a:chExt cx="2830800" cy="3388272"/>
          </a:xfrm>
        </p:grpSpPr>
        <p:sp>
          <p:nvSpPr>
            <p:cNvPr id="106" name="Google Shape;106;p9"/>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9"/>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8" name="Google Shape;108;p9"/>
          <p:cNvSpPr txBox="1">
            <a:spLocks noGrp="1"/>
          </p:cNvSpPr>
          <p:nvPr>
            <p:ph type="title"/>
          </p:nvPr>
        </p:nvSpPr>
        <p:spPr>
          <a:xfrm>
            <a:off x="914575" y="661167"/>
            <a:ext cx="60267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09" name="Google Shape;109;p9"/>
          <p:cNvSpPr txBox="1">
            <a:spLocks noGrp="1"/>
          </p:cNvSpPr>
          <p:nvPr>
            <p:ph type="sldNum" idx="12"/>
          </p:nvPr>
        </p:nvSpPr>
        <p:spPr>
          <a:xfrm>
            <a:off x="8557525" y="0"/>
            <a:ext cx="4341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845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6020323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30" progId="TCLayout.ActiveDocument.1">
                  <p:embed/>
                </p:oleObj>
              </mc:Choice>
              <mc:Fallback>
                <p:oleObj name="think-cell Slide" r:id="rId3" imgW="530" imgH="53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D9D43-47ED-4BC8-ADCD-79D16D2072C5}"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7E557-3A21-4403-8FA0-4055F8566A91}" type="slidenum">
              <a:rPr lang="en-US" smtClean="0"/>
              <a:t>‹#›</a:t>
            </a:fld>
            <a:endParaRPr lang="en-US"/>
          </a:p>
        </p:txBody>
      </p:sp>
    </p:spTree>
    <p:extLst>
      <p:ext uri="{BB962C8B-B14F-4D97-AF65-F5344CB8AC3E}">
        <p14:creationId xmlns:p14="http://schemas.microsoft.com/office/powerpoint/2010/main" val="1629183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313691" y="-24499"/>
            <a:ext cx="7510983" cy="2182673"/>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8" name="Google Shape;118;p10"/>
          <p:cNvGrpSpPr/>
          <p:nvPr/>
        </p:nvGrpSpPr>
        <p:grpSpPr>
          <a:xfrm>
            <a:off x="7485392" y="2340468"/>
            <a:ext cx="2830800" cy="4517696"/>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1" name="Google Shape;121;p10"/>
          <p:cNvSpPr txBox="1">
            <a:spLocks noGrp="1"/>
          </p:cNvSpPr>
          <p:nvPr>
            <p:ph type="title"/>
          </p:nvPr>
        </p:nvSpPr>
        <p:spPr>
          <a:xfrm>
            <a:off x="914575" y="661167"/>
            <a:ext cx="6026700" cy="108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
        <p:nvSpPr>
          <p:cNvPr id="122" name="Google Shape;122;p10"/>
          <p:cNvSpPr txBox="1">
            <a:spLocks noGrp="1"/>
          </p:cNvSpPr>
          <p:nvPr>
            <p:ph type="sldNum" idx="12"/>
          </p:nvPr>
        </p:nvSpPr>
        <p:spPr>
          <a:xfrm>
            <a:off x="8557525" y="0"/>
            <a:ext cx="434100" cy="5248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7053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123"/>
        <p:cNvGrpSpPr/>
        <p:nvPr/>
      </p:nvGrpSpPr>
      <p:grpSpPr>
        <a:xfrm>
          <a:off x="0" y="0"/>
          <a:ext cx="0" cy="0"/>
          <a:chOff x="0" y="0"/>
          <a:chExt cx="0" cy="0"/>
        </a:xfrm>
      </p:grpSpPr>
      <p:grpSp>
        <p:nvGrpSpPr>
          <p:cNvPr id="124" name="Google Shape;124;p11"/>
          <p:cNvGrpSpPr/>
          <p:nvPr/>
        </p:nvGrpSpPr>
        <p:grpSpPr>
          <a:xfrm>
            <a:off x="-313699" y="4675335"/>
            <a:ext cx="7500144" cy="2182689"/>
            <a:chOff x="-313699" y="-18375"/>
            <a:chExt cx="7500144" cy="1637017"/>
          </a:xfrm>
        </p:grpSpPr>
        <p:sp>
          <p:nvSpPr>
            <p:cNvPr id="125" name="Google Shape;125;p11"/>
            <p:cNvSpPr/>
            <p:nvPr/>
          </p:nvSpPr>
          <p:spPr>
            <a:xfrm>
              <a:off x="256375" y="848019"/>
              <a:ext cx="6692400" cy="4491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 name="Google Shape;126;p11"/>
            <p:cNvSpPr/>
            <p:nvPr/>
          </p:nvSpPr>
          <p:spPr>
            <a:xfrm>
              <a:off x="-313699" y="850942"/>
              <a:ext cx="720000" cy="767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 name="Google Shape;127;p11"/>
            <p:cNvSpPr/>
            <p:nvPr/>
          </p:nvSpPr>
          <p:spPr>
            <a:xfrm>
              <a:off x="6680045" y="574471"/>
              <a:ext cx="506400" cy="540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 name="Google Shape;128;p11"/>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11"/>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 name="Google Shape;130;p11"/>
            <p:cNvSpPr/>
            <p:nvPr/>
          </p:nvSpPr>
          <p:spPr>
            <a:xfrm>
              <a:off x="6845048"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31" name="Google Shape;131;p11"/>
          <p:cNvSpPr txBox="1">
            <a:spLocks noGrp="1"/>
          </p:cNvSpPr>
          <p:nvPr>
            <p:ph type="body" idx="1"/>
          </p:nvPr>
        </p:nvSpPr>
        <p:spPr>
          <a:xfrm>
            <a:off x="752475" y="5875067"/>
            <a:ext cx="5840700" cy="524800"/>
          </a:xfrm>
          <a:prstGeom prst="rect">
            <a:avLst/>
          </a:prstGeom>
        </p:spPr>
        <p:txBody>
          <a:bodyPr spcFirstLastPara="1" wrap="square" lIns="0" tIns="0" rIns="0" bIns="0" anchor="t" anchorCtr="0">
            <a:noAutofit/>
          </a:bodyPr>
          <a:lstStyle>
            <a:lvl1pPr marL="457189" lvl="0" indent="-228594" rtl="0">
              <a:spcBef>
                <a:spcPts val="360"/>
              </a:spcBef>
              <a:spcAft>
                <a:spcPts val="0"/>
              </a:spcAft>
              <a:buSzPts val="1600"/>
              <a:buNone/>
              <a:defRPr sz="1600"/>
            </a:lvl1pPr>
          </a:lstStyle>
          <a:p>
            <a:endParaRPr/>
          </a:p>
        </p:txBody>
      </p:sp>
      <p:sp>
        <p:nvSpPr>
          <p:cNvPr id="132" name="Google Shape;132;p11"/>
          <p:cNvSpPr txBox="1">
            <a:spLocks noGrp="1"/>
          </p:cNvSpPr>
          <p:nvPr>
            <p:ph type="sldNum" idx="12"/>
          </p:nvPr>
        </p:nvSpPr>
        <p:spPr>
          <a:xfrm>
            <a:off x="8557525" y="0"/>
            <a:ext cx="4341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59733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133"/>
        <p:cNvGrpSpPr/>
        <p:nvPr/>
      </p:nvGrpSpPr>
      <p:grpSpPr>
        <a:xfrm>
          <a:off x="0" y="0"/>
          <a:ext cx="0" cy="0"/>
          <a:chOff x="0" y="0"/>
          <a:chExt cx="0" cy="0"/>
        </a:xfrm>
      </p:grpSpPr>
      <p:sp>
        <p:nvSpPr>
          <p:cNvPr id="134" name="Google Shape;134;p12"/>
          <p:cNvSpPr txBox="1">
            <a:spLocks noGrp="1"/>
          </p:cNvSpPr>
          <p:nvPr>
            <p:ph type="sldNum" idx="12"/>
          </p:nvPr>
        </p:nvSpPr>
        <p:spPr>
          <a:xfrm>
            <a:off x="8557525" y="0"/>
            <a:ext cx="4341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135" name="Google Shape;135;p12"/>
          <p:cNvGrpSpPr/>
          <p:nvPr/>
        </p:nvGrpSpPr>
        <p:grpSpPr>
          <a:xfrm>
            <a:off x="-313691" y="-24499"/>
            <a:ext cx="1367790" cy="2182673"/>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9" name="Google Shape;139;p12"/>
          <p:cNvGrpSpPr/>
          <p:nvPr/>
        </p:nvGrpSpPr>
        <p:grpSpPr>
          <a:xfrm>
            <a:off x="7485392" y="2340468"/>
            <a:ext cx="2830800" cy="4517696"/>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504818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 Dark">
  <p:cSld name="Blank - Dark">
    <p:spTree>
      <p:nvGrpSpPr>
        <p:cNvPr id="1" name="Shape 142"/>
        <p:cNvGrpSpPr/>
        <p:nvPr/>
      </p:nvGrpSpPr>
      <p:grpSpPr>
        <a:xfrm>
          <a:off x="0" y="0"/>
          <a:ext cx="0" cy="0"/>
          <a:chOff x="0" y="0"/>
          <a:chExt cx="0" cy="0"/>
        </a:xfrm>
      </p:grpSpPr>
      <p:sp>
        <p:nvSpPr>
          <p:cNvPr id="143" name="Google Shape;143;p13"/>
          <p:cNvSpPr txBox="1">
            <a:spLocks noGrp="1"/>
          </p:cNvSpPr>
          <p:nvPr>
            <p:ph type="sldNum" idx="12"/>
          </p:nvPr>
        </p:nvSpPr>
        <p:spPr>
          <a:xfrm>
            <a:off x="8557525" y="0"/>
            <a:ext cx="434100" cy="5248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fld id="{00000000-1234-1234-1234-123412341234}" type="slidenum">
              <a:rPr lang="en" smtClean="0"/>
              <a:pPr/>
              <a:t>‹#›</a:t>
            </a:fld>
            <a:endParaRPr lang="en"/>
          </a:p>
        </p:txBody>
      </p:sp>
      <p:grpSp>
        <p:nvGrpSpPr>
          <p:cNvPr id="144" name="Google Shape;144;p13"/>
          <p:cNvGrpSpPr/>
          <p:nvPr/>
        </p:nvGrpSpPr>
        <p:grpSpPr>
          <a:xfrm>
            <a:off x="-313691" y="-24499"/>
            <a:ext cx="1367790" cy="2182673"/>
            <a:chOff x="-313691" y="-18375"/>
            <a:chExt cx="1367790" cy="1637005"/>
          </a:xfrm>
        </p:grpSpPr>
        <p:sp>
          <p:nvSpPr>
            <p:cNvPr id="145" name="Google Shape;145;p13"/>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13"/>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 name="Google Shape;147;p13"/>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8" name="Google Shape;148;p13"/>
          <p:cNvGrpSpPr/>
          <p:nvPr/>
        </p:nvGrpSpPr>
        <p:grpSpPr>
          <a:xfrm>
            <a:off x="7485392" y="2340468"/>
            <a:ext cx="2830800" cy="4517696"/>
            <a:chOff x="7485392" y="1755351"/>
            <a:chExt cx="2830800" cy="3388272"/>
          </a:xfrm>
        </p:grpSpPr>
        <p:sp>
          <p:nvSpPr>
            <p:cNvPr id="149" name="Google Shape;149;p13"/>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13"/>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968229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151"/>
        <p:cNvGrpSpPr/>
        <p:nvPr/>
      </p:nvGrpSpPr>
      <p:grpSpPr>
        <a:xfrm>
          <a:off x="0" y="0"/>
          <a:ext cx="0" cy="0"/>
          <a:chOff x="0" y="0"/>
          <a:chExt cx="0" cy="0"/>
        </a:xfrm>
      </p:grpSpPr>
      <p:sp>
        <p:nvSpPr>
          <p:cNvPr id="152" name="Google Shape;152;p14"/>
          <p:cNvSpPr txBox="1">
            <a:spLocks noGrp="1"/>
          </p:cNvSpPr>
          <p:nvPr>
            <p:ph type="sldNum" idx="12"/>
          </p:nvPr>
        </p:nvSpPr>
        <p:spPr>
          <a:xfrm>
            <a:off x="8557525" y="0"/>
            <a:ext cx="4341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3247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3D9D43-47ED-4BC8-ADCD-79D16D2072C5}"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7E557-3A21-4403-8FA0-4055F8566A91}" type="slidenum">
              <a:rPr lang="en-US" smtClean="0"/>
              <a:t>‹#›</a:t>
            </a:fld>
            <a:endParaRPr lang="en-US"/>
          </a:p>
        </p:txBody>
      </p:sp>
    </p:spTree>
    <p:extLst>
      <p:ext uri="{BB962C8B-B14F-4D97-AF65-F5344CB8AC3E}">
        <p14:creationId xmlns:p14="http://schemas.microsoft.com/office/powerpoint/2010/main" val="213186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3D9D43-47ED-4BC8-ADCD-79D16D2072C5}"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7E557-3A21-4403-8FA0-4055F8566A91}" type="slidenum">
              <a:rPr lang="en-US" smtClean="0"/>
              <a:t>‹#›</a:t>
            </a:fld>
            <a:endParaRPr lang="en-US"/>
          </a:p>
        </p:txBody>
      </p:sp>
    </p:spTree>
    <p:extLst>
      <p:ext uri="{BB962C8B-B14F-4D97-AF65-F5344CB8AC3E}">
        <p14:creationId xmlns:p14="http://schemas.microsoft.com/office/powerpoint/2010/main" val="187892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3D9D43-47ED-4BC8-ADCD-79D16D2072C5}"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F7E557-3A21-4403-8FA0-4055F8566A91}" type="slidenum">
              <a:rPr lang="en-US" smtClean="0"/>
              <a:t>‹#›</a:t>
            </a:fld>
            <a:endParaRPr lang="en-US"/>
          </a:p>
        </p:txBody>
      </p:sp>
    </p:spTree>
    <p:extLst>
      <p:ext uri="{BB962C8B-B14F-4D97-AF65-F5344CB8AC3E}">
        <p14:creationId xmlns:p14="http://schemas.microsoft.com/office/powerpoint/2010/main" val="98883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7821276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30" progId="TCLayout.ActiveDocument.1">
                  <p:embed/>
                </p:oleObj>
              </mc:Choice>
              <mc:Fallback>
                <p:oleObj name="think-cell Slide" r:id="rId3" imgW="530" imgH="53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3D9D43-47ED-4BC8-ADCD-79D16D2072C5}"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F7E557-3A21-4403-8FA0-4055F8566A91}" type="slidenum">
              <a:rPr lang="en-US" smtClean="0"/>
              <a:t>‹#›</a:t>
            </a:fld>
            <a:endParaRPr lang="en-US"/>
          </a:p>
        </p:txBody>
      </p:sp>
    </p:spTree>
    <p:extLst>
      <p:ext uri="{BB962C8B-B14F-4D97-AF65-F5344CB8AC3E}">
        <p14:creationId xmlns:p14="http://schemas.microsoft.com/office/powerpoint/2010/main" val="191611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D9D43-47ED-4BC8-ADCD-79D16D2072C5}"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F7E557-3A21-4403-8FA0-4055F8566A91}" type="slidenum">
              <a:rPr lang="en-US" smtClean="0"/>
              <a:t>‹#›</a:t>
            </a:fld>
            <a:endParaRPr lang="en-US"/>
          </a:p>
        </p:txBody>
      </p:sp>
    </p:spTree>
    <p:extLst>
      <p:ext uri="{BB962C8B-B14F-4D97-AF65-F5344CB8AC3E}">
        <p14:creationId xmlns:p14="http://schemas.microsoft.com/office/powerpoint/2010/main" val="86742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3D9D43-47ED-4BC8-ADCD-79D16D2072C5}"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7E557-3A21-4403-8FA0-4055F8566A91}" type="slidenum">
              <a:rPr lang="en-US" smtClean="0"/>
              <a:t>‹#›</a:t>
            </a:fld>
            <a:endParaRPr lang="en-US"/>
          </a:p>
        </p:txBody>
      </p:sp>
    </p:spTree>
    <p:extLst>
      <p:ext uri="{BB962C8B-B14F-4D97-AF65-F5344CB8AC3E}">
        <p14:creationId xmlns:p14="http://schemas.microsoft.com/office/powerpoint/2010/main" val="361830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3D9D43-47ED-4BC8-ADCD-79D16D2072C5}"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7E557-3A21-4403-8FA0-4055F8566A91}" type="slidenum">
              <a:rPr lang="en-US" smtClean="0"/>
              <a:t>‹#›</a:t>
            </a:fld>
            <a:endParaRPr lang="en-US"/>
          </a:p>
        </p:txBody>
      </p:sp>
    </p:spTree>
    <p:extLst>
      <p:ext uri="{BB962C8B-B14F-4D97-AF65-F5344CB8AC3E}">
        <p14:creationId xmlns:p14="http://schemas.microsoft.com/office/powerpoint/2010/main" val="191199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3"/>
            </p:custDataLst>
            <p:extLst>
              <p:ext uri="{D42A27DB-BD31-4B8C-83A1-F6EECF244321}">
                <p14:modId xmlns:p14="http://schemas.microsoft.com/office/powerpoint/2010/main" val="28424079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8" name="Rectangle 7" hidden="1"/>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D9D43-47ED-4BC8-ADCD-79D16D2072C5}" type="datetimeFigureOut">
              <a:rPr lang="en-US" smtClean="0"/>
              <a:t>11/16/2022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7E557-3A21-4403-8FA0-4055F8566A91}" type="slidenum">
              <a:rPr lang="en-US" smtClean="0"/>
              <a:t>‹#›</a:t>
            </a:fld>
            <a:endParaRPr lang="en-US"/>
          </a:p>
        </p:txBody>
      </p:sp>
    </p:spTree>
    <p:extLst>
      <p:ext uri="{BB962C8B-B14F-4D97-AF65-F5344CB8AC3E}">
        <p14:creationId xmlns:p14="http://schemas.microsoft.com/office/powerpoint/2010/main" val="18181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14575" y="661167"/>
            <a:ext cx="6026700" cy="1084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914575" y="2112567"/>
            <a:ext cx="6999600" cy="3999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
        <p:nvSpPr>
          <p:cNvPr id="8" name="Google Shape;8;p1"/>
          <p:cNvSpPr txBox="1">
            <a:spLocks noGrp="1"/>
          </p:cNvSpPr>
          <p:nvPr>
            <p:ph type="sldNum" idx="12"/>
          </p:nvPr>
        </p:nvSpPr>
        <p:spPr>
          <a:xfrm>
            <a:off x="8557525" y="0"/>
            <a:ext cx="434100" cy="524800"/>
          </a:xfrm>
          <a:prstGeom prst="rect">
            <a:avLst/>
          </a:prstGeom>
          <a:noFill/>
          <a:ln>
            <a:noFill/>
          </a:ln>
        </p:spPr>
        <p:txBody>
          <a:bodyPr spcFirstLastPara="1" wrap="square" lIns="0" tIns="0" rIns="0" bIns="0" anchor="ctr" anchorCtr="0">
            <a:noAutofit/>
          </a:bodyPr>
          <a:lstStyle>
            <a:lvl1pPr lvl="0" algn="r" rtl="0">
              <a:buNone/>
              <a:defRPr sz="1200">
                <a:solidFill>
                  <a:schemeClr val="dk2"/>
                </a:solidFill>
                <a:latin typeface="IBM Plex Sans"/>
                <a:ea typeface="IBM Plex Sans"/>
                <a:cs typeface="IBM Plex Sans"/>
                <a:sym typeface="IBM Plex Sans"/>
              </a:defRPr>
            </a:lvl1pPr>
            <a:lvl2pPr lvl="1" algn="r" rtl="0">
              <a:buNone/>
              <a:defRPr sz="1200">
                <a:solidFill>
                  <a:schemeClr val="dk2"/>
                </a:solidFill>
                <a:latin typeface="IBM Plex Sans"/>
                <a:ea typeface="IBM Plex Sans"/>
                <a:cs typeface="IBM Plex Sans"/>
                <a:sym typeface="IBM Plex Sans"/>
              </a:defRPr>
            </a:lvl2pPr>
            <a:lvl3pPr lvl="2" algn="r" rtl="0">
              <a:buNone/>
              <a:defRPr sz="1200">
                <a:solidFill>
                  <a:schemeClr val="dk2"/>
                </a:solidFill>
                <a:latin typeface="IBM Plex Sans"/>
                <a:ea typeface="IBM Plex Sans"/>
                <a:cs typeface="IBM Plex Sans"/>
                <a:sym typeface="IBM Plex Sans"/>
              </a:defRPr>
            </a:lvl3pPr>
            <a:lvl4pPr lvl="3" algn="r" rtl="0">
              <a:buNone/>
              <a:defRPr sz="1200">
                <a:solidFill>
                  <a:schemeClr val="dk2"/>
                </a:solidFill>
                <a:latin typeface="IBM Plex Sans"/>
                <a:ea typeface="IBM Plex Sans"/>
                <a:cs typeface="IBM Plex Sans"/>
                <a:sym typeface="IBM Plex Sans"/>
              </a:defRPr>
            </a:lvl4pPr>
            <a:lvl5pPr lvl="4" algn="r" rtl="0">
              <a:buNone/>
              <a:defRPr sz="1200">
                <a:solidFill>
                  <a:schemeClr val="dk2"/>
                </a:solidFill>
                <a:latin typeface="IBM Plex Sans"/>
                <a:ea typeface="IBM Plex Sans"/>
                <a:cs typeface="IBM Plex Sans"/>
                <a:sym typeface="IBM Plex Sans"/>
              </a:defRPr>
            </a:lvl5pPr>
            <a:lvl6pPr lvl="5" algn="r" rtl="0">
              <a:buNone/>
              <a:defRPr sz="1200">
                <a:solidFill>
                  <a:schemeClr val="dk2"/>
                </a:solidFill>
                <a:latin typeface="IBM Plex Sans"/>
                <a:ea typeface="IBM Plex Sans"/>
                <a:cs typeface="IBM Plex Sans"/>
                <a:sym typeface="IBM Plex Sans"/>
              </a:defRPr>
            </a:lvl6pPr>
            <a:lvl7pPr lvl="6" algn="r" rtl="0">
              <a:buNone/>
              <a:defRPr sz="1200">
                <a:solidFill>
                  <a:schemeClr val="dk2"/>
                </a:solidFill>
                <a:latin typeface="IBM Plex Sans"/>
                <a:ea typeface="IBM Plex Sans"/>
                <a:cs typeface="IBM Plex Sans"/>
                <a:sym typeface="IBM Plex Sans"/>
              </a:defRPr>
            </a:lvl7pPr>
            <a:lvl8pPr lvl="7" algn="r" rtl="0">
              <a:buNone/>
              <a:defRPr sz="1200">
                <a:solidFill>
                  <a:schemeClr val="dk2"/>
                </a:solidFill>
                <a:latin typeface="IBM Plex Sans"/>
                <a:ea typeface="IBM Plex Sans"/>
                <a:cs typeface="IBM Plex Sans"/>
                <a:sym typeface="IBM Plex Sans"/>
              </a:defRPr>
            </a:lvl8pPr>
            <a:lvl9pPr lvl="8" algn="r" rtl="0">
              <a:buNone/>
              <a:defRPr sz="1200">
                <a:solidFill>
                  <a:schemeClr val="dk2"/>
                </a:solidFill>
                <a:latin typeface="IBM Plex Sans"/>
                <a:ea typeface="IBM Plex Sans"/>
                <a:cs typeface="IBM Plex Sans"/>
                <a:sym typeface="IBM Plex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34172413"/>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image" Target="../media/image14.emf"/><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oleObject" Target="../embeddings/oleObject11.bin"/><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slideLayout" Target="../slideLayouts/slideLayout2.xml"/><Relationship Id="rId5" Type="http://schemas.openxmlformats.org/officeDocument/2006/relationships/tags" Target="../tags/tag70.xml"/><Relationship Id="rId15" Type="http://schemas.openxmlformats.org/officeDocument/2006/relationships/chart" Target="../charts/chart6.xml"/><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oleObject" Target="../embeddings/oleObject12.bin"/><Relationship Id="rId7" Type="http://schemas.openxmlformats.org/officeDocument/2006/relationships/diagramLayout" Target="../diagrams/layout3.xml"/><Relationship Id="rId2" Type="http://schemas.openxmlformats.org/officeDocument/2006/relationships/slideLayout" Target="../slideLayouts/slideLayout2.xml"/><Relationship Id="rId1" Type="http://schemas.openxmlformats.org/officeDocument/2006/relationships/tags" Target="../tags/tag76.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14.emf"/><Relationship Id="rId9" Type="http://schemas.openxmlformats.org/officeDocument/2006/relationships/diagramColors" Target="../diagrams/colors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hyperlink" Target="https://www.conpet.ro/wp-content/uploads/2021/04/vezi-CV.pdf" TargetMode="External"/><Relationship Id="rId3" Type="http://schemas.openxmlformats.org/officeDocument/2006/relationships/image" Target="../media/image6.png"/><Relationship Id="rId7" Type="http://schemas.openxmlformats.org/officeDocument/2006/relationships/hyperlink" Target="https://www.conpet.ro/wp-content/uploads/2019/07/vezi-CV.pdf" TargetMode="Externa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hyperlink" Target="https://www.conpet.ro/wp-content/uploads/2018/08/vezi-CV1.pdf" TargetMode="External"/><Relationship Id="rId5" Type="http://schemas.openxmlformats.org/officeDocument/2006/relationships/hyperlink" Target="https://www.conpet.ro/wp-content/uploads/2018/08/vezi-CV7.pdf" TargetMode="External"/><Relationship Id="rId4" Type="http://schemas.openxmlformats.org/officeDocument/2006/relationships/image" Target="../media/image27.png"/><Relationship Id="rId9" Type="http://schemas.openxmlformats.org/officeDocument/2006/relationships/hyperlink" Target="https://www.conpet.ro/wp-content/uploads/2018/08/vezi-CV5.pdf"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www.bvb.ro/FinancialInstruments/Details/FinancialInstrumentsDetails.aspx?s=COTE" TargetMode="External"/><Relationship Id="rId3" Type="http://schemas.openxmlformats.org/officeDocument/2006/relationships/image" Target="../media/image7.png"/><Relationship Id="rId7" Type="http://schemas.openxmlformats.org/officeDocument/2006/relationships/hyperlink" Target="https://www.google.com/maps/place/Strada+Anul+1848+1,+Ploie%C8%99ti,+Romania/@44.933707,26.027384,16z/data=!4m5!3m4!1s0x40b249f2a3318561:0x3d97508e89766326!8m2!3d44.9337068!4d26.0273842?hl=en-US" TargetMode="External"/><Relationship Id="rId12" Type="http://schemas.openxmlformats.org/officeDocument/2006/relationships/image" Target="../media/image32.png"/><Relationship Id="rId2" Type="http://schemas.openxmlformats.org/officeDocument/2006/relationships/notesSlide" Target="../notesSlides/notesSlide10.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hyperlink" Target="http://www.conpet.ro/" TargetMode="External"/><Relationship Id="rId11" Type="http://schemas.openxmlformats.org/officeDocument/2006/relationships/hyperlink" Target="mailto:info.investitori@conpet.ro" TargetMode="External"/><Relationship Id="rId5" Type="http://schemas.openxmlformats.org/officeDocument/2006/relationships/image" Target="../media/image29.png"/><Relationship Id="rId15" Type="http://schemas.openxmlformats.org/officeDocument/2006/relationships/hyperlink" Target="https://www.bvb.ro/FinancialInstruments/Details/FinancialInstrumentsDetails.aspx?s=COTE" TargetMode="Externa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hyperlink" Target="https://www.facebook.com/CONPET-SA-1084626918234758/" TargetMode="External"/><Relationship Id="rId1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slide" Target="slide8.xml"/><Relationship Id="rId3" Type="http://schemas.openxmlformats.org/officeDocument/2006/relationships/oleObject" Target="../embeddings/oleObject5.bin"/><Relationship Id="rId7" Type="http://schemas.openxmlformats.org/officeDocument/2006/relationships/diagramData" Target="../diagrams/data1.xml"/><Relationship Id="rId12" Type="http://schemas.openxmlformats.org/officeDocument/2006/relationships/slide" Target="slide5.xml"/><Relationship Id="rId17" Type="http://schemas.openxmlformats.org/officeDocument/2006/relationships/slide" Target="slide12.xml"/><Relationship Id="rId2" Type="http://schemas.openxmlformats.org/officeDocument/2006/relationships/slideLayout" Target="../slideLayouts/slideLayout2.xml"/><Relationship Id="rId16" Type="http://schemas.openxmlformats.org/officeDocument/2006/relationships/slide" Target="slide15.xml"/><Relationship Id="rId1" Type="http://schemas.openxmlformats.org/officeDocument/2006/relationships/tags" Target="../tags/tag7.xml"/><Relationship Id="rId6" Type="http://schemas.openxmlformats.org/officeDocument/2006/relationships/image" Target="../media/image9.png"/><Relationship Id="rId11" Type="http://schemas.microsoft.com/office/2007/relationships/diagramDrawing" Target="../diagrams/drawing1.xml"/><Relationship Id="rId5" Type="http://schemas.openxmlformats.org/officeDocument/2006/relationships/image" Target="../media/image8.jpeg"/><Relationship Id="rId15" Type="http://schemas.openxmlformats.org/officeDocument/2006/relationships/slide" Target="slide10.xml"/><Relationship Id="rId10" Type="http://schemas.openxmlformats.org/officeDocument/2006/relationships/diagramColors" Target="../diagrams/colors1.xml"/><Relationship Id="rId4" Type="http://schemas.openxmlformats.org/officeDocument/2006/relationships/image" Target="../media/image5.emf"/><Relationship Id="rId9" Type="http://schemas.openxmlformats.org/officeDocument/2006/relationships/diagramQuickStyle" Target="../diagrams/quickStyle1.xml"/><Relationship Id="rId14" Type="http://schemas.openxmlformats.org/officeDocument/2006/relationships/slide" Target="slide9.xml"/></Relationships>
</file>

<file path=ppt/slides/_rels/slide5.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chart" Target="../charts/chart2.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image" Target="../media/image6.png"/><Relationship Id="rId2" Type="http://schemas.openxmlformats.org/officeDocument/2006/relationships/tags" Target="../tags/tag9.xml"/><Relationship Id="rId16" Type="http://schemas.openxmlformats.org/officeDocument/2006/relationships/image" Target="../media/image2.emf"/><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oleObject" Target="../embeddings/oleObject6.bin"/><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diagramData" Target="../diagrams/data2.xml"/><Relationship Id="rId26" Type="http://schemas.openxmlformats.org/officeDocument/2006/relationships/chart" Target="../charts/chart3.xml"/><Relationship Id="rId3" Type="http://schemas.openxmlformats.org/officeDocument/2006/relationships/tags" Target="../tags/tag23.xml"/><Relationship Id="rId21" Type="http://schemas.openxmlformats.org/officeDocument/2006/relationships/diagramColors" Target="../diagrams/colors2.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image" Target="../media/image6.png"/><Relationship Id="rId25" Type="http://schemas.openxmlformats.org/officeDocument/2006/relationships/image" Target="../media/image12.png"/><Relationship Id="rId2" Type="http://schemas.openxmlformats.org/officeDocument/2006/relationships/tags" Target="../tags/tag22.xml"/><Relationship Id="rId16" Type="http://schemas.openxmlformats.org/officeDocument/2006/relationships/image" Target="../media/image2.emf"/><Relationship Id="rId20" Type="http://schemas.openxmlformats.org/officeDocument/2006/relationships/diagramQuickStyle" Target="../diagrams/quickStyle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image" Target="../media/image11.png"/><Relationship Id="rId5" Type="http://schemas.openxmlformats.org/officeDocument/2006/relationships/tags" Target="../tags/tag25.xml"/><Relationship Id="rId15" Type="http://schemas.openxmlformats.org/officeDocument/2006/relationships/oleObject" Target="../embeddings/oleObject7.bin"/><Relationship Id="rId23" Type="http://schemas.openxmlformats.org/officeDocument/2006/relationships/image" Target="../media/image10.jpeg"/><Relationship Id="rId10" Type="http://schemas.openxmlformats.org/officeDocument/2006/relationships/tags" Target="../tags/tag30.xml"/><Relationship Id="rId19" Type="http://schemas.openxmlformats.org/officeDocument/2006/relationships/diagramLayout" Target="../diagrams/layout2.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slideLayout" Target="../slideLayouts/slideLayout2.xml"/><Relationship Id="rId22" Type="http://schemas.microsoft.com/office/2007/relationships/diagramDrawing" Target="../diagrams/drawing2.xml"/><Relationship Id="rId27"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13" Type="http://schemas.openxmlformats.org/officeDocument/2006/relationships/tags" Target="../tags/tag48.xml"/><Relationship Id="rId18" Type="http://schemas.openxmlformats.org/officeDocument/2006/relationships/tags" Target="../tags/tag53.xml"/><Relationship Id="rId26" Type="http://schemas.openxmlformats.org/officeDocument/2006/relationships/tags" Target="../tags/tag61.xml"/><Relationship Id="rId3" Type="http://schemas.openxmlformats.org/officeDocument/2006/relationships/tags" Target="../tags/tag38.xml"/><Relationship Id="rId21" Type="http://schemas.openxmlformats.org/officeDocument/2006/relationships/tags" Target="../tags/tag56.xml"/><Relationship Id="rId34" Type="http://schemas.openxmlformats.org/officeDocument/2006/relationships/chart" Target="../charts/chart4.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tags" Target="../tags/tag60.xml"/><Relationship Id="rId33" Type="http://schemas.openxmlformats.org/officeDocument/2006/relationships/image" Target="../media/image6.png"/><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tags" Target="../tags/tag55.xml"/><Relationship Id="rId29"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tags" Target="../tags/tag59.xml"/><Relationship Id="rId32" Type="http://schemas.openxmlformats.org/officeDocument/2006/relationships/image" Target="../media/image1.emf"/><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tags" Target="../tags/tag58.xml"/><Relationship Id="rId28" Type="http://schemas.openxmlformats.org/officeDocument/2006/relationships/tags" Target="../tags/tag63.xml"/><Relationship Id="rId10" Type="http://schemas.openxmlformats.org/officeDocument/2006/relationships/tags" Target="../tags/tag45.xml"/><Relationship Id="rId19" Type="http://schemas.openxmlformats.org/officeDocument/2006/relationships/tags" Target="../tags/tag54.xml"/><Relationship Id="rId31" Type="http://schemas.openxmlformats.org/officeDocument/2006/relationships/oleObject" Target="../embeddings/oleObject9.bin"/><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 Id="rId27" Type="http://schemas.openxmlformats.org/officeDocument/2006/relationships/tags" Target="../tags/tag62.xml"/><Relationship Id="rId30" Type="http://schemas.openxmlformats.org/officeDocument/2006/relationships/notesSlide" Target="../notesSlides/notesSlide4.xml"/><Relationship Id="rId35" Type="http://schemas.openxmlformats.org/officeDocument/2006/relationships/chart" Target="../charts/chart5.xml"/><Relationship Id="rId8" Type="http://schemas.openxmlformats.org/officeDocument/2006/relationships/tags" Target="../tags/tag4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27000" b="-4000"/>
          </a:stretch>
        </a:blipFill>
        <a:effectLst/>
      </p:bgPr>
    </p:bg>
    <p:spTree>
      <p:nvGrpSpPr>
        <p:cNvPr id="1" name="Shape 156"/>
        <p:cNvGrpSpPr/>
        <p:nvPr/>
      </p:nvGrpSpPr>
      <p:grpSpPr>
        <a:xfrm>
          <a:off x="0" y="0"/>
          <a:ext cx="0" cy="0"/>
          <a:chOff x="0" y="0"/>
          <a:chExt cx="0" cy="0"/>
        </a:xfrm>
      </p:grpSpPr>
      <p:sp>
        <p:nvSpPr>
          <p:cNvPr id="157" name="Google Shape;157;p15"/>
          <p:cNvSpPr txBox="1">
            <a:spLocks noGrp="1"/>
          </p:cNvSpPr>
          <p:nvPr>
            <p:ph type="ctrTitle"/>
          </p:nvPr>
        </p:nvSpPr>
        <p:spPr>
          <a:xfrm>
            <a:off x="178062" y="2292122"/>
            <a:ext cx="5040560" cy="2857500"/>
          </a:xfrm>
          <a:prstGeom prst="rect">
            <a:avLst/>
          </a:prstGeom>
        </p:spPr>
        <p:txBody>
          <a:bodyPr spcFirstLastPara="1" wrap="square" lIns="0" tIns="0" rIns="0" bIns="0" anchor="t" anchorCtr="0">
            <a:noAutofit/>
          </a:bodyPr>
          <a:lstStyle/>
          <a:p>
            <a:r>
              <a:rPr lang="it-IT" sz="4000" dirty="0">
                <a:solidFill>
                  <a:srgbClr val="004281"/>
                </a:solidFill>
              </a:rPr>
              <a:t>Rezultate Financiare</a:t>
            </a:r>
            <a:br>
              <a:rPr lang="it-IT" sz="4000" dirty="0">
                <a:solidFill>
                  <a:srgbClr val="004281"/>
                </a:solidFill>
              </a:rPr>
            </a:br>
            <a:r>
              <a:rPr lang="it-IT" sz="4000" dirty="0">
                <a:solidFill>
                  <a:srgbClr val="004281"/>
                </a:solidFill>
              </a:rPr>
              <a:t>9 luni 2022</a:t>
            </a:r>
            <a:endParaRPr lang="it-IT" sz="4000" dirty="0"/>
          </a:p>
        </p:txBody>
      </p:sp>
      <p:pic>
        <p:nvPicPr>
          <p:cNvPr id="3" name="Picture 2">
            <a:extLst>
              <a:ext uri="{FF2B5EF4-FFF2-40B4-BE49-F238E27FC236}">
                <a16:creationId xmlns:a16="http://schemas.microsoft.com/office/drawing/2014/main" id="{55E1D6B5-4AA1-4683-B020-4A34B20FBC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4624"/>
            <a:ext cx="2240040" cy="483226"/>
          </a:xfrm>
          <a:prstGeom prst="rect">
            <a:avLst/>
          </a:prstGeom>
        </p:spPr>
      </p:pic>
      <p:sp>
        <p:nvSpPr>
          <p:cNvPr id="5" name="TextBox 4">
            <a:extLst>
              <a:ext uri="{FF2B5EF4-FFF2-40B4-BE49-F238E27FC236}">
                <a16:creationId xmlns:a16="http://schemas.microsoft.com/office/drawing/2014/main" id="{44B224BD-D8FB-4DF7-8A3B-A43B9F94D5D8}"/>
              </a:ext>
            </a:extLst>
          </p:cNvPr>
          <p:cNvSpPr txBox="1"/>
          <p:nvPr/>
        </p:nvSpPr>
        <p:spPr>
          <a:xfrm>
            <a:off x="1115616" y="4780290"/>
            <a:ext cx="4572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4880"/>
                </a:solidFill>
                <a:effectLst/>
                <a:uLnTx/>
                <a:uFillTx/>
                <a:latin typeface="Merriweather" panose="00000500000000000000" pitchFamily="2" charset="0"/>
                <a:ea typeface="+mn-ea"/>
                <a:cs typeface="Arial" panose="020B0604020202020204" pitchFamily="34" charset="0"/>
              </a:rPr>
              <a:t>17 </a:t>
            </a:r>
            <a:r>
              <a:rPr kumimoji="0" lang="en-US" sz="1800" b="0" i="0" u="none" strike="noStrike" kern="1200" cap="none" spc="0" normalizeH="0" baseline="0" noProof="0" dirty="0" err="1">
                <a:ln>
                  <a:noFill/>
                </a:ln>
                <a:solidFill>
                  <a:srgbClr val="184880"/>
                </a:solidFill>
                <a:effectLst/>
                <a:uLnTx/>
                <a:uFillTx/>
                <a:latin typeface="Merriweather" panose="00000500000000000000" pitchFamily="2" charset="0"/>
                <a:ea typeface="+mn-ea"/>
                <a:cs typeface="Arial" panose="020B0604020202020204" pitchFamily="34" charset="0"/>
              </a:rPr>
              <a:t>noiembrie</a:t>
            </a:r>
            <a:r>
              <a:rPr kumimoji="0" lang="en-US" sz="1800" b="0" i="0" u="none" strike="noStrike" kern="1200" cap="none" spc="0" normalizeH="0" baseline="0" noProof="0" dirty="0">
                <a:ln>
                  <a:noFill/>
                </a:ln>
                <a:solidFill>
                  <a:srgbClr val="184880"/>
                </a:solidFill>
                <a:effectLst/>
                <a:uLnTx/>
                <a:uFillTx/>
                <a:latin typeface="Merriweather" panose="00000500000000000000" pitchFamily="2" charset="0"/>
                <a:ea typeface="+mn-ea"/>
                <a:cs typeface="Arial" panose="020B0604020202020204" pitchFamily="34" charset="0"/>
              </a:rPr>
              <a:t> 2022</a:t>
            </a:r>
          </a:p>
        </p:txBody>
      </p:sp>
    </p:spTree>
    <p:extLst>
      <p:ext uri="{BB962C8B-B14F-4D97-AF65-F5344CB8AC3E}">
        <p14:creationId xmlns:p14="http://schemas.microsoft.com/office/powerpoint/2010/main" val="2955754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E34142D-9E5E-441F-912C-4065AB4A39B9}"/>
              </a:ext>
            </a:extLst>
          </p:cNvPr>
          <p:cNvGraphicFramePr>
            <a:graphicFrameLocks noChangeAspect="1"/>
          </p:cNvGraphicFramePr>
          <p:nvPr>
            <p:custDataLst>
              <p:tags r:id="rId1"/>
            </p:custDataLst>
            <p:extLst>
              <p:ext uri="{D42A27DB-BD31-4B8C-83A1-F6EECF244321}">
                <p14:modId xmlns:p14="http://schemas.microsoft.com/office/powerpoint/2010/main" val="2444363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60" imgH="360" progId="TCLayout.ActiveDocument.1">
                  <p:embed/>
                </p:oleObj>
              </mc:Choice>
              <mc:Fallback>
                <p:oleObj name="think-cell Slide" r:id="rId12" imgW="360" imgH="360"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9" name="Rectangle 8"/>
          <p:cNvSpPr/>
          <p:nvPr/>
        </p:nvSpPr>
        <p:spPr>
          <a:xfrm>
            <a:off x="1305530" y="151031"/>
            <a:ext cx="7286559" cy="830997"/>
          </a:xfrm>
          <a:prstGeom prst="rect">
            <a:avLst/>
          </a:prstGeom>
        </p:spPr>
        <p:txBody>
          <a:bodyPr wrap="square">
            <a:spAutoFit/>
          </a:bodyPr>
          <a:lstStyle/>
          <a:p>
            <a:pPr algn="ctr"/>
            <a:r>
              <a:rPr lang="ro-RO" sz="1600" b="1" dirty="0">
                <a:solidFill>
                  <a:srgbClr val="1B405D"/>
                </a:solidFill>
                <a:latin typeface="Arial" pitchFamily="34" charset="0"/>
                <a:cs typeface="Arial" pitchFamily="34" charset="0"/>
              </a:rPr>
              <a:t>5. INVESTIȚII </a:t>
            </a:r>
          </a:p>
          <a:p>
            <a:pPr algn="ctr"/>
            <a:r>
              <a:rPr lang="en-US" sz="1600" b="1" dirty="0">
                <a:solidFill>
                  <a:srgbClr val="1B405D"/>
                </a:solidFill>
                <a:latin typeface="Arial" pitchFamily="34" charset="0"/>
                <a:cs typeface="Arial" pitchFamily="34" charset="0"/>
              </a:rPr>
              <a:t>9 LUNI</a:t>
            </a:r>
            <a:r>
              <a:rPr lang="ro-RO" sz="1600" b="1" dirty="0">
                <a:solidFill>
                  <a:srgbClr val="1B405D"/>
                </a:solidFill>
                <a:latin typeface="Arial" pitchFamily="34" charset="0"/>
                <a:cs typeface="Arial" pitchFamily="34" charset="0"/>
              </a:rPr>
              <a:t> 2022 vs. 2021</a:t>
            </a:r>
          </a:p>
          <a:p>
            <a:pPr algn="ctr"/>
            <a:r>
              <a:rPr lang="ro-RO" sz="1600" b="1" dirty="0">
                <a:solidFill>
                  <a:srgbClr val="1B405D"/>
                </a:solidFill>
                <a:latin typeface="Arial" pitchFamily="34" charset="0"/>
                <a:cs typeface="Arial" pitchFamily="34" charset="0"/>
              </a:rPr>
              <a:t> </a:t>
            </a:r>
            <a:endParaRPr lang="en-US" sz="1600" b="1" dirty="0">
              <a:solidFill>
                <a:schemeClr val="accent1">
                  <a:lumMod val="50000"/>
                </a:schemeClr>
              </a:solidFill>
              <a:latin typeface="Arial" pitchFamily="34" charset="0"/>
              <a:cs typeface="Arial" pitchFamily="34" charset="0"/>
            </a:endParaRPr>
          </a:p>
        </p:txBody>
      </p:sp>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696" y="69730"/>
            <a:ext cx="1700551" cy="365760"/>
          </a:xfrm>
          <a:prstGeom prst="rect">
            <a:avLst/>
          </a:prstGeom>
        </p:spPr>
      </p:pic>
      <p:sp>
        <p:nvSpPr>
          <p:cNvPr id="19" name="Oval 18">
            <a:extLst>
              <a:ext uri="{FF2B5EF4-FFF2-40B4-BE49-F238E27FC236}">
                <a16:creationId xmlns:a16="http://schemas.microsoft.com/office/drawing/2014/main" id="{929A4D49-2128-4FA6-BE57-9423A2E140B8}"/>
              </a:ext>
            </a:extLst>
          </p:cNvPr>
          <p:cNvSpPr/>
          <p:nvPr/>
        </p:nvSpPr>
        <p:spPr>
          <a:xfrm>
            <a:off x="8587170" y="6339092"/>
            <a:ext cx="365760" cy="365760"/>
          </a:xfrm>
          <a:prstGeom prst="ellipse">
            <a:avLst/>
          </a:prstGeom>
          <a:solidFill>
            <a:srgbClr val="92D050"/>
          </a:solidFill>
        </p:spPr>
        <p:style>
          <a:lnRef idx="2">
            <a:schemeClr val="dk2">
              <a:hueOff val="0"/>
              <a:satOff val="0"/>
              <a:lumOff val="0"/>
              <a:alphaOff val="0"/>
            </a:schemeClr>
          </a:lnRef>
          <a:fillRef idx="1">
            <a:scrgbClr r="0" g="0" b="0"/>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TextBox 19">
            <a:extLst>
              <a:ext uri="{FF2B5EF4-FFF2-40B4-BE49-F238E27FC236}">
                <a16:creationId xmlns:a16="http://schemas.microsoft.com/office/drawing/2014/main" id="{E79A737A-F2D7-45DD-97E6-EC58CC7FD614}"/>
              </a:ext>
            </a:extLst>
          </p:cNvPr>
          <p:cNvSpPr txBox="1"/>
          <p:nvPr/>
        </p:nvSpPr>
        <p:spPr>
          <a:xfrm>
            <a:off x="8586082" y="6398861"/>
            <a:ext cx="439771" cy="246221"/>
          </a:xfrm>
          <a:prstGeom prst="rect">
            <a:avLst/>
          </a:prstGeom>
          <a:noFill/>
        </p:spPr>
        <p:txBody>
          <a:bodyPr wrap="square" rtlCol="0">
            <a:spAutoFit/>
          </a:bodyPr>
          <a:lstStyle/>
          <a:p>
            <a:r>
              <a:rPr lang="en-US" sz="1000" b="1" dirty="0">
                <a:latin typeface="Arial" pitchFamily="34" charset="0"/>
                <a:cs typeface="Arial" pitchFamily="34" charset="0"/>
              </a:rPr>
              <a:t> </a:t>
            </a:r>
            <a:r>
              <a:rPr lang="ro-RO" sz="1000" b="1" dirty="0">
                <a:latin typeface="Arial" pitchFamily="34" charset="0"/>
                <a:cs typeface="Arial" pitchFamily="34" charset="0"/>
              </a:rPr>
              <a:t>10</a:t>
            </a:r>
            <a:endParaRPr lang="en-US" sz="1000" b="1" dirty="0">
              <a:latin typeface="Arial" pitchFamily="34" charset="0"/>
              <a:cs typeface="Arial" pitchFamily="34" charset="0"/>
            </a:endParaRPr>
          </a:p>
        </p:txBody>
      </p:sp>
      <p:graphicFrame>
        <p:nvGraphicFramePr>
          <p:cNvPr id="15" name="Chart 14">
            <a:extLst>
              <a:ext uri="{FF2B5EF4-FFF2-40B4-BE49-F238E27FC236}">
                <a16:creationId xmlns:a16="http://schemas.microsoft.com/office/drawing/2014/main" id="{5C1E2592-E7AD-46C0-D2D4-1E2E8530B0C3}"/>
              </a:ext>
            </a:extLst>
          </p:cNvPr>
          <p:cNvGraphicFramePr/>
          <p:nvPr>
            <p:custDataLst>
              <p:tags r:id="rId2"/>
            </p:custDataLst>
            <p:extLst>
              <p:ext uri="{D42A27DB-BD31-4B8C-83A1-F6EECF244321}">
                <p14:modId xmlns:p14="http://schemas.microsoft.com/office/powerpoint/2010/main" val="1049098870"/>
              </p:ext>
            </p:extLst>
          </p:nvPr>
        </p:nvGraphicFramePr>
        <p:xfrm>
          <a:off x="2570163" y="1200150"/>
          <a:ext cx="3163887" cy="2546350"/>
        </p:xfrm>
        <a:graphic>
          <a:graphicData uri="http://schemas.openxmlformats.org/drawingml/2006/chart">
            <c:chart xmlns:c="http://schemas.openxmlformats.org/drawingml/2006/chart" xmlns:r="http://schemas.openxmlformats.org/officeDocument/2006/relationships" r:id="rId15"/>
          </a:graphicData>
        </a:graphic>
      </p:graphicFrame>
      <p:sp>
        <p:nvSpPr>
          <p:cNvPr id="75" name="Text Placeholder 2">
            <a:extLst>
              <a:ext uri="{FF2B5EF4-FFF2-40B4-BE49-F238E27FC236}">
                <a16:creationId xmlns:a16="http://schemas.microsoft.com/office/drawing/2014/main" id="{4DB50B18-93AB-4F4C-9DFC-2B19C7E1A875}"/>
              </a:ext>
            </a:extLst>
          </p:cNvPr>
          <p:cNvSpPr>
            <a:spLocks noGrp="1"/>
          </p:cNvSpPr>
          <p:nvPr>
            <p:custDataLst>
              <p:tags r:id="rId3"/>
            </p:custDataLst>
          </p:nvPr>
        </p:nvSpPr>
        <p:spPr bwMode="auto">
          <a:xfrm>
            <a:off x="2757488" y="3709988"/>
            <a:ext cx="129063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18AC15F-C22C-4FA6-BAFC-07C6A1FD9C10}" type="datetime'Rea''''lizat'' 9'''' ''''''''l''u''n''i 2''0''''2''2'''''''''">
              <a:rPr lang="ro-RO" altLang="en-US" sz="1100" b="1" smtClean="0">
                <a:latin typeface="Arial" panose="020B0604020202020204" pitchFamily="34" charset="0"/>
              </a:rPr>
              <a:pPr/>
              <a:t>Realizat 9 luni 2022</a:t>
            </a:fld>
            <a:endParaRPr lang="ro-RO" sz="1100" b="1" dirty="0">
              <a:latin typeface="Arial" panose="020B0604020202020204" pitchFamily="34" charset="0"/>
              <a:cs typeface="Arial" panose="020B0604020202020204" pitchFamily="34" charset="0"/>
              <a:sym typeface="Arial" panose="020B0604020202020204" pitchFamily="34" charset="0"/>
            </a:endParaRPr>
          </a:p>
        </p:txBody>
      </p:sp>
      <p:sp>
        <p:nvSpPr>
          <p:cNvPr id="89" name="Text Placeholder 2">
            <a:extLst>
              <a:ext uri="{FF2B5EF4-FFF2-40B4-BE49-F238E27FC236}">
                <a16:creationId xmlns:a16="http://schemas.microsoft.com/office/drawing/2014/main" id="{A9D260D0-91B1-4670-BC6E-49EE40A0094B}"/>
              </a:ext>
            </a:extLst>
          </p:cNvPr>
          <p:cNvSpPr>
            <a:spLocks noGrp="1"/>
          </p:cNvSpPr>
          <p:nvPr>
            <p:custDataLst>
              <p:tags r:id="rId4"/>
            </p:custDataLst>
          </p:nvPr>
        </p:nvSpPr>
        <p:spPr bwMode="auto">
          <a:xfrm>
            <a:off x="4256088" y="3709988"/>
            <a:ext cx="129063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531482C-017E-4EE5-A825-AAAAF73A944F}" type="datetime'R''ea''l''i''z''at ''''''''9'' ''lun''i'' ''20''21'''">
              <a:rPr lang="ro-RO" altLang="en-US" sz="1100" b="1" smtClean="0">
                <a:latin typeface="Arial" panose="020B0604020202020204" pitchFamily="34" charset="0"/>
              </a:rPr>
              <a:pPr/>
              <a:t>Realizat 9 luni 2021</a:t>
            </a:fld>
            <a:endParaRPr lang="ro-RO" sz="1100" b="1" dirty="0">
              <a:latin typeface="Arial" panose="020B0604020202020204" pitchFamily="34" charset="0"/>
              <a:cs typeface="Arial" panose="020B0604020202020204" pitchFamily="34" charset="0"/>
              <a:sym typeface="Arial" panose="020B0604020202020204" pitchFamily="34" charset="0"/>
            </a:endParaRPr>
          </a:p>
        </p:txBody>
      </p:sp>
      <p:sp>
        <p:nvSpPr>
          <p:cNvPr id="78" name="Text Placeholder 2">
            <a:extLst>
              <a:ext uri="{FF2B5EF4-FFF2-40B4-BE49-F238E27FC236}">
                <a16:creationId xmlns:a16="http://schemas.microsoft.com/office/drawing/2014/main" id="{BC1DD186-E534-46F2-AFC8-B0FEC56A496C}"/>
              </a:ext>
            </a:extLst>
          </p:cNvPr>
          <p:cNvSpPr>
            <a:spLocks noGrp="1"/>
          </p:cNvSpPr>
          <p:nvPr>
            <p:custDataLst>
              <p:tags r:id="rId5"/>
            </p:custDataLst>
          </p:nvPr>
        </p:nvSpPr>
        <p:spPr bwMode="gray">
          <a:xfrm>
            <a:off x="3246438" y="1089025"/>
            <a:ext cx="312738" cy="16827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0638" tIns="0" rIns="2063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D5A3F58-E0A2-46C4-8BA2-ECAD444FB841}" type="datetime'''''''''''8''1,''''''''''''9'''''''''''''''''''''''''''''''">
              <a:rPr lang="ro-RO" altLang="en-US" sz="1100" b="1" smtClean="0">
                <a:latin typeface="Arial" panose="020B0604020202020204" pitchFamily="34" charset="0"/>
              </a:rPr>
              <a:pPr/>
              <a:t>81,9</a:t>
            </a:fld>
            <a:endParaRPr lang="ro-RO" sz="1100" b="1" dirty="0">
              <a:latin typeface="Arial" panose="020B0604020202020204" pitchFamily="34" charset="0"/>
              <a:cs typeface="Arial" panose="020B0604020202020204" pitchFamily="34" charset="0"/>
              <a:sym typeface="Arial" panose="020B0604020202020204" pitchFamily="34" charset="0"/>
            </a:endParaRPr>
          </a:p>
        </p:txBody>
      </p:sp>
      <p:sp>
        <p:nvSpPr>
          <p:cNvPr id="79" name="Text Placeholder 2">
            <a:extLst>
              <a:ext uri="{FF2B5EF4-FFF2-40B4-BE49-F238E27FC236}">
                <a16:creationId xmlns:a16="http://schemas.microsoft.com/office/drawing/2014/main" id="{BD9750BE-DD58-42B4-9B17-A3CDB535A4F2}"/>
              </a:ext>
            </a:extLst>
          </p:cNvPr>
          <p:cNvSpPr>
            <a:spLocks noGrp="1"/>
          </p:cNvSpPr>
          <p:nvPr>
            <p:custDataLst>
              <p:tags r:id="rId6"/>
            </p:custDataLst>
          </p:nvPr>
        </p:nvSpPr>
        <p:spPr bwMode="gray">
          <a:xfrm>
            <a:off x="4745038" y="2322513"/>
            <a:ext cx="31273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1108B2D-EF53-44CE-BCEC-B4E5F9DC0800}" type="datetime'''''''''''''''3''''''''''9'',''''''''''''''''''5'''''">
              <a:rPr lang="ro-RO" altLang="en-US" sz="1100" b="1" smtClean="0">
                <a:latin typeface="Arial" panose="020B0604020202020204" pitchFamily="34" charset="0"/>
              </a:rPr>
              <a:pPr/>
              <a:t>39,5</a:t>
            </a:fld>
            <a:endParaRPr lang="ro-RO" sz="1100" b="1" dirty="0">
              <a:latin typeface="Arial" panose="020B0604020202020204" pitchFamily="34" charset="0"/>
              <a:cs typeface="Arial" panose="020B0604020202020204" pitchFamily="34" charset="0"/>
              <a:sym typeface="Arial" panose="020B0604020202020204" pitchFamily="34" charset="0"/>
            </a:endParaRPr>
          </a:p>
        </p:txBody>
      </p:sp>
      <p:sp>
        <p:nvSpPr>
          <p:cNvPr id="4" name="Rectangle 3">
            <a:extLst>
              <a:ext uri="{FF2B5EF4-FFF2-40B4-BE49-F238E27FC236}">
                <a16:creationId xmlns:a16="http://schemas.microsoft.com/office/drawing/2014/main" id="{4B516FEC-C088-40DC-836B-9C866EC25360}"/>
              </a:ext>
            </a:extLst>
          </p:cNvPr>
          <p:cNvSpPr/>
          <p:nvPr>
            <p:custDataLst>
              <p:tags r:id="rId7"/>
            </p:custDataLst>
          </p:nvPr>
        </p:nvSpPr>
        <p:spPr bwMode="auto">
          <a:xfrm>
            <a:off x="5991225" y="2654300"/>
            <a:ext cx="179388" cy="133350"/>
          </a:xfrm>
          <a:prstGeom prst="rect">
            <a:avLst/>
          </a:prstGeom>
          <a:solidFill>
            <a:srgbClr val="8AC84D"/>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4" name="Rectangle 83">
            <a:extLst>
              <a:ext uri="{FF2B5EF4-FFF2-40B4-BE49-F238E27FC236}">
                <a16:creationId xmlns:a16="http://schemas.microsoft.com/office/drawing/2014/main" id="{A3F58221-B69F-4648-94C2-8934ED333720}"/>
              </a:ext>
            </a:extLst>
          </p:cNvPr>
          <p:cNvSpPr/>
          <p:nvPr>
            <p:custDataLst>
              <p:tags r:id="rId8"/>
            </p:custDataLst>
          </p:nvPr>
        </p:nvSpPr>
        <p:spPr bwMode="auto">
          <a:xfrm>
            <a:off x="5991225" y="2451100"/>
            <a:ext cx="179388" cy="133350"/>
          </a:xfrm>
          <a:prstGeom prst="rect">
            <a:avLst/>
          </a:prstGeom>
          <a:solidFill>
            <a:srgbClr val="C3CFE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2" name="Text Placeholder 2">
            <a:extLst>
              <a:ext uri="{FF2B5EF4-FFF2-40B4-BE49-F238E27FC236}">
                <a16:creationId xmlns:a16="http://schemas.microsoft.com/office/drawing/2014/main" id="{0DC5268E-99D4-4674-AE2B-7EFB59D28498}"/>
              </a:ext>
            </a:extLst>
          </p:cNvPr>
          <p:cNvSpPr>
            <a:spLocks noGrp="1"/>
          </p:cNvSpPr>
          <p:nvPr>
            <p:custDataLst>
              <p:tags r:id="rId9"/>
            </p:custDataLst>
          </p:nvPr>
        </p:nvSpPr>
        <p:spPr bwMode="auto">
          <a:xfrm>
            <a:off x="6221413" y="2649538"/>
            <a:ext cx="15192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4CFF17E7-E55B-4691-B8A9-5B8BC5244DDB}" type="datetime'''I''n''v''''e''''sti''ț''ii d''o''''''m''eniul publi''c'">
              <a:rPr lang="ro-RO" altLang="en-US" sz="1000" b="1" smtClean="0">
                <a:latin typeface="Arial" panose="020B0604020202020204" pitchFamily="34" charset="0"/>
              </a:rPr>
              <a:pPr/>
              <a:t>Investiții domeniul public</a:t>
            </a:fld>
            <a:endParaRPr lang="ro-RO" sz="1000" b="1" dirty="0">
              <a:latin typeface="Arial" panose="020B0604020202020204" pitchFamily="34" charset="0"/>
              <a:cs typeface="Arial" panose="020B0604020202020204" pitchFamily="34" charset="0"/>
            </a:endParaRPr>
          </a:p>
        </p:txBody>
      </p:sp>
      <p:sp>
        <p:nvSpPr>
          <p:cNvPr id="74" name="Text Placeholder 2">
            <a:extLst>
              <a:ext uri="{FF2B5EF4-FFF2-40B4-BE49-F238E27FC236}">
                <a16:creationId xmlns:a16="http://schemas.microsoft.com/office/drawing/2014/main" id="{B396AF5F-0AC1-428E-94B7-BDD32977C3D0}"/>
              </a:ext>
            </a:extLst>
          </p:cNvPr>
          <p:cNvSpPr>
            <a:spLocks noGrp="1"/>
          </p:cNvSpPr>
          <p:nvPr>
            <p:custDataLst>
              <p:tags r:id="rId10"/>
            </p:custDataLst>
          </p:nvPr>
        </p:nvSpPr>
        <p:spPr bwMode="auto">
          <a:xfrm>
            <a:off x="6221413" y="2446338"/>
            <a:ext cx="166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A08DD15F-379C-48DE-BD82-E559FAAAABE7}" type="datetime'Inve''st''''i''ții ''do''''''meni''''''ul'' o''p''er''a''tor'">
              <a:rPr lang="ro-RO" altLang="en-US" sz="1000" b="1" smtClean="0">
                <a:latin typeface="Arial" panose="020B0604020202020204" pitchFamily="34" charset="0"/>
              </a:rPr>
              <a:pPr/>
              <a:t>Investiții domeniul operator</a:t>
            </a:fld>
            <a:endParaRPr lang="ro-RO" sz="1000" b="1" dirty="0">
              <a:latin typeface="Arial" panose="020B0604020202020204" pitchFamily="34" charset="0"/>
              <a:cs typeface="Arial" panose="020B0604020202020204" pitchFamily="34" charset="0"/>
            </a:endParaRPr>
          </a:p>
        </p:txBody>
      </p:sp>
      <p:sp>
        <p:nvSpPr>
          <p:cNvPr id="160" name="Text Placeholder 6">
            <a:extLst>
              <a:ext uri="{FF2B5EF4-FFF2-40B4-BE49-F238E27FC236}">
                <a16:creationId xmlns:a16="http://schemas.microsoft.com/office/drawing/2014/main" id="{9395751D-C187-47D6-BA28-975BC2C332DE}"/>
              </a:ext>
            </a:extLst>
          </p:cNvPr>
          <p:cNvSpPr>
            <a:spLocks noGrp="1"/>
          </p:cNvSpPr>
          <p:nvPr/>
        </p:nvSpPr>
        <p:spPr bwMode="auto">
          <a:xfrm>
            <a:off x="4820453" y="1178719"/>
            <a:ext cx="953470" cy="1157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ro-RO" sz="1100" b="1" dirty="0">
                <a:latin typeface="Arial" panose="020B0604020202020204" pitchFamily="34" charset="0"/>
                <a:cs typeface="Arial" panose="020B0604020202020204" pitchFamily="34" charset="0"/>
                <a:sym typeface="+mn-lt"/>
              </a:rPr>
              <a:t>mil.</a:t>
            </a:r>
            <a:r>
              <a:rPr lang="en-US" sz="1100" b="1" dirty="0">
                <a:latin typeface="Arial" panose="020B0604020202020204" pitchFamily="34" charset="0"/>
                <a:cs typeface="Arial" panose="020B0604020202020204" pitchFamily="34" charset="0"/>
                <a:sym typeface="+mn-lt"/>
              </a:rPr>
              <a:t> </a:t>
            </a:r>
            <a:r>
              <a:rPr lang="ro-RO" sz="1100" b="1" dirty="0">
                <a:latin typeface="Arial" panose="020B0604020202020204" pitchFamily="34" charset="0"/>
                <a:cs typeface="Arial" panose="020B0604020202020204" pitchFamily="34" charset="0"/>
                <a:sym typeface="+mn-lt"/>
              </a:rPr>
              <a:t>lei</a:t>
            </a:r>
            <a:endParaRPr lang="en-US" sz="1100" b="1" dirty="0">
              <a:latin typeface="Arial" panose="020B0604020202020204" pitchFamily="34" charset="0"/>
              <a:cs typeface="Arial" panose="020B0604020202020204" pitchFamily="34" charset="0"/>
              <a:sym typeface="+mn-lt"/>
            </a:endParaRPr>
          </a:p>
        </p:txBody>
      </p:sp>
      <p:graphicFrame>
        <p:nvGraphicFramePr>
          <p:cNvPr id="277" name="Table 276">
            <a:extLst>
              <a:ext uri="{FF2B5EF4-FFF2-40B4-BE49-F238E27FC236}">
                <a16:creationId xmlns:a16="http://schemas.microsoft.com/office/drawing/2014/main" id="{FB3D1ACF-732D-45DA-A12A-8FB4D6C1603C}"/>
              </a:ext>
            </a:extLst>
          </p:cNvPr>
          <p:cNvGraphicFramePr>
            <a:graphicFrameLocks noGrp="1"/>
          </p:cNvGraphicFramePr>
          <p:nvPr>
            <p:extLst>
              <p:ext uri="{D42A27DB-BD31-4B8C-83A1-F6EECF244321}">
                <p14:modId xmlns:p14="http://schemas.microsoft.com/office/powerpoint/2010/main" val="360520149"/>
              </p:ext>
            </p:extLst>
          </p:nvPr>
        </p:nvGraphicFramePr>
        <p:xfrm>
          <a:off x="1720371" y="4189413"/>
          <a:ext cx="5695205" cy="1597617"/>
        </p:xfrm>
        <a:graphic>
          <a:graphicData uri="http://schemas.openxmlformats.org/drawingml/2006/table">
            <a:tbl>
              <a:tblPr firstRow="1" firstCol="1" bandRow="1">
                <a:tableStyleId>{5C22544A-7EE6-4342-B048-85BDC9FD1C3A}</a:tableStyleId>
              </a:tblPr>
              <a:tblGrid>
                <a:gridCol w="1879787">
                  <a:extLst>
                    <a:ext uri="{9D8B030D-6E8A-4147-A177-3AD203B41FA5}">
                      <a16:colId xmlns:a16="http://schemas.microsoft.com/office/drawing/2014/main" val="1998670967"/>
                    </a:ext>
                  </a:extLst>
                </a:gridCol>
                <a:gridCol w="867139">
                  <a:extLst>
                    <a:ext uri="{9D8B030D-6E8A-4147-A177-3AD203B41FA5}">
                      <a16:colId xmlns:a16="http://schemas.microsoft.com/office/drawing/2014/main" val="115318168"/>
                    </a:ext>
                  </a:extLst>
                </a:gridCol>
                <a:gridCol w="1040569">
                  <a:extLst>
                    <a:ext uri="{9D8B030D-6E8A-4147-A177-3AD203B41FA5}">
                      <a16:colId xmlns:a16="http://schemas.microsoft.com/office/drawing/2014/main" val="2366133863"/>
                    </a:ext>
                  </a:extLst>
                </a:gridCol>
                <a:gridCol w="953855">
                  <a:extLst>
                    <a:ext uri="{9D8B030D-6E8A-4147-A177-3AD203B41FA5}">
                      <a16:colId xmlns:a16="http://schemas.microsoft.com/office/drawing/2014/main" val="1526137252"/>
                    </a:ext>
                  </a:extLst>
                </a:gridCol>
                <a:gridCol w="953855">
                  <a:extLst>
                    <a:ext uri="{9D8B030D-6E8A-4147-A177-3AD203B41FA5}">
                      <a16:colId xmlns:a16="http://schemas.microsoft.com/office/drawing/2014/main" val="3099305366"/>
                    </a:ext>
                  </a:extLst>
                </a:gridCol>
              </a:tblGrid>
              <a:tr h="196288">
                <a:tc rowSpan="2">
                  <a:txBody>
                    <a:bodyPr/>
                    <a:lstStyle/>
                    <a:p>
                      <a:pPr marL="0" marR="0" algn="ctr" rtl="0">
                        <a:lnSpc>
                          <a:spcPct val="115000"/>
                        </a:lnSpc>
                        <a:spcBef>
                          <a:spcPts val="0"/>
                        </a:spcBef>
                        <a:spcAft>
                          <a:spcPts val="0"/>
                        </a:spcAft>
                      </a:pPr>
                      <a:r>
                        <a:rPr lang="ro-RO" sz="1200" b="1" dirty="0">
                          <a:solidFill>
                            <a:schemeClr val="bg1"/>
                          </a:solidFill>
                          <a:effectLst/>
                          <a:latin typeface="Arial" panose="020B0604020202020204" pitchFamily="34" charset="0"/>
                          <a:cs typeface="Arial" panose="020B0604020202020204" pitchFamily="34" charset="0"/>
                        </a:rPr>
                        <a:t>Investiții </a:t>
                      </a:r>
                    </a:p>
                    <a:p>
                      <a:pPr marL="0" marR="0" algn="ctr" rtl="0">
                        <a:lnSpc>
                          <a:spcPct val="115000"/>
                        </a:lnSpc>
                        <a:spcBef>
                          <a:spcPts val="0"/>
                        </a:spcBef>
                        <a:spcAft>
                          <a:spcPts val="0"/>
                        </a:spcAft>
                      </a:pPr>
                      <a:r>
                        <a:rPr lang="ro-RO" sz="1200" b="1" dirty="0">
                          <a:solidFill>
                            <a:schemeClr val="bg1"/>
                          </a:solidFill>
                          <a:effectLst/>
                          <a:latin typeface="Arial" panose="020B0604020202020204" pitchFamily="34" charset="0"/>
                          <a:cs typeface="Arial" panose="020B0604020202020204" pitchFamily="34" charset="0"/>
                        </a:rPr>
                        <a:t>(mil. lei)</a:t>
                      </a:r>
                      <a:endParaRPr lang="ro-RO"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rowSpan="2">
                  <a:txBody>
                    <a:bodyPr/>
                    <a:lstStyle/>
                    <a:p>
                      <a:pPr marL="0" marR="0" algn="ctr" rtl="0">
                        <a:lnSpc>
                          <a:spcPct val="115000"/>
                        </a:lnSpc>
                        <a:spcBef>
                          <a:spcPts val="0"/>
                        </a:spcBef>
                        <a:spcAft>
                          <a:spcPts val="0"/>
                        </a:spcAft>
                      </a:pPr>
                      <a:r>
                        <a:rPr lang="ro-RO" sz="1200" b="1" dirty="0">
                          <a:solidFill>
                            <a:schemeClr val="bg1"/>
                          </a:solidFill>
                          <a:effectLst/>
                          <a:latin typeface="Arial" panose="020B0604020202020204" pitchFamily="34" charset="0"/>
                          <a:cs typeface="Arial" panose="020B0604020202020204" pitchFamily="34" charset="0"/>
                        </a:rPr>
                        <a:t>B.V.C. AN 2022</a:t>
                      </a:r>
                      <a:endParaRPr lang="ro-RO"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rowSpan="2">
                  <a:txBody>
                    <a:bodyPr/>
                    <a:lstStyle/>
                    <a:p>
                      <a:pPr marL="0" marR="0" algn="ctr" rtl="0">
                        <a:lnSpc>
                          <a:spcPct val="115000"/>
                        </a:lnSpc>
                        <a:spcBef>
                          <a:spcPts val="0"/>
                        </a:spcBef>
                        <a:spcAft>
                          <a:spcPts val="0"/>
                        </a:spcAft>
                      </a:pPr>
                      <a:r>
                        <a:rPr lang="ro-RO" sz="1200" b="1" dirty="0">
                          <a:solidFill>
                            <a:schemeClr val="bg1"/>
                          </a:solidFill>
                          <a:effectLst/>
                          <a:latin typeface="Arial" panose="020B0604020202020204" pitchFamily="34" charset="0"/>
                          <a:cs typeface="Arial" panose="020B0604020202020204" pitchFamily="34" charset="0"/>
                        </a:rPr>
                        <a:t> 9 </a:t>
                      </a:r>
                      <a:r>
                        <a:rPr lang="ro-RO" sz="1200" b="1" noProof="0" dirty="0">
                          <a:solidFill>
                            <a:schemeClr val="bg1"/>
                          </a:solidFill>
                          <a:effectLst/>
                          <a:latin typeface="Arial" panose="020B0604020202020204" pitchFamily="34" charset="0"/>
                          <a:cs typeface="Arial" panose="020B0604020202020204" pitchFamily="34" charset="0"/>
                        </a:rPr>
                        <a:t>luni</a:t>
                      </a:r>
                      <a:r>
                        <a:rPr lang="ro-RO" sz="1200" b="1" dirty="0">
                          <a:solidFill>
                            <a:schemeClr val="bg1"/>
                          </a:solidFill>
                          <a:effectLst/>
                          <a:latin typeface="Arial" panose="020B0604020202020204" pitchFamily="34" charset="0"/>
                          <a:cs typeface="Arial" panose="020B0604020202020204" pitchFamily="34" charset="0"/>
                        </a:rPr>
                        <a:t> 2022 Realizat</a:t>
                      </a:r>
                      <a:endParaRPr lang="ro-RO"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rowSpan="2">
                  <a:txBody>
                    <a:bodyPr/>
                    <a:lstStyle/>
                    <a:p>
                      <a:pPr marL="0" marR="0" algn="ctr" rtl="0">
                        <a:lnSpc>
                          <a:spcPct val="115000"/>
                        </a:lnSpc>
                        <a:spcBef>
                          <a:spcPts val="0"/>
                        </a:spcBef>
                        <a:spcAft>
                          <a:spcPts val="0"/>
                        </a:spcAft>
                      </a:pPr>
                      <a:r>
                        <a:rPr lang="ro-RO" sz="1200" b="1" dirty="0">
                          <a:solidFill>
                            <a:schemeClr val="bg1"/>
                          </a:solidFill>
                          <a:effectLst/>
                          <a:latin typeface="Arial" panose="020B0604020202020204" pitchFamily="34" charset="0"/>
                          <a:cs typeface="Arial" panose="020B0604020202020204" pitchFamily="34" charset="0"/>
                        </a:rPr>
                        <a:t>9 luni 2021 Realizat</a:t>
                      </a:r>
                      <a:endParaRPr lang="ro-RO"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algn="ctr" rtl="0">
                        <a:lnSpc>
                          <a:spcPct val="115000"/>
                        </a:lnSpc>
                        <a:spcBef>
                          <a:spcPts val="0"/>
                        </a:spcBef>
                        <a:spcAft>
                          <a:spcPts val="0"/>
                        </a:spcAft>
                      </a:pPr>
                      <a:r>
                        <a:rPr lang="ro-RO" sz="1200" b="1" dirty="0">
                          <a:solidFill>
                            <a:schemeClr val="bg1"/>
                          </a:solidFill>
                          <a:effectLst/>
                          <a:latin typeface="Arial" panose="020B0604020202020204" pitchFamily="34" charset="0"/>
                          <a:cs typeface="Arial" panose="020B0604020202020204" pitchFamily="34" charset="0"/>
                        </a:rPr>
                        <a:t>Grad de realizare %</a:t>
                      </a:r>
                      <a:endParaRPr lang="ro-RO"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448842382"/>
                  </a:ext>
                </a:extLst>
              </a:tr>
              <a:tr h="519971">
                <a:tc vMerge="1">
                  <a:txBody>
                    <a:bodyPr/>
                    <a:lstStyle/>
                    <a:p>
                      <a:endParaRPr lang="ro-RO"/>
                    </a:p>
                  </a:txBody>
                  <a:tcPr/>
                </a:tc>
                <a:tc vMerge="1">
                  <a:txBody>
                    <a:bodyPr/>
                    <a:lstStyle/>
                    <a:p>
                      <a:endParaRPr lang="ro-RO"/>
                    </a:p>
                  </a:txBody>
                  <a:tcPr/>
                </a:tc>
                <a:tc vMerge="1">
                  <a:txBody>
                    <a:bodyPr/>
                    <a:lstStyle/>
                    <a:p>
                      <a:endParaRPr lang="ro-RO"/>
                    </a:p>
                  </a:txBody>
                  <a:tcPr/>
                </a:tc>
                <a:tc vMerge="1">
                  <a:txBody>
                    <a:bodyPr/>
                    <a:lstStyle/>
                    <a:p>
                      <a:endParaRPr lang="ro-RO"/>
                    </a:p>
                  </a:txBody>
                  <a:tcPr/>
                </a:tc>
                <a:tc>
                  <a:txBody>
                    <a:bodyPr/>
                    <a:lstStyle/>
                    <a:p>
                      <a:pPr marL="0" marR="0" algn="ctr" rtl="0">
                        <a:lnSpc>
                          <a:spcPct val="115000"/>
                        </a:lnSpc>
                        <a:spcBef>
                          <a:spcPts val="0"/>
                        </a:spcBef>
                        <a:spcAft>
                          <a:spcPts val="0"/>
                        </a:spcAft>
                      </a:pPr>
                      <a:r>
                        <a:rPr lang="ro-RO" sz="1200" b="1" dirty="0">
                          <a:solidFill>
                            <a:schemeClr val="bg1"/>
                          </a:solidFill>
                          <a:effectLst/>
                          <a:latin typeface="Arial" panose="020B0604020202020204" pitchFamily="34" charset="0"/>
                          <a:cs typeface="Arial" panose="020B0604020202020204" pitchFamily="34" charset="0"/>
                        </a:rPr>
                        <a:t>2022/2021</a:t>
                      </a:r>
                      <a:endParaRPr lang="ro-RO"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442402474"/>
                  </a:ext>
                </a:extLst>
              </a:tr>
              <a:tr h="224955">
                <a:tc>
                  <a:txBody>
                    <a:bodyPr/>
                    <a:lstStyle/>
                    <a:p>
                      <a:pPr marL="0" marR="0" rtl="0">
                        <a:lnSpc>
                          <a:spcPct val="115000"/>
                        </a:lnSpc>
                        <a:spcBef>
                          <a:spcPts val="0"/>
                        </a:spcBef>
                        <a:spcAft>
                          <a:spcPts val="0"/>
                        </a:spcAft>
                      </a:pPr>
                      <a:r>
                        <a:rPr lang="ro-RO" sz="1200" b="0" dirty="0">
                          <a:solidFill>
                            <a:schemeClr val="tx1"/>
                          </a:solidFill>
                          <a:effectLst/>
                          <a:latin typeface="Arial" panose="020B0604020202020204" pitchFamily="34" charset="0"/>
                          <a:cs typeface="Arial" panose="020B0604020202020204" pitchFamily="34" charset="0"/>
                        </a:rPr>
                        <a:t>Domeniul operator</a:t>
                      </a:r>
                      <a:endPar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0">
                        <a:lnSpc>
                          <a:spcPct val="115000"/>
                        </a:lnSpc>
                        <a:spcBef>
                          <a:spcPts val="0"/>
                        </a:spcBef>
                        <a:spcAft>
                          <a:spcPts val="0"/>
                        </a:spcAft>
                      </a:pPr>
                      <a:r>
                        <a:rPr lang="ro-RO" sz="1200" b="0">
                          <a:solidFill>
                            <a:schemeClr val="tx1"/>
                          </a:solidFill>
                          <a:effectLst/>
                          <a:latin typeface="Arial" panose="020B0604020202020204" pitchFamily="34" charset="0"/>
                          <a:cs typeface="Arial" panose="020B0604020202020204" pitchFamily="34" charset="0"/>
                        </a:rPr>
                        <a:t>20,0</a:t>
                      </a:r>
                      <a:endPar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0">
                        <a:lnSpc>
                          <a:spcPct val="115000"/>
                        </a:lnSpc>
                        <a:spcBef>
                          <a:spcPts val="0"/>
                        </a:spcBef>
                        <a:spcAft>
                          <a:spcPts val="0"/>
                        </a:spcAft>
                      </a:pPr>
                      <a:r>
                        <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0">
                        <a:lnSpc>
                          <a:spcPct val="115000"/>
                        </a:lnSpc>
                        <a:spcBef>
                          <a:spcPts val="0"/>
                        </a:spcBef>
                        <a:spcAft>
                          <a:spcPts val="0"/>
                        </a:spcAft>
                      </a:pPr>
                      <a:r>
                        <a:rPr lang="ro-RO"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13,2</a:t>
                      </a:r>
                      <a:endPar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0">
                        <a:lnSpc>
                          <a:spcPct val="115000"/>
                        </a:lnSpc>
                        <a:spcBef>
                          <a:spcPts val="0"/>
                        </a:spcBef>
                        <a:spcAft>
                          <a:spcPts val="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60,7</a:t>
                      </a:r>
                      <a:r>
                        <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1358138"/>
                  </a:ext>
                </a:extLst>
              </a:tr>
              <a:tr h="224955">
                <a:tc>
                  <a:txBody>
                    <a:bodyPr/>
                    <a:lstStyle/>
                    <a:p>
                      <a:pPr marL="0" marR="0" rtl="0">
                        <a:lnSpc>
                          <a:spcPct val="115000"/>
                        </a:lnSpc>
                        <a:spcBef>
                          <a:spcPts val="0"/>
                        </a:spcBef>
                        <a:spcAft>
                          <a:spcPts val="0"/>
                        </a:spcAft>
                      </a:pPr>
                      <a:r>
                        <a:rPr lang="ro-RO" sz="1200" b="0" dirty="0">
                          <a:solidFill>
                            <a:schemeClr val="tx1"/>
                          </a:solidFill>
                          <a:effectLst/>
                          <a:latin typeface="Arial" panose="020B0604020202020204" pitchFamily="34" charset="0"/>
                          <a:cs typeface="Arial" panose="020B0604020202020204" pitchFamily="34" charset="0"/>
                        </a:rPr>
                        <a:t>Domeniul public</a:t>
                      </a:r>
                      <a:endPar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0">
                        <a:lnSpc>
                          <a:spcPct val="115000"/>
                        </a:lnSpc>
                        <a:spcBef>
                          <a:spcPts val="0"/>
                        </a:spcBef>
                        <a:spcAft>
                          <a:spcPts val="0"/>
                        </a:spcAft>
                      </a:pPr>
                      <a:r>
                        <a:rPr lang="ro-RO" sz="1200" b="0">
                          <a:solidFill>
                            <a:schemeClr val="tx1"/>
                          </a:solidFill>
                          <a:effectLst/>
                          <a:latin typeface="Arial" panose="020B0604020202020204" pitchFamily="34" charset="0"/>
                          <a:cs typeface="Arial" panose="020B0604020202020204" pitchFamily="34" charset="0"/>
                        </a:rPr>
                        <a:t>95,0</a:t>
                      </a:r>
                      <a:endPar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0">
                        <a:lnSpc>
                          <a:spcPct val="115000"/>
                        </a:lnSpc>
                        <a:spcBef>
                          <a:spcPts val="0"/>
                        </a:spcBef>
                        <a:spcAft>
                          <a:spcPts val="0"/>
                        </a:spcAft>
                      </a:pPr>
                      <a:r>
                        <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73,9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0">
                        <a:lnSpc>
                          <a:spcPct val="115000"/>
                        </a:lnSpc>
                        <a:spcBef>
                          <a:spcPts val="0"/>
                        </a:spcBef>
                        <a:spcAft>
                          <a:spcPts val="0"/>
                        </a:spcAft>
                      </a:pPr>
                      <a:r>
                        <a:rPr lang="ro-RO"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26,3</a:t>
                      </a:r>
                      <a:endPar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0">
                        <a:lnSpc>
                          <a:spcPct val="115000"/>
                        </a:lnSpc>
                        <a:spcBef>
                          <a:spcPts val="0"/>
                        </a:spcBef>
                        <a:spcAft>
                          <a:spcPts val="0"/>
                        </a:spcAft>
                      </a:pPr>
                      <a:r>
                        <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281,4%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4755751"/>
                  </a:ext>
                </a:extLst>
              </a:tr>
              <a:tr h="224955">
                <a:tc>
                  <a:txBody>
                    <a:bodyPr/>
                    <a:lstStyle/>
                    <a:p>
                      <a:pPr marL="0" marR="0" algn="ctr" rtl="0">
                        <a:lnSpc>
                          <a:spcPct val="115000"/>
                        </a:lnSpc>
                        <a:spcBef>
                          <a:spcPts val="0"/>
                        </a:spcBef>
                        <a:spcAft>
                          <a:spcPts val="0"/>
                        </a:spcAft>
                      </a:pPr>
                      <a:r>
                        <a:rPr lang="ro-RO" sz="1200" b="1" dirty="0">
                          <a:solidFill>
                            <a:schemeClr val="bg1"/>
                          </a:solidFill>
                          <a:effectLst/>
                          <a:latin typeface="Arial" panose="020B0604020202020204" pitchFamily="34" charset="0"/>
                          <a:cs typeface="Arial" panose="020B0604020202020204" pitchFamily="34" charset="0"/>
                        </a:rPr>
                        <a:t>Total investiții</a:t>
                      </a:r>
                      <a:endParaRPr lang="ro-RO"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algn="r" rtl="0">
                        <a:lnSpc>
                          <a:spcPct val="115000"/>
                        </a:lnSpc>
                        <a:spcBef>
                          <a:spcPts val="0"/>
                        </a:spcBef>
                        <a:spcAft>
                          <a:spcPts val="0"/>
                        </a:spcAft>
                      </a:pPr>
                      <a:r>
                        <a:rPr lang="ro-RO" sz="1200" b="1">
                          <a:solidFill>
                            <a:schemeClr val="bg1"/>
                          </a:solidFill>
                          <a:effectLst/>
                          <a:latin typeface="Arial" panose="020B0604020202020204" pitchFamily="34" charset="0"/>
                          <a:cs typeface="Arial" panose="020B0604020202020204" pitchFamily="34" charset="0"/>
                        </a:rPr>
                        <a:t>115,0</a:t>
                      </a:r>
                      <a:endParaRPr lang="ro-RO"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algn="r" rtl="0">
                        <a:lnSpc>
                          <a:spcPct val="115000"/>
                        </a:lnSpc>
                        <a:spcBef>
                          <a:spcPts val="0"/>
                        </a:spcBef>
                        <a:spcAft>
                          <a:spcPts val="0"/>
                        </a:spcAft>
                      </a:pPr>
                      <a:r>
                        <a:rPr lang="ro-RO"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81,9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algn="r" rtl="0">
                        <a:lnSpc>
                          <a:spcPct val="115000"/>
                        </a:lnSpc>
                        <a:spcBef>
                          <a:spcPts val="0"/>
                        </a:spcBef>
                        <a:spcAft>
                          <a:spcPts val="0"/>
                        </a:spcAft>
                      </a:pPr>
                      <a:r>
                        <a:rPr lang="ro-RO" sz="12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39,5</a:t>
                      </a:r>
                      <a:endParaRPr lang="ro-RO"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algn="r" rtl="0">
                        <a:lnSpc>
                          <a:spcPct val="115000"/>
                        </a:lnSpc>
                        <a:spcBef>
                          <a:spcPts val="0"/>
                        </a:spcBef>
                        <a:spcAft>
                          <a:spcPts val="0"/>
                        </a:spcAft>
                      </a:pPr>
                      <a:r>
                        <a:rPr lang="ro-RO"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207,5%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873987161"/>
                  </a:ext>
                </a:extLst>
              </a:tr>
            </a:tbl>
          </a:graphicData>
        </a:graphic>
      </p:graphicFrame>
    </p:spTree>
    <p:extLst>
      <p:ext uri="{BB962C8B-B14F-4D97-AF65-F5344CB8AC3E}">
        <p14:creationId xmlns:p14="http://schemas.microsoft.com/office/powerpoint/2010/main" val="1509123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02D1D26-E4F3-4EF0-B3CD-BFE414593793}"/>
              </a:ext>
            </a:extLst>
          </p:cNvPr>
          <p:cNvGraphicFramePr>
            <a:graphicFrameLocks noChangeAspect="1"/>
          </p:cNvGraphicFramePr>
          <p:nvPr>
            <p:custDataLst>
              <p:tags r:id="rId1"/>
            </p:custDataLst>
            <p:extLst>
              <p:ext uri="{D42A27DB-BD31-4B8C-83A1-F6EECF244321}">
                <p14:modId xmlns:p14="http://schemas.microsoft.com/office/powerpoint/2010/main" val="3937191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51" progId="TCLayout.ActiveDocument.1">
                  <p:embed/>
                </p:oleObj>
              </mc:Choice>
              <mc:Fallback>
                <p:oleObj name="think-cell Slide" r:id="rId3" imgW="351" imgH="351"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p:cNvSpPr/>
          <p:nvPr/>
        </p:nvSpPr>
        <p:spPr>
          <a:xfrm>
            <a:off x="912501" y="197599"/>
            <a:ext cx="7286559" cy="553998"/>
          </a:xfrm>
          <a:prstGeom prst="rect">
            <a:avLst/>
          </a:prstGeom>
        </p:spPr>
        <p:txBody>
          <a:bodyPr wrap="square">
            <a:spAutoFit/>
          </a:bodyPr>
          <a:lstStyle/>
          <a:p>
            <a:pPr algn="ctr"/>
            <a:r>
              <a:rPr lang="ro-RO" sz="1600" b="1" dirty="0">
                <a:solidFill>
                  <a:srgbClr val="17375E"/>
                </a:solidFill>
                <a:latin typeface="Arial" pitchFamily="34" charset="0"/>
                <a:cs typeface="Arial" pitchFamily="34" charset="0"/>
              </a:rPr>
              <a:t> 5. INVESTIȚII (CONTINUARE)</a:t>
            </a:r>
          </a:p>
          <a:p>
            <a:pPr algn="ctr"/>
            <a:r>
              <a:rPr lang="ro-RO" sz="1400" b="1" dirty="0">
                <a:solidFill>
                  <a:srgbClr val="1B405D"/>
                </a:solidFill>
                <a:latin typeface="Arial" pitchFamily="34" charset="0"/>
                <a:cs typeface="Arial" pitchFamily="34" charset="0"/>
              </a:rPr>
              <a:t>PROIECTE IMPORTANTE REALIZATE </a:t>
            </a:r>
            <a:r>
              <a:rPr lang="en-US" sz="1400" b="1" dirty="0">
                <a:solidFill>
                  <a:srgbClr val="1B405D"/>
                </a:solidFill>
                <a:latin typeface="Arial" pitchFamily="34" charset="0"/>
                <a:cs typeface="Arial" pitchFamily="34" charset="0"/>
              </a:rPr>
              <a:t>LA 9 LUNI</a:t>
            </a:r>
            <a:r>
              <a:rPr lang="ro-RO" sz="1400" b="1" dirty="0">
                <a:solidFill>
                  <a:srgbClr val="1B405D"/>
                </a:solidFill>
                <a:latin typeface="Arial" pitchFamily="34" charset="0"/>
                <a:cs typeface="Arial" pitchFamily="34" charset="0"/>
              </a:rPr>
              <a:t> 2022</a:t>
            </a:r>
            <a:endParaRPr lang="en-US" sz="1400" dirty="0">
              <a:solidFill>
                <a:srgbClr val="1B405D"/>
              </a:solidFill>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96" y="69730"/>
            <a:ext cx="1700551" cy="365760"/>
          </a:xfrm>
          <a:prstGeom prst="rect">
            <a:avLst/>
          </a:prstGeom>
        </p:spPr>
      </p:pic>
      <p:graphicFrame>
        <p:nvGraphicFramePr>
          <p:cNvPr id="4" name="Diagram 3"/>
          <p:cNvGraphicFramePr/>
          <p:nvPr>
            <p:extLst>
              <p:ext uri="{D42A27DB-BD31-4B8C-83A1-F6EECF244321}">
                <p14:modId xmlns:p14="http://schemas.microsoft.com/office/powerpoint/2010/main" val="2245105777"/>
              </p:ext>
            </p:extLst>
          </p:nvPr>
        </p:nvGraphicFramePr>
        <p:xfrm>
          <a:off x="1242843" y="914014"/>
          <a:ext cx="6036000" cy="55446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1" name="Group 10"/>
          <p:cNvGrpSpPr/>
          <p:nvPr/>
        </p:nvGrpSpPr>
        <p:grpSpPr>
          <a:xfrm>
            <a:off x="4130584" y="2989738"/>
            <a:ext cx="2991305" cy="553998"/>
            <a:chOff x="-4" y="2430940"/>
            <a:chExt cx="5246093" cy="466822"/>
          </a:xfrm>
        </p:grpSpPr>
        <p:sp>
          <p:nvSpPr>
            <p:cNvPr id="12" name="Rounded Rectangle 11"/>
            <p:cNvSpPr/>
            <p:nvPr/>
          </p:nvSpPr>
          <p:spPr>
            <a:xfrm>
              <a:off x="-4" y="2430940"/>
              <a:ext cx="5246093" cy="466822"/>
            </a:xfrm>
            <a:prstGeom prst="roundRect">
              <a:avLst/>
            </a:prstGeom>
            <a:solidFill>
              <a:srgbClr val="A5CD39">
                <a:alpha val="90000"/>
              </a:srgbClr>
            </a:solidFill>
            <a:ln>
              <a:solidFill>
                <a:srgbClr val="153357"/>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Rounded Rectangle 4"/>
            <p:cNvSpPr txBox="1"/>
            <p:nvPr/>
          </p:nvSpPr>
          <p:spPr>
            <a:xfrm>
              <a:off x="22785" y="2453728"/>
              <a:ext cx="4538835" cy="4212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defTabSz="488950">
                <a:lnSpc>
                  <a:spcPct val="90000"/>
                </a:lnSpc>
                <a:spcBef>
                  <a:spcPct val="0"/>
                </a:spcBef>
                <a:spcAft>
                  <a:spcPct val="35000"/>
                </a:spcAft>
              </a:pPr>
              <a:r>
                <a:rPr lang="ro-RO" sz="1100" dirty="0">
                  <a:latin typeface="Arial" panose="020B0604020202020204" pitchFamily="34" charset="0"/>
                  <a:cs typeface="Arial" panose="020B0604020202020204" pitchFamily="34" charset="0"/>
                </a:rPr>
                <a:t>Modernizare stații de pompare și rampe de încărcare 5</a:t>
              </a:r>
              <a:r>
                <a:rPr lang="en-US" sz="1100" dirty="0">
                  <a:latin typeface="Arial" panose="020B0604020202020204" pitchFamily="34" charset="0"/>
                  <a:cs typeface="Arial" panose="020B0604020202020204" pitchFamily="34" charset="0"/>
                </a:rPr>
                <a:t>,6</a:t>
              </a:r>
              <a:r>
                <a:rPr lang="ro-RO" sz="1100" dirty="0">
                  <a:latin typeface="Arial" panose="020B0604020202020204" pitchFamily="34" charset="0"/>
                  <a:cs typeface="Arial" panose="020B0604020202020204" pitchFamily="34" charset="0"/>
                </a:rPr>
                <a:t> mil. lei</a:t>
              </a:r>
              <a:endParaRPr lang="en-US" sz="1100" dirty="0">
                <a:latin typeface="Arial" panose="020B0604020202020204" pitchFamily="34" charset="0"/>
                <a:cs typeface="Arial" panose="020B0604020202020204" pitchFamily="34" charset="0"/>
              </a:endParaRPr>
            </a:p>
          </p:txBody>
        </p:sp>
      </p:grpSp>
      <p:sp>
        <p:nvSpPr>
          <p:cNvPr id="17" name="Oval 16">
            <a:extLst>
              <a:ext uri="{FF2B5EF4-FFF2-40B4-BE49-F238E27FC236}">
                <a16:creationId xmlns:a16="http://schemas.microsoft.com/office/drawing/2014/main" id="{3487A899-493B-4C7D-AA98-4289C9E8D4CC}"/>
              </a:ext>
            </a:extLst>
          </p:cNvPr>
          <p:cNvSpPr/>
          <p:nvPr/>
        </p:nvSpPr>
        <p:spPr>
          <a:xfrm>
            <a:off x="8631507" y="6398862"/>
            <a:ext cx="365760" cy="365760"/>
          </a:xfrm>
          <a:prstGeom prst="ellipse">
            <a:avLst/>
          </a:prstGeom>
          <a:solidFill>
            <a:srgbClr val="92D050"/>
          </a:solidFill>
        </p:spPr>
        <p:style>
          <a:lnRef idx="2">
            <a:schemeClr val="dk2">
              <a:hueOff val="0"/>
              <a:satOff val="0"/>
              <a:lumOff val="0"/>
              <a:alphaOff val="0"/>
            </a:schemeClr>
          </a:lnRef>
          <a:fillRef idx="1">
            <a:scrgbClr r="0" g="0" b="0"/>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TextBox 18">
            <a:extLst>
              <a:ext uri="{FF2B5EF4-FFF2-40B4-BE49-F238E27FC236}">
                <a16:creationId xmlns:a16="http://schemas.microsoft.com/office/drawing/2014/main" id="{9C13B6B5-ABBD-429E-939C-7A3EAE22088B}"/>
              </a:ext>
            </a:extLst>
          </p:cNvPr>
          <p:cNvSpPr txBox="1"/>
          <p:nvPr/>
        </p:nvSpPr>
        <p:spPr>
          <a:xfrm>
            <a:off x="8640049" y="6458631"/>
            <a:ext cx="382385" cy="246221"/>
          </a:xfrm>
          <a:prstGeom prst="rect">
            <a:avLst/>
          </a:prstGeom>
          <a:noFill/>
        </p:spPr>
        <p:txBody>
          <a:bodyPr wrap="square" rtlCol="0">
            <a:spAutoFit/>
          </a:bodyPr>
          <a:lstStyle/>
          <a:p>
            <a:r>
              <a:rPr lang="en-US" sz="1000" b="1" dirty="0">
                <a:latin typeface="Arial" pitchFamily="34" charset="0"/>
                <a:cs typeface="Arial" pitchFamily="34" charset="0"/>
              </a:rPr>
              <a:t> </a:t>
            </a:r>
            <a:r>
              <a:rPr lang="ro-RO" sz="1000" b="1" dirty="0">
                <a:latin typeface="Arial" pitchFamily="34" charset="0"/>
                <a:cs typeface="Arial" pitchFamily="34" charset="0"/>
              </a:rPr>
              <a:t>11</a:t>
            </a:r>
            <a:endParaRPr lang="en-US" sz="1000" b="1" dirty="0">
              <a:latin typeface="Arial" pitchFamily="34" charset="0"/>
              <a:cs typeface="Arial" pitchFamily="34" charset="0"/>
            </a:endParaRPr>
          </a:p>
        </p:txBody>
      </p:sp>
      <p:grpSp>
        <p:nvGrpSpPr>
          <p:cNvPr id="34" name="Group 33">
            <a:extLst>
              <a:ext uri="{FF2B5EF4-FFF2-40B4-BE49-F238E27FC236}">
                <a16:creationId xmlns:a16="http://schemas.microsoft.com/office/drawing/2014/main" id="{DB9461E2-294C-49B2-A7CB-F74DD97F9B1E}"/>
              </a:ext>
            </a:extLst>
          </p:cNvPr>
          <p:cNvGrpSpPr/>
          <p:nvPr/>
        </p:nvGrpSpPr>
        <p:grpSpPr>
          <a:xfrm>
            <a:off x="4117353" y="4238303"/>
            <a:ext cx="2994521" cy="508587"/>
            <a:chOff x="56872" y="1957021"/>
            <a:chExt cx="5584003" cy="508587"/>
          </a:xfrm>
        </p:grpSpPr>
        <p:sp>
          <p:nvSpPr>
            <p:cNvPr id="35" name="Rectangle: Rounded Corners 34">
              <a:extLst>
                <a:ext uri="{FF2B5EF4-FFF2-40B4-BE49-F238E27FC236}">
                  <a16:creationId xmlns:a16="http://schemas.microsoft.com/office/drawing/2014/main" id="{F9FB43DF-1478-403B-B581-17BDB9566FFA}"/>
                </a:ext>
              </a:extLst>
            </p:cNvPr>
            <p:cNvSpPr/>
            <p:nvPr/>
          </p:nvSpPr>
          <p:spPr>
            <a:xfrm>
              <a:off x="56872" y="1957021"/>
              <a:ext cx="5578006" cy="508587"/>
            </a:xfrm>
            <a:prstGeom prst="roundRect">
              <a:avLst/>
            </a:prstGeom>
            <a:solidFill>
              <a:srgbClr val="A5CD39">
                <a:alpha val="90000"/>
              </a:srgbClr>
            </a:solidFill>
            <a:ln>
              <a:solidFill>
                <a:srgbClr val="153357"/>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6" name="Rectangle: Rounded Corners 4">
              <a:extLst>
                <a:ext uri="{FF2B5EF4-FFF2-40B4-BE49-F238E27FC236}">
                  <a16:creationId xmlns:a16="http://schemas.microsoft.com/office/drawing/2014/main" id="{D1BEBFE0-1298-405F-93B4-87318E46136A}"/>
                </a:ext>
              </a:extLst>
            </p:cNvPr>
            <p:cNvSpPr txBox="1"/>
            <p:nvPr/>
          </p:nvSpPr>
          <p:spPr>
            <a:xfrm>
              <a:off x="112523" y="1975777"/>
              <a:ext cx="5528352" cy="4589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marL="0" lvl="0" indent="0" defTabSz="488950">
                <a:lnSpc>
                  <a:spcPct val="90000"/>
                </a:lnSpc>
                <a:spcBef>
                  <a:spcPct val="0"/>
                </a:spcBef>
                <a:spcAft>
                  <a:spcPct val="35000"/>
                </a:spcAft>
                <a:buNone/>
              </a:pPr>
              <a:r>
                <a:rPr lang="ro-RO" sz="1100" dirty="0">
                  <a:solidFill>
                    <a:schemeClr val="tx1"/>
                  </a:solidFill>
                  <a:latin typeface="Arial" panose="020B0604020202020204" pitchFamily="34" charset="0"/>
                  <a:cs typeface="Arial" panose="020B0604020202020204" pitchFamily="34" charset="0"/>
                </a:rPr>
                <a:t>D</a:t>
              </a:r>
              <a:r>
                <a:rPr lang="ro-RO" sz="1100" kern="1200" dirty="0">
                  <a:solidFill>
                    <a:schemeClr val="tx1"/>
                  </a:solidFill>
                  <a:latin typeface="Arial" panose="020B0604020202020204" pitchFamily="34" charset="0"/>
                  <a:cs typeface="Arial" panose="020B0604020202020204" pitchFamily="34" charset="0"/>
                </a:rPr>
                <a:t>otări și utilaje independente </a:t>
              </a:r>
              <a:r>
                <a:rPr lang="en-US" sz="1100" kern="1200" dirty="0">
                  <a:solidFill>
                    <a:schemeClr val="tx1"/>
                  </a:solidFill>
                  <a:latin typeface="Arial" panose="020B0604020202020204" pitchFamily="34" charset="0"/>
                  <a:cs typeface="Arial" panose="020B0604020202020204" pitchFamily="34" charset="0"/>
                </a:rPr>
                <a:t>4</a:t>
              </a:r>
              <a:r>
                <a:rPr lang="ro-RO" sz="1100" kern="1200" dirty="0">
                  <a:solidFill>
                    <a:schemeClr val="tx1"/>
                  </a:solidFill>
                  <a:latin typeface="Arial" panose="020B0604020202020204" pitchFamily="34" charset="0"/>
                  <a:cs typeface="Arial" panose="020B0604020202020204" pitchFamily="34" charset="0"/>
                </a:rPr>
                <a:t> mil. lei</a:t>
              </a:r>
              <a:endParaRPr lang="en-US" sz="1100" kern="1200" dirty="0">
                <a:solidFill>
                  <a:schemeClr val="tx1"/>
                </a:solidFill>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86E00C06-7ADB-4DA0-BE64-C2D38926ECFA}"/>
              </a:ext>
            </a:extLst>
          </p:cNvPr>
          <p:cNvGrpSpPr/>
          <p:nvPr/>
        </p:nvGrpSpPr>
        <p:grpSpPr>
          <a:xfrm>
            <a:off x="4130583" y="4865654"/>
            <a:ext cx="2991305" cy="508587"/>
            <a:chOff x="0" y="3629948"/>
            <a:chExt cx="5578006" cy="520729"/>
          </a:xfrm>
        </p:grpSpPr>
        <p:sp>
          <p:nvSpPr>
            <p:cNvPr id="38" name="Rectangle: Rounded Corners 37">
              <a:extLst>
                <a:ext uri="{FF2B5EF4-FFF2-40B4-BE49-F238E27FC236}">
                  <a16:creationId xmlns:a16="http://schemas.microsoft.com/office/drawing/2014/main" id="{8C6F7268-982F-4DF3-B63B-FF60175C62D8}"/>
                </a:ext>
              </a:extLst>
            </p:cNvPr>
            <p:cNvSpPr/>
            <p:nvPr/>
          </p:nvSpPr>
          <p:spPr>
            <a:xfrm>
              <a:off x="0" y="3629948"/>
              <a:ext cx="5578006" cy="520729"/>
            </a:xfrm>
            <a:prstGeom prst="roundRect">
              <a:avLst/>
            </a:prstGeom>
            <a:solidFill>
              <a:srgbClr val="A5CD39">
                <a:alpha val="90000"/>
              </a:srgbClr>
            </a:solidFill>
            <a:ln>
              <a:solidFill>
                <a:srgbClr val="153357"/>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9" name="Rectangle: Rounded Corners 4">
              <a:extLst>
                <a:ext uri="{FF2B5EF4-FFF2-40B4-BE49-F238E27FC236}">
                  <a16:creationId xmlns:a16="http://schemas.microsoft.com/office/drawing/2014/main" id="{3357A3E7-436F-479F-B409-EA4490021AE4}"/>
                </a:ext>
              </a:extLst>
            </p:cNvPr>
            <p:cNvSpPr txBox="1"/>
            <p:nvPr/>
          </p:nvSpPr>
          <p:spPr>
            <a:xfrm>
              <a:off x="25419" y="3652061"/>
              <a:ext cx="4680048" cy="4698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marL="0" lvl="0" indent="0" defTabSz="488950">
                <a:lnSpc>
                  <a:spcPct val="90000"/>
                </a:lnSpc>
                <a:spcBef>
                  <a:spcPct val="0"/>
                </a:spcBef>
                <a:spcAft>
                  <a:spcPct val="35000"/>
                </a:spcAft>
                <a:buNone/>
              </a:pPr>
              <a:r>
                <a:rPr lang="ro-RO" sz="1100" kern="1200" dirty="0">
                  <a:latin typeface="Arial" panose="020B0604020202020204" pitchFamily="34" charset="0"/>
                  <a:cs typeface="Arial" panose="020B0604020202020204" pitchFamily="34" charset="0"/>
                </a:rPr>
                <a:t>Lucrări energetice </a:t>
              </a:r>
              <a:r>
                <a:rPr lang="ro-RO" sz="1100" kern="1200" dirty="0">
                  <a:solidFill>
                    <a:schemeClr val="tx1"/>
                  </a:solidFill>
                  <a:latin typeface="Arial" panose="020B0604020202020204" pitchFamily="34" charset="0"/>
                  <a:cs typeface="Arial" panose="020B0604020202020204" pitchFamily="34" charset="0"/>
                </a:rPr>
                <a:t>1</a:t>
              </a:r>
              <a:r>
                <a:rPr lang="en-US" sz="1100" kern="1200" dirty="0">
                  <a:solidFill>
                    <a:schemeClr val="tx1"/>
                  </a:solidFill>
                  <a:latin typeface="Arial" panose="020B0604020202020204" pitchFamily="34" charset="0"/>
                  <a:cs typeface="Arial" panose="020B0604020202020204" pitchFamily="34" charset="0"/>
                </a:rPr>
                <a:t>,1</a:t>
              </a:r>
              <a:r>
                <a:rPr lang="ro-RO" sz="1100" kern="1200" dirty="0">
                  <a:latin typeface="Arial" panose="020B0604020202020204" pitchFamily="34" charset="0"/>
                  <a:cs typeface="Arial" panose="020B0604020202020204" pitchFamily="34" charset="0"/>
                </a:rPr>
                <a:t> mil. lei</a:t>
              </a:r>
              <a:endParaRPr lang="en-US" sz="1100" kern="1200" dirty="0">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B907D318-9CEC-8127-E124-1AE062CFAE66}"/>
              </a:ext>
            </a:extLst>
          </p:cNvPr>
          <p:cNvGrpSpPr/>
          <p:nvPr/>
        </p:nvGrpSpPr>
        <p:grpSpPr>
          <a:xfrm>
            <a:off x="4139577" y="1808376"/>
            <a:ext cx="2947353" cy="499725"/>
            <a:chOff x="2897301" y="1606247"/>
            <a:chExt cx="2947353" cy="499725"/>
          </a:xfrm>
        </p:grpSpPr>
        <p:sp>
          <p:nvSpPr>
            <p:cNvPr id="3" name="Rectangle: Rounded Corners 2">
              <a:extLst>
                <a:ext uri="{FF2B5EF4-FFF2-40B4-BE49-F238E27FC236}">
                  <a16:creationId xmlns:a16="http://schemas.microsoft.com/office/drawing/2014/main" id="{208F4B38-5925-FD68-53DD-3D30CA15179B}"/>
                </a:ext>
              </a:extLst>
            </p:cNvPr>
            <p:cNvSpPr/>
            <p:nvPr/>
          </p:nvSpPr>
          <p:spPr>
            <a:xfrm>
              <a:off x="2897301" y="1606247"/>
              <a:ext cx="2947353" cy="499725"/>
            </a:xfrm>
            <a:prstGeom prst="roundRect">
              <a:avLst/>
            </a:prstGeom>
            <a:solidFill>
              <a:srgbClr val="A5CD39">
                <a:alpha val="90000"/>
              </a:srgbClr>
            </a:solidFill>
            <a:ln>
              <a:solidFill>
                <a:srgbClr val="153357"/>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6" name="Rectangle: Rounded Corners 4">
              <a:extLst>
                <a:ext uri="{FF2B5EF4-FFF2-40B4-BE49-F238E27FC236}">
                  <a16:creationId xmlns:a16="http://schemas.microsoft.com/office/drawing/2014/main" id="{204A7778-E0BE-FA11-C320-17FAE19F1D9F}"/>
                </a:ext>
              </a:extLst>
            </p:cNvPr>
            <p:cNvSpPr txBox="1"/>
            <p:nvPr/>
          </p:nvSpPr>
          <p:spPr>
            <a:xfrm>
              <a:off x="2921696" y="1630642"/>
              <a:ext cx="2898563" cy="4509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ro-RO" sz="1100" dirty="0">
                  <a:latin typeface="Arial" panose="020B0604020202020204" pitchFamily="34" charset="0"/>
                  <a:cs typeface="Arial" panose="020B0604020202020204" pitchFamily="34" charset="0"/>
                </a:rPr>
                <a:t>Înlocuire fire legătură traversare Dunăre C1-C2 și braț Borcea C3-C4 33,5</a:t>
              </a:r>
              <a:r>
                <a:rPr lang="ro-RO" sz="1100" kern="1200" dirty="0">
                  <a:latin typeface="Arial" panose="020B0604020202020204" pitchFamily="34" charset="0"/>
                  <a:cs typeface="Arial" panose="020B0604020202020204" pitchFamily="34" charset="0"/>
                </a:rPr>
                <a:t> mil. lei</a:t>
              </a:r>
            </a:p>
          </p:txBody>
        </p:sp>
      </p:grpSp>
      <p:grpSp>
        <p:nvGrpSpPr>
          <p:cNvPr id="7" name="Group 6">
            <a:extLst>
              <a:ext uri="{FF2B5EF4-FFF2-40B4-BE49-F238E27FC236}">
                <a16:creationId xmlns:a16="http://schemas.microsoft.com/office/drawing/2014/main" id="{2475C101-82A2-9479-6D3A-7479B9DA1395}"/>
              </a:ext>
            </a:extLst>
          </p:cNvPr>
          <p:cNvGrpSpPr/>
          <p:nvPr/>
        </p:nvGrpSpPr>
        <p:grpSpPr>
          <a:xfrm>
            <a:off x="4150086" y="6103365"/>
            <a:ext cx="3006798" cy="521238"/>
            <a:chOff x="2880918" y="4560735"/>
            <a:chExt cx="3006798" cy="521238"/>
          </a:xfrm>
        </p:grpSpPr>
        <p:sp>
          <p:nvSpPr>
            <p:cNvPr id="8" name="Rectangle: Rounded Corners 7">
              <a:extLst>
                <a:ext uri="{FF2B5EF4-FFF2-40B4-BE49-F238E27FC236}">
                  <a16:creationId xmlns:a16="http://schemas.microsoft.com/office/drawing/2014/main" id="{099B102C-BFD4-F7F0-8264-F5887CC6119E}"/>
                </a:ext>
              </a:extLst>
            </p:cNvPr>
            <p:cNvSpPr/>
            <p:nvPr/>
          </p:nvSpPr>
          <p:spPr>
            <a:xfrm>
              <a:off x="2880918" y="4560735"/>
              <a:ext cx="3006798" cy="521238"/>
            </a:xfrm>
            <a:prstGeom prst="roundRect">
              <a:avLst/>
            </a:prstGeom>
            <a:solidFill>
              <a:srgbClr val="A5CD39">
                <a:alpha val="90000"/>
              </a:srgbClr>
            </a:solidFill>
            <a:ln>
              <a:solidFill>
                <a:srgbClr val="153357"/>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0" name="Rectangle: Rounded Corners 4">
              <a:extLst>
                <a:ext uri="{FF2B5EF4-FFF2-40B4-BE49-F238E27FC236}">
                  <a16:creationId xmlns:a16="http://schemas.microsoft.com/office/drawing/2014/main" id="{6E3382AB-2F29-C867-9401-C7BE674AF1C9}"/>
                </a:ext>
              </a:extLst>
            </p:cNvPr>
            <p:cNvSpPr txBox="1"/>
            <p:nvPr/>
          </p:nvSpPr>
          <p:spPr>
            <a:xfrm>
              <a:off x="2906363" y="4586180"/>
              <a:ext cx="2955908" cy="4703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ro-RO" sz="1100" kern="1200" dirty="0">
                  <a:solidFill>
                    <a:schemeClr val="tx1"/>
                  </a:solidFill>
                  <a:latin typeface="Arial" panose="020B0604020202020204" pitchFamily="34" charset="0"/>
                  <a:cs typeface="Arial" panose="020B0604020202020204" pitchFamily="34" charset="0"/>
                </a:rPr>
                <a:t>Modernizare și monitorizare a sistemului de protecție catodică aferent SNT 0,</a:t>
              </a:r>
              <a:r>
                <a:rPr lang="ro-RO" sz="1100" dirty="0">
                  <a:solidFill>
                    <a:schemeClr val="tx1"/>
                  </a:solidFill>
                  <a:latin typeface="Arial" panose="020B0604020202020204" pitchFamily="34" charset="0"/>
                  <a:cs typeface="Arial" panose="020B0604020202020204" pitchFamily="34" charset="0"/>
                </a:rPr>
                <a:t>3</a:t>
              </a:r>
              <a:r>
                <a:rPr lang="ro-RO" sz="1100" kern="1200" dirty="0">
                  <a:solidFill>
                    <a:schemeClr val="tx1"/>
                  </a:solidFill>
                  <a:latin typeface="Arial" panose="020B0604020202020204" pitchFamily="34" charset="0"/>
                  <a:cs typeface="Arial" panose="020B0604020202020204" pitchFamily="34" charset="0"/>
                </a:rPr>
                <a:t> mil. lei</a:t>
              </a:r>
            </a:p>
          </p:txBody>
        </p:sp>
      </p:grpSp>
    </p:spTree>
    <p:extLst>
      <p:ext uri="{BB962C8B-B14F-4D97-AF65-F5344CB8AC3E}">
        <p14:creationId xmlns:p14="http://schemas.microsoft.com/office/powerpoint/2010/main" val="2274945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08221" y="691123"/>
            <a:ext cx="8361907" cy="355319"/>
          </a:xfrm>
          <a:prstGeom prst="roundRect">
            <a:avLst/>
          </a:prstGeom>
          <a:solidFill>
            <a:srgbClr val="0537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Evoluţia</a:t>
            </a:r>
            <a:r>
              <a:rPr kumimoji="0" lang="ro-RO"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ro-RO" sz="11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preţului</a:t>
            </a:r>
            <a:r>
              <a:rPr kumimoji="0" lang="ro-RO"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COTE </a:t>
            </a: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ro-RO"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lei</a:t>
            </a: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vs. </a:t>
            </a:r>
            <a:r>
              <a:rPr kumimoji="0" lang="en-GB" sz="11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ind</a:t>
            </a:r>
            <a:r>
              <a:rPr kumimoji="0" lang="ro-RO"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ic</a:t>
            </a:r>
            <a:r>
              <a:rPr kumimoji="0" lang="en-US" sz="11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a:t>
            </a:r>
            <a:r>
              <a:rPr kumimoji="0" lang="ro-RO"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(rebazați) în care este inclusă</a:t>
            </a: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ro-RO"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 la </a:t>
            </a:r>
            <a:r>
              <a:rPr kumimoji="0" lang="ro-RO"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începutul anului </a:t>
            </a: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a:t>
            </a:r>
            <a:r>
              <a:rPr kumimoji="0" lang="ro-RO"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3121677" y="310319"/>
            <a:ext cx="605961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altLang="cs-CZ" sz="1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cs-CZ" sz="1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o-RO" altLang="cs-CZ" sz="1400" b="1" i="0" u="none" strike="noStrike" kern="1200" cap="none" spc="0" normalizeH="0" baseline="0" noProof="0" dirty="0">
                <a:ln>
                  <a:noFill/>
                </a:ln>
                <a:solidFill>
                  <a:srgbClr val="1B405D"/>
                </a:solidFill>
                <a:effectLst/>
                <a:uLnTx/>
                <a:uFillTx/>
                <a:latin typeface="Arial" panose="020B0604020202020204" pitchFamily="34" charset="0"/>
                <a:ea typeface="+mn-ea"/>
                <a:cs typeface="Arial" panose="020B0604020202020204" pitchFamily="34" charset="0"/>
              </a:rPr>
              <a:t>EVOLUȚIA PREȚULUI ACȚIUNII</a:t>
            </a:r>
            <a:endParaRPr kumimoji="0" lang="en-US" sz="1400" b="0" i="0" u="none" strike="noStrike" kern="1200" cap="none" spc="0" normalizeH="0" baseline="0" noProof="0" dirty="0">
              <a:ln>
                <a:noFill/>
              </a:ln>
              <a:solidFill>
                <a:srgbClr val="1B405D"/>
              </a:solidFill>
              <a:effectLst/>
              <a:uLnTx/>
              <a:uFillTx/>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96" y="69730"/>
            <a:ext cx="1700551" cy="365760"/>
          </a:xfrm>
          <a:prstGeom prst="rect">
            <a:avLst/>
          </a:prstGeom>
        </p:spPr>
      </p:pic>
      <p:sp>
        <p:nvSpPr>
          <p:cNvPr id="14" name="Rectangle 13"/>
          <p:cNvSpPr/>
          <p:nvPr/>
        </p:nvSpPr>
        <p:spPr>
          <a:xfrm>
            <a:off x="2613949" y="37993"/>
            <a:ext cx="4770858"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7375E"/>
                </a:solidFill>
                <a:effectLst/>
                <a:uLnTx/>
                <a:uFillTx/>
                <a:latin typeface="Arial" pitchFamily="34" charset="0"/>
                <a:ea typeface="+mn-ea"/>
                <a:cs typeface="Arial" pitchFamily="34" charset="0"/>
              </a:rPr>
              <a:t>6. </a:t>
            </a:r>
            <a:r>
              <a:rPr kumimoji="0" lang="ro-RO" sz="1600" b="1" i="0" u="none" strike="noStrike" kern="1200" cap="none" spc="0" normalizeH="0" baseline="0" noProof="0" dirty="0">
                <a:ln>
                  <a:noFill/>
                </a:ln>
                <a:solidFill>
                  <a:srgbClr val="17375E"/>
                </a:solidFill>
                <a:effectLst/>
                <a:uLnTx/>
                <a:uFillTx/>
                <a:latin typeface="Arial" pitchFamily="34" charset="0"/>
                <a:ea typeface="+mn-ea"/>
                <a:cs typeface="Arial" pitchFamily="34" charset="0"/>
              </a:rPr>
              <a:t>PERFORMANŢĂ BURSIERĂ ȘI EVENIMENTE</a:t>
            </a:r>
          </a:p>
        </p:txBody>
      </p:sp>
      <p:sp>
        <p:nvSpPr>
          <p:cNvPr id="15" name="Rounded Rectangle 14"/>
          <p:cNvSpPr/>
          <p:nvPr/>
        </p:nvSpPr>
        <p:spPr>
          <a:xfrm>
            <a:off x="416673" y="4514997"/>
            <a:ext cx="8310654" cy="316232"/>
          </a:xfrm>
          <a:prstGeom prst="round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Capitalizare bursieră</a:t>
            </a:r>
            <a:endPar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Rounded Rectangle 42">
            <a:extLst>
              <a:ext uri="{FF2B5EF4-FFF2-40B4-BE49-F238E27FC236}">
                <a16:creationId xmlns:a16="http://schemas.microsoft.com/office/drawing/2014/main" id="{BFECFA14-EC27-407F-B95B-D0BC288785BF}"/>
              </a:ext>
            </a:extLst>
          </p:cNvPr>
          <p:cNvSpPr/>
          <p:nvPr/>
        </p:nvSpPr>
        <p:spPr>
          <a:xfrm>
            <a:off x="5850084" y="4904786"/>
            <a:ext cx="898278" cy="247778"/>
          </a:xfrm>
          <a:prstGeom prst="roundRect">
            <a:avLst/>
          </a:prstGeom>
          <a:solidFill>
            <a:srgbClr val="92D050"/>
          </a:solidFill>
          <a:ln>
            <a:solidFill>
              <a:srgbClr val="8D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5" name="Group 44">
            <a:extLst>
              <a:ext uri="{FF2B5EF4-FFF2-40B4-BE49-F238E27FC236}">
                <a16:creationId xmlns:a16="http://schemas.microsoft.com/office/drawing/2014/main" id="{5576877D-344D-40B0-9DB6-83CA88ED80B6}"/>
              </a:ext>
            </a:extLst>
          </p:cNvPr>
          <p:cNvGrpSpPr/>
          <p:nvPr/>
        </p:nvGrpSpPr>
        <p:grpSpPr>
          <a:xfrm>
            <a:off x="1206783" y="4868699"/>
            <a:ext cx="4182564" cy="1554610"/>
            <a:chOff x="1895871" y="4389140"/>
            <a:chExt cx="4047673" cy="1554610"/>
          </a:xfrm>
        </p:grpSpPr>
        <p:sp>
          <p:nvSpPr>
            <p:cNvPr id="46" name="Curved Right Arrow 22">
              <a:extLst>
                <a:ext uri="{FF2B5EF4-FFF2-40B4-BE49-F238E27FC236}">
                  <a16:creationId xmlns:a16="http://schemas.microsoft.com/office/drawing/2014/main" id="{359FDCE0-A782-42E3-B333-E5E474A40287}"/>
                </a:ext>
              </a:extLst>
            </p:cNvPr>
            <p:cNvSpPr/>
            <p:nvPr/>
          </p:nvSpPr>
          <p:spPr>
            <a:xfrm>
              <a:off x="1895871" y="5065639"/>
              <a:ext cx="503025" cy="752439"/>
            </a:xfrm>
            <a:prstGeom prst="curvedRightArrow">
              <a:avLst>
                <a:gd name="adj1" fmla="val 16399"/>
                <a:gd name="adj2" fmla="val 28037"/>
                <a:gd name="adj3" fmla="val 25000"/>
              </a:avLst>
            </a:prstGeom>
            <a:solidFill>
              <a:srgbClr val="17375E"/>
            </a:solid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Rounded Rectangle 24">
              <a:extLst>
                <a:ext uri="{FF2B5EF4-FFF2-40B4-BE49-F238E27FC236}">
                  <a16:creationId xmlns:a16="http://schemas.microsoft.com/office/drawing/2014/main" id="{A4CB9236-D674-4458-B23D-EE495FC7D715}"/>
                </a:ext>
              </a:extLst>
            </p:cNvPr>
            <p:cNvSpPr/>
            <p:nvPr/>
          </p:nvSpPr>
          <p:spPr>
            <a:xfrm>
              <a:off x="2422348" y="4915124"/>
              <a:ext cx="2263612" cy="418789"/>
            </a:xfrm>
            <a:prstGeom prst="roundRect">
              <a:avLst/>
            </a:prstGeom>
            <a:solidFill>
              <a:schemeClr val="tx2">
                <a:lumMod val="75000"/>
              </a:schemeClr>
            </a:solid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Rounded Rectangle 25">
              <a:extLst>
                <a:ext uri="{FF2B5EF4-FFF2-40B4-BE49-F238E27FC236}">
                  <a16:creationId xmlns:a16="http://schemas.microsoft.com/office/drawing/2014/main" id="{338052F9-7368-494E-8DA7-072ECF6EA754}"/>
                </a:ext>
              </a:extLst>
            </p:cNvPr>
            <p:cNvSpPr/>
            <p:nvPr/>
          </p:nvSpPr>
          <p:spPr>
            <a:xfrm>
              <a:off x="3099045" y="4443277"/>
              <a:ext cx="869308" cy="247778"/>
            </a:xfrm>
            <a:prstGeom prst="roundRect">
              <a:avLst/>
            </a:prstGeom>
            <a:solidFill>
              <a:srgbClr val="92D050"/>
            </a:solidFill>
            <a:ln>
              <a:solidFill>
                <a:srgbClr val="8D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ounded Rectangle 26">
              <a:extLst>
                <a:ext uri="{FF2B5EF4-FFF2-40B4-BE49-F238E27FC236}">
                  <a16:creationId xmlns:a16="http://schemas.microsoft.com/office/drawing/2014/main" id="{9B4A20C8-4168-46FA-870F-81E954E35DD2}"/>
                </a:ext>
              </a:extLst>
            </p:cNvPr>
            <p:cNvSpPr/>
            <p:nvPr/>
          </p:nvSpPr>
          <p:spPr>
            <a:xfrm>
              <a:off x="2401893" y="5524960"/>
              <a:ext cx="2263612" cy="418789"/>
            </a:xfrm>
            <a:prstGeom prst="roundRect">
              <a:avLst/>
            </a:prstGeom>
            <a:solidFill>
              <a:schemeClr val="tx2">
                <a:lumMod val="75000"/>
              </a:schemeClr>
            </a:solid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6FF59A36-6FC7-4E39-BE7C-9BACA4077CF4}"/>
                </a:ext>
              </a:extLst>
            </p:cNvPr>
            <p:cNvSpPr/>
            <p:nvPr/>
          </p:nvSpPr>
          <p:spPr>
            <a:xfrm>
              <a:off x="2714625" y="4983048"/>
              <a:ext cx="1476816"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9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Preț acțiune :   </a:t>
              </a:r>
              <a:r>
                <a:rPr kumimoji="0" lang="en-US" sz="1050" b="1" i="0" u="none" strike="noStrike" kern="1200" cap="none" spc="0" normalizeH="0" baseline="0" noProof="0" dirty="0">
                  <a:ln>
                    <a:noFill/>
                  </a:ln>
                  <a:solidFill>
                    <a:srgbClr val="A5CD39"/>
                  </a:solidFill>
                  <a:effectLst/>
                  <a:uLnTx/>
                  <a:uFillTx/>
                  <a:latin typeface="Calibri"/>
                  <a:ea typeface="+mn-ea"/>
                  <a:cs typeface="Arial" panose="020B0604020202020204" pitchFamily="34" charset="0"/>
                </a:rPr>
                <a:t>81</a:t>
              </a:r>
              <a:r>
                <a:rPr kumimoji="0" lang="ro-RO" sz="1050" b="1" i="0" u="none" strike="noStrike" kern="1200" cap="none" spc="0" normalizeH="0" baseline="0" noProof="0" dirty="0">
                  <a:ln>
                    <a:noFill/>
                  </a:ln>
                  <a:solidFill>
                    <a:srgbClr val="A5CD39"/>
                  </a:solidFill>
                  <a:effectLst/>
                  <a:uLnTx/>
                  <a:uFillTx/>
                  <a:latin typeface="Calibri"/>
                  <a:ea typeface="+mn-ea"/>
                  <a:cs typeface="Arial" panose="020B0604020202020204" pitchFamily="34" charset="0"/>
                </a:rPr>
                <a:t>,6 lei</a:t>
              </a:r>
            </a:p>
          </p:txBody>
        </p:sp>
        <p:sp>
          <p:nvSpPr>
            <p:cNvPr id="54" name="Left-Right-Up Arrow 30">
              <a:extLst>
                <a:ext uri="{FF2B5EF4-FFF2-40B4-BE49-F238E27FC236}">
                  <a16:creationId xmlns:a16="http://schemas.microsoft.com/office/drawing/2014/main" id="{9A7935FA-EA6D-4D1F-818E-F92BAB98EA69}"/>
                </a:ext>
              </a:extLst>
            </p:cNvPr>
            <p:cNvSpPr/>
            <p:nvPr/>
          </p:nvSpPr>
          <p:spPr>
            <a:xfrm>
              <a:off x="4772648" y="4764854"/>
              <a:ext cx="898442" cy="1178896"/>
            </a:xfrm>
            <a:prstGeom prst="leftRightUpArrow">
              <a:avLst>
                <a:gd name="adj1" fmla="val 8345"/>
                <a:gd name="adj2" fmla="val 14552"/>
                <a:gd name="adj3" fmla="val 25000"/>
              </a:avLst>
            </a:prstGeom>
            <a:solidFill>
              <a:srgbClr val="17375E"/>
            </a:solid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F491BE58-428A-4381-BDA3-AEFAA9BAA50C}"/>
                </a:ext>
              </a:extLst>
            </p:cNvPr>
            <p:cNvSpPr/>
            <p:nvPr/>
          </p:nvSpPr>
          <p:spPr>
            <a:xfrm>
              <a:off x="4541532" y="4389140"/>
              <a:ext cx="140201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900" b="1"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Locul </a:t>
              </a:r>
              <a:r>
                <a:rPr kumimoji="0" lang="en-US" sz="900" b="1" i="0" u="none" strike="noStrike" kern="1200" cap="none" spc="0" normalizeH="0" baseline="0" noProof="0" dirty="0">
                  <a:ln>
                    <a:noFill/>
                  </a:ln>
                  <a:solidFill>
                    <a:srgbClr val="00428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29</a:t>
              </a:r>
              <a:r>
                <a:rPr kumimoji="0" lang="en-US" sz="9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ro-RO" sz="900" b="1"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în</a:t>
              </a:r>
              <a:endParaRPr kumimoji="0" lang="en-US" sz="900" b="1"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900" b="1"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Top capitalizare B.V.B.</a:t>
              </a:r>
            </a:p>
          </p:txBody>
        </p:sp>
      </p:grpSp>
      <p:sp>
        <p:nvSpPr>
          <p:cNvPr id="56" name="Rectangle 55">
            <a:extLst>
              <a:ext uri="{FF2B5EF4-FFF2-40B4-BE49-F238E27FC236}">
                <a16:creationId xmlns:a16="http://schemas.microsoft.com/office/drawing/2014/main" id="{13B13E94-9FD1-491E-BC13-05218FA8B0F6}"/>
              </a:ext>
            </a:extLst>
          </p:cNvPr>
          <p:cNvSpPr/>
          <p:nvPr/>
        </p:nvSpPr>
        <p:spPr>
          <a:xfrm>
            <a:off x="2309996" y="4886220"/>
            <a:ext cx="148902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200" b="1" i="0" u="none" strike="noStrike" kern="1200" cap="none" spc="0" normalizeH="0" baseline="0" noProof="0" dirty="0">
                <a:ln>
                  <a:noFill/>
                </a:ln>
                <a:solidFill>
                  <a:srgbClr val="003366"/>
                </a:solidFill>
                <a:effectLst/>
                <a:uLnTx/>
                <a:uFillTx/>
                <a:latin typeface="Calibri"/>
                <a:ea typeface="+mn-ea"/>
                <a:cs typeface="Arial" panose="020B0604020202020204" pitchFamily="34" charset="0"/>
              </a:rPr>
              <a:t>     </a:t>
            </a:r>
            <a:r>
              <a:rPr kumimoji="0" lang="en-US" sz="1200" b="1" i="0" u="none" strike="noStrike" kern="1200" cap="none" spc="0" normalizeH="0" baseline="0" noProof="0" dirty="0" err="1">
                <a:ln>
                  <a:noFill/>
                </a:ln>
                <a:solidFill>
                  <a:srgbClr val="003366"/>
                </a:solidFill>
                <a:effectLst/>
                <a:uLnTx/>
                <a:uFillTx/>
                <a:latin typeface="Calibri"/>
                <a:ea typeface="+mn-ea"/>
                <a:cs typeface="Arial" panose="020B0604020202020204" pitchFamily="34" charset="0"/>
              </a:rPr>
              <a:t>ian</a:t>
            </a:r>
            <a:r>
              <a:rPr kumimoji="0" lang="ro-RO" sz="1200" b="1" i="0" u="none" strike="noStrike" kern="1200" cap="none" spc="0" normalizeH="0" baseline="0" noProof="0" dirty="0">
                <a:ln>
                  <a:noFill/>
                </a:ln>
                <a:solidFill>
                  <a:srgbClr val="003366"/>
                </a:solidFill>
                <a:effectLst/>
                <a:uLnTx/>
                <a:uFillTx/>
                <a:latin typeface="Calibri"/>
                <a:ea typeface="+mn-ea"/>
                <a:cs typeface="Arial" panose="020B0604020202020204" pitchFamily="34" charset="0"/>
              </a:rPr>
              <a:t>. 202</a:t>
            </a:r>
            <a:r>
              <a:rPr kumimoji="0" lang="en-US" sz="1200" b="1" i="0" u="none" strike="noStrike" kern="1200" cap="none" spc="0" normalizeH="0" baseline="0" noProof="0" dirty="0">
                <a:ln>
                  <a:noFill/>
                </a:ln>
                <a:solidFill>
                  <a:srgbClr val="003366"/>
                </a:solidFill>
                <a:effectLst/>
                <a:uLnTx/>
                <a:uFillTx/>
                <a:latin typeface="Calibri"/>
                <a:ea typeface="+mn-ea"/>
                <a:cs typeface="Arial" panose="020B0604020202020204" pitchFamily="34" charset="0"/>
              </a:rPr>
              <a:t>2</a:t>
            </a:r>
            <a:endParaRPr kumimoji="0" lang="ro-RO" sz="1200" b="1" i="0" u="none" strike="noStrike" kern="1200" cap="none" spc="0" normalizeH="0" baseline="0" noProof="0" dirty="0">
              <a:ln>
                <a:noFill/>
              </a:ln>
              <a:solidFill>
                <a:srgbClr val="003366"/>
              </a:solidFill>
              <a:effectLst/>
              <a:uLnTx/>
              <a:uFillTx/>
              <a:latin typeface="Calibri"/>
              <a:ea typeface="+mn-ea"/>
              <a:cs typeface="Arial" panose="020B0604020202020204" pitchFamily="34" charset="0"/>
            </a:endParaRPr>
          </a:p>
        </p:txBody>
      </p:sp>
      <p:sp>
        <p:nvSpPr>
          <p:cNvPr id="57" name="Curved Right Arrow 35">
            <a:extLst>
              <a:ext uri="{FF2B5EF4-FFF2-40B4-BE49-F238E27FC236}">
                <a16:creationId xmlns:a16="http://schemas.microsoft.com/office/drawing/2014/main" id="{F2B03899-B03A-4F29-AEE8-A17F58187857}"/>
              </a:ext>
            </a:extLst>
          </p:cNvPr>
          <p:cNvSpPr/>
          <p:nvPr/>
        </p:nvSpPr>
        <p:spPr>
          <a:xfrm flipH="1">
            <a:off x="7524328" y="5545198"/>
            <a:ext cx="507429" cy="752439"/>
          </a:xfrm>
          <a:prstGeom prst="curvedRightArrow">
            <a:avLst>
              <a:gd name="adj1" fmla="val 16399"/>
              <a:gd name="adj2" fmla="val 28037"/>
              <a:gd name="adj3" fmla="val 25000"/>
            </a:avLst>
          </a:prstGeom>
          <a:solidFill>
            <a:srgbClr val="17375E"/>
          </a:solid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Rounded Rectangle 36">
            <a:extLst>
              <a:ext uri="{FF2B5EF4-FFF2-40B4-BE49-F238E27FC236}">
                <a16:creationId xmlns:a16="http://schemas.microsoft.com/office/drawing/2014/main" id="{50A64752-E606-4A5C-B65C-739499733CFE}"/>
              </a:ext>
            </a:extLst>
          </p:cNvPr>
          <p:cNvSpPr/>
          <p:nvPr/>
        </p:nvSpPr>
        <p:spPr>
          <a:xfrm>
            <a:off x="5220072" y="5406556"/>
            <a:ext cx="2255790" cy="418789"/>
          </a:xfrm>
          <a:prstGeom prst="roundRect">
            <a:avLst/>
          </a:prstGeom>
          <a:solidFill>
            <a:schemeClr val="tx2">
              <a:lumMod val="75000"/>
            </a:schemeClr>
          </a:solid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Rounded Rectangle 37">
            <a:extLst>
              <a:ext uri="{FF2B5EF4-FFF2-40B4-BE49-F238E27FC236}">
                <a16:creationId xmlns:a16="http://schemas.microsoft.com/office/drawing/2014/main" id="{C9B6E25B-4D72-4022-AD47-979FFB8FB330}"/>
              </a:ext>
            </a:extLst>
          </p:cNvPr>
          <p:cNvSpPr/>
          <p:nvPr/>
        </p:nvSpPr>
        <p:spPr>
          <a:xfrm>
            <a:off x="5232134" y="6030488"/>
            <a:ext cx="2255790" cy="418789"/>
          </a:xfrm>
          <a:prstGeom prst="roundRect">
            <a:avLst/>
          </a:prstGeom>
          <a:solidFill>
            <a:schemeClr val="tx2">
              <a:lumMod val="75000"/>
            </a:schemeClr>
          </a:solid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Rectangle 59">
            <a:extLst>
              <a:ext uri="{FF2B5EF4-FFF2-40B4-BE49-F238E27FC236}">
                <a16:creationId xmlns:a16="http://schemas.microsoft.com/office/drawing/2014/main" id="{9A0A120E-6C5D-4F8D-8E16-B20EF4B27F79}"/>
              </a:ext>
            </a:extLst>
          </p:cNvPr>
          <p:cNvSpPr/>
          <p:nvPr/>
        </p:nvSpPr>
        <p:spPr>
          <a:xfrm>
            <a:off x="1865914" y="6066330"/>
            <a:ext cx="2003539"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9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Capitaliz</a:t>
            </a:r>
            <a:r>
              <a:rPr kumimoji="0" lang="en-US" sz="9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a:t>
            </a:r>
            <a:r>
              <a:rPr kumimoji="0" lang="ro-RO" sz="9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re bursieră : </a:t>
            </a:r>
            <a:r>
              <a:rPr kumimoji="0" lang="en-US" sz="1050" b="1" i="0" u="none" strike="noStrike" kern="1200" cap="none" spc="0" normalizeH="0" baseline="0" noProof="0" dirty="0">
                <a:ln>
                  <a:noFill/>
                </a:ln>
                <a:solidFill>
                  <a:srgbClr val="A5CD39"/>
                </a:solidFill>
                <a:effectLst/>
                <a:uLnTx/>
                <a:uFillTx/>
                <a:latin typeface="Calibri"/>
                <a:ea typeface="+mn-ea"/>
                <a:cs typeface="Arial" panose="020B0604020202020204" pitchFamily="34" charset="0"/>
              </a:rPr>
              <a:t>706</a:t>
            </a:r>
            <a:r>
              <a:rPr kumimoji="0" lang="ro-RO" sz="1050" b="1" i="0" u="none" strike="noStrike" kern="1200" cap="none" spc="0" normalizeH="0" baseline="0" noProof="0" dirty="0">
                <a:ln>
                  <a:noFill/>
                </a:ln>
                <a:solidFill>
                  <a:srgbClr val="A5CD39"/>
                </a:solidFill>
                <a:effectLst/>
                <a:uLnTx/>
                <a:uFillTx/>
                <a:latin typeface="Calibri"/>
                <a:ea typeface="+mn-ea"/>
                <a:cs typeface="Arial" panose="020B0604020202020204" pitchFamily="34" charset="0"/>
              </a:rPr>
              <a:t> mil. lei</a:t>
            </a:r>
          </a:p>
        </p:txBody>
      </p:sp>
      <p:sp>
        <p:nvSpPr>
          <p:cNvPr id="61" name="Rectangle 60">
            <a:extLst>
              <a:ext uri="{FF2B5EF4-FFF2-40B4-BE49-F238E27FC236}">
                <a16:creationId xmlns:a16="http://schemas.microsoft.com/office/drawing/2014/main" id="{C5EA9682-B1C9-4C97-B33C-BC882F82A261}"/>
              </a:ext>
            </a:extLst>
          </p:cNvPr>
          <p:cNvSpPr/>
          <p:nvPr/>
        </p:nvSpPr>
        <p:spPr>
          <a:xfrm>
            <a:off x="4963625" y="6118149"/>
            <a:ext cx="2636559"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9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Capitalizare bursieră : </a:t>
            </a:r>
            <a:r>
              <a:rPr kumimoji="0" lang="en-US" sz="1050" b="1" i="0" u="none" strike="noStrike" kern="1200" cap="none" spc="0" normalizeH="0" baseline="0" noProof="0">
                <a:ln>
                  <a:noFill/>
                </a:ln>
                <a:solidFill>
                  <a:srgbClr val="A5CD39"/>
                </a:solidFill>
                <a:effectLst/>
                <a:uLnTx/>
                <a:uFillTx/>
                <a:latin typeface="Calibri"/>
                <a:ea typeface="+mn-ea"/>
                <a:cs typeface="Arial" panose="020B0604020202020204" pitchFamily="34" charset="0"/>
              </a:rPr>
              <a:t>537</a:t>
            </a:r>
            <a:r>
              <a:rPr kumimoji="0" lang="ro-RO" sz="1050" b="1" i="0" u="none" strike="noStrike" kern="1200" cap="none" spc="0" normalizeH="0" baseline="0" noProof="0">
                <a:ln>
                  <a:noFill/>
                </a:ln>
                <a:solidFill>
                  <a:srgbClr val="A5CD39"/>
                </a:solidFill>
                <a:effectLst/>
                <a:uLnTx/>
                <a:uFillTx/>
                <a:latin typeface="Calibri"/>
                <a:ea typeface="+mn-ea"/>
                <a:cs typeface="Arial" panose="020B0604020202020204" pitchFamily="34" charset="0"/>
              </a:rPr>
              <a:t> </a:t>
            </a:r>
            <a:r>
              <a:rPr kumimoji="0" lang="ro-RO" sz="1050" b="1" i="0" u="none" strike="noStrike" kern="1200" cap="none" spc="0" normalizeH="0" baseline="0" noProof="0" dirty="0">
                <a:ln>
                  <a:noFill/>
                </a:ln>
                <a:solidFill>
                  <a:srgbClr val="A5CD39"/>
                </a:solidFill>
                <a:effectLst/>
                <a:uLnTx/>
                <a:uFillTx/>
                <a:latin typeface="Calibri"/>
                <a:ea typeface="+mn-ea"/>
                <a:cs typeface="Arial" panose="020B0604020202020204" pitchFamily="34" charset="0"/>
              </a:rPr>
              <a:t>mil. lei</a:t>
            </a:r>
          </a:p>
        </p:txBody>
      </p:sp>
      <p:sp>
        <p:nvSpPr>
          <p:cNvPr id="62" name="Rectangle 61">
            <a:extLst>
              <a:ext uri="{FF2B5EF4-FFF2-40B4-BE49-F238E27FC236}">
                <a16:creationId xmlns:a16="http://schemas.microsoft.com/office/drawing/2014/main" id="{B25B73A8-31B2-4507-B1DD-05E6239FCA78}"/>
              </a:ext>
            </a:extLst>
          </p:cNvPr>
          <p:cNvSpPr/>
          <p:nvPr/>
        </p:nvSpPr>
        <p:spPr>
          <a:xfrm>
            <a:off x="5458930" y="5473879"/>
            <a:ext cx="1916204"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9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Preț acțiune :   </a:t>
            </a:r>
            <a:r>
              <a:rPr kumimoji="0" lang="en-US" sz="1050" b="1" i="0" u="none" strike="noStrike" kern="1200" cap="none" spc="0" normalizeH="0" baseline="0" noProof="0" dirty="0">
                <a:ln>
                  <a:noFill/>
                </a:ln>
                <a:solidFill>
                  <a:srgbClr val="99CC00"/>
                </a:solidFill>
                <a:effectLst/>
                <a:uLnTx/>
                <a:uFillTx/>
                <a:latin typeface="Calibri"/>
                <a:ea typeface="+mn-ea"/>
                <a:cs typeface="Arial" panose="020B0604020202020204" pitchFamily="34" charset="0"/>
              </a:rPr>
              <a:t>62</a:t>
            </a:r>
            <a:r>
              <a:rPr kumimoji="0" lang="ro-RO" sz="1050" b="1" i="0" u="none" strike="noStrike" kern="1200" cap="none" spc="0" normalizeH="0" baseline="0" noProof="0" dirty="0">
                <a:ln>
                  <a:noFill/>
                </a:ln>
                <a:solidFill>
                  <a:srgbClr val="99CC00"/>
                </a:solidFill>
                <a:effectLst/>
                <a:uLnTx/>
                <a:uFillTx/>
                <a:latin typeface="Calibri"/>
                <a:ea typeface="+mn-ea"/>
                <a:cs typeface="Arial" panose="020B0604020202020204" pitchFamily="34" charset="0"/>
              </a:rPr>
              <a:t> lei</a:t>
            </a:r>
          </a:p>
        </p:txBody>
      </p:sp>
      <p:sp>
        <p:nvSpPr>
          <p:cNvPr id="63" name="Rectangle 62">
            <a:extLst>
              <a:ext uri="{FF2B5EF4-FFF2-40B4-BE49-F238E27FC236}">
                <a16:creationId xmlns:a16="http://schemas.microsoft.com/office/drawing/2014/main" id="{7E66568D-4A68-4DD5-BC34-544B5296476C}"/>
              </a:ext>
            </a:extLst>
          </p:cNvPr>
          <p:cNvSpPr/>
          <p:nvPr/>
        </p:nvSpPr>
        <p:spPr>
          <a:xfrm>
            <a:off x="5672517" y="4888293"/>
            <a:ext cx="148902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200" b="1" i="0" u="none" strike="noStrike" kern="1200" cap="none" spc="0" normalizeH="0" baseline="0" noProof="0" dirty="0">
                <a:ln>
                  <a:noFill/>
                </a:ln>
                <a:solidFill>
                  <a:srgbClr val="003366"/>
                </a:solidFill>
                <a:effectLst/>
                <a:uLnTx/>
                <a:uFillTx/>
                <a:latin typeface="Calibri"/>
                <a:ea typeface="+mn-ea"/>
                <a:cs typeface="Arial" panose="020B0604020202020204" pitchFamily="34" charset="0"/>
              </a:rPr>
              <a:t>     </a:t>
            </a:r>
            <a:r>
              <a:rPr lang="en-US" sz="1200" b="1" dirty="0" err="1">
                <a:solidFill>
                  <a:srgbClr val="004281"/>
                </a:solidFill>
                <a:latin typeface="Calibri"/>
                <a:cs typeface="Arial" panose="020B0604020202020204" pitchFamily="34" charset="0"/>
              </a:rPr>
              <a:t>sep</a:t>
            </a:r>
            <a:r>
              <a:rPr kumimoji="0" lang="en-US" sz="1200" b="1" i="0" u="none" strike="noStrike" kern="1200" cap="none" spc="0" normalizeH="0" baseline="0" noProof="0" dirty="0">
                <a:ln>
                  <a:noFill/>
                </a:ln>
                <a:solidFill>
                  <a:srgbClr val="004281"/>
                </a:solidFill>
                <a:effectLst/>
                <a:uLnTx/>
                <a:uFillTx/>
                <a:latin typeface="Calibri"/>
                <a:ea typeface="+mn-ea"/>
                <a:cs typeface="Arial" panose="020B0604020202020204" pitchFamily="34" charset="0"/>
              </a:rPr>
              <a:t>.</a:t>
            </a:r>
            <a:r>
              <a:rPr kumimoji="0" lang="ro-RO" sz="1200" b="1" i="0" u="none" strike="noStrike" kern="1200" cap="none" spc="0" normalizeH="0" baseline="0" noProof="0" dirty="0">
                <a:ln>
                  <a:noFill/>
                </a:ln>
                <a:solidFill>
                  <a:srgbClr val="004281"/>
                </a:solidFill>
                <a:effectLst/>
                <a:uLnTx/>
                <a:uFillTx/>
                <a:latin typeface="Calibri"/>
                <a:ea typeface="+mn-ea"/>
                <a:cs typeface="Arial" panose="020B0604020202020204" pitchFamily="34" charset="0"/>
              </a:rPr>
              <a:t> 202</a:t>
            </a:r>
            <a:r>
              <a:rPr kumimoji="0" lang="en-US" sz="1200" b="1" i="0" u="none" strike="noStrike" kern="1200" cap="none" spc="0" normalizeH="0" baseline="0" noProof="0" dirty="0">
                <a:ln>
                  <a:noFill/>
                </a:ln>
                <a:solidFill>
                  <a:srgbClr val="004281"/>
                </a:solidFill>
                <a:effectLst/>
                <a:uLnTx/>
                <a:uFillTx/>
                <a:latin typeface="Calibri"/>
                <a:ea typeface="+mn-ea"/>
                <a:cs typeface="Arial" panose="020B0604020202020204" pitchFamily="34" charset="0"/>
              </a:rPr>
              <a:t>2</a:t>
            </a:r>
            <a:endParaRPr kumimoji="0" lang="ro-RO" sz="1200" b="1" i="0" u="none" strike="noStrike" kern="1200" cap="none" spc="0" normalizeH="0" baseline="0" noProof="0" dirty="0">
              <a:ln>
                <a:noFill/>
              </a:ln>
              <a:solidFill>
                <a:srgbClr val="004281"/>
              </a:solidFill>
              <a:effectLst/>
              <a:uLnTx/>
              <a:uFillTx/>
              <a:latin typeface="Calibri"/>
              <a:ea typeface="+mn-ea"/>
              <a:cs typeface="Arial" panose="020B0604020202020204" pitchFamily="34" charset="0"/>
            </a:endParaRPr>
          </a:p>
        </p:txBody>
      </p:sp>
      <p:sp>
        <p:nvSpPr>
          <p:cNvPr id="4" name="Rectangle 3">
            <a:extLst>
              <a:ext uri="{FF2B5EF4-FFF2-40B4-BE49-F238E27FC236}">
                <a16:creationId xmlns:a16="http://schemas.microsoft.com/office/drawing/2014/main" id="{FFF2A31E-36DA-41E0-BE18-61B5BF2989EC}"/>
              </a:ext>
            </a:extLst>
          </p:cNvPr>
          <p:cNvSpPr/>
          <p:nvPr/>
        </p:nvSpPr>
        <p:spPr>
          <a:xfrm>
            <a:off x="928971" y="1141629"/>
            <a:ext cx="4572000" cy="57708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prstClr val="white">
                    <a:lumMod val="50000"/>
                  </a:prstClr>
                </a:solidFill>
                <a:effectLst/>
                <a:uLnTx/>
                <a:uFillTx/>
                <a:latin typeface="Calibri"/>
                <a:ea typeface="+mn-ea"/>
                <a:cs typeface="+mn-cs"/>
              </a:rPr>
              <a:t>Performanţa</a:t>
            </a:r>
            <a:r>
              <a:rPr kumimoji="0" lang="en-US" sz="1050"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1050" b="0" i="0" u="none" strike="noStrike" kern="1200" cap="none" spc="0" normalizeH="0" baseline="0" noProof="0" dirty="0" err="1">
                <a:ln>
                  <a:noFill/>
                </a:ln>
                <a:solidFill>
                  <a:prstClr val="white">
                    <a:lumMod val="50000"/>
                  </a:prstClr>
                </a:solidFill>
                <a:effectLst/>
                <a:uLnTx/>
                <a:uFillTx/>
                <a:latin typeface="Calibri"/>
                <a:ea typeface="+mn-ea"/>
                <a:cs typeface="+mn-cs"/>
              </a:rPr>
              <a:t>acţiunii</a:t>
            </a:r>
            <a:r>
              <a:rPr kumimoji="0" lang="en-US" sz="1050" b="0" i="0" u="none" strike="noStrike" kern="1200" cap="none" spc="0" normalizeH="0" baseline="0" noProof="0" dirty="0">
                <a:ln>
                  <a:noFill/>
                </a:ln>
                <a:solidFill>
                  <a:prstClr val="white">
                    <a:lumMod val="50000"/>
                  </a:prstClr>
                </a:solidFill>
                <a:effectLst/>
                <a:uLnTx/>
                <a:uFillTx/>
                <a:latin typeface="Calibri"/>
                <a:ea typeface="+mn-ea"/>
                <a:cs typeface="+mn-cs"/>
              </a:rPr>
              <a:t> 20</a:t>
            </a:r>
            <a:r>
              <a:rPr kumimoji="0" lang="ro-RO" sz="1050" b="0" i="0" u="none" strike="noStrike" kern="1200" cap="none" spc="0" normalizeH="0" baseline="0" noProof="0" dirty="0">
                <a:ln>
                  <a:noFill/>
                </a:ln>
                <a:solidFill>
                  <a:prstClr val="white">
                    <a:lumMod val="50000"/>
                  </a:prstClr>
                </a:solidFill>
                <a:effectLst/>
                <a:uLnTx/>
                <a:uFillTx/>
                <a:latin typeface="Calibri"/>
                <a:ea typeface="+mn-ea"/>
                <a:cs typeface="+mn-cs"/>
              </a:rPr>
              <a:t>2</a:t>
            </a:r>
            <a:r>
              <a:rPr kumimoji="0" lang="en-US" sz="1050" b="0" i="0" u="none" strike="noStrike" kern="1200" cap="none" spc="0" normalizeH="0" baseline="0" noProof="0" dirty="0">
                <a:ln>
                  <a:noFill/>
                </a:ln>
                <a:solidFill>
                  <a:prstClr val="white">
                    <a:lumMod val="50000"/>
                  </a:prstClr>
                </a:solidFill>
                <a:effectLst/>
                <a:uLnTx/>
                <a:uFillTx/>
                <a:latin typeface="Calibri"/>
                <a:ea typeface="+mn-ea"/>
                <a:cs typeface="+mn-cs"/>
              </a:rPr>
              <a:t>2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50000"/>
                  </a:prstClr>
                </a:solidFill>
                <a:effectLst/>
                <a:uLnTx/>
                <a:uFillTx/>
                <a:latin typeface="Calibri"/>
                <a:ea typeface="+mn-ea"/>
                <a:cs typeface="+mn-cs"/>
              </a:rPr>
              <a:t>CONPET:     -</a:t>
            </a:r>
            <a:r>
              <a:rPr lang="en-US" sz="1050" dirty="0">
                <a:solidFill>
                  <a:prstClr val="white">
                    <a:lumMod val="50000"/>
                  </a:prstClr>
                </a:solidFill>
                <a:latin typeface="Calibri"/>
              </a:rPr>
              <a:t>24</a:t>
            </a:r>
            <a:r>
              <a:rPr kumimoji="0" lang="ro-RO" sz="1050" b="0" i="0" u="none" strike="noStrike" kern="1200" cap="none" spc="0" normalizeH="0" baseline="0" noProof="0" dirty="0">
                <a:ln>
                  <a:noFill/>
                </a:ln>
                <a:solidFill>
                  <a:prstClr val="white">
                    <a:lumMod val="50000"/>
                  </a:prstClr>
                </a:solidFill>
                <a:effectLst/>
                <a:uLnTx/>
                <a:uFillTx/>
                <a:latin typeface="Calibri"/>
                <a:ea typeface="+mn-ea"/>
                <a:cs typeface="+mn-cs"/>
              </a:rPr>
              <a:t>,</a:t>
            </a:r>
            <a:r>
              <a:rPr lang="en-US" sz="1050" dirty="0">
                <a:solidFill>
                  <a:prstClr val="white">
                    <a:lumMod val="50000"/>
                  </a:prstClr>
                </a:solidFill>
                <a:latin typeface="Calibri"/>
              </a:rPr>
              <a:t>02</a:t>
            </a:r>
            <a:r>
              <a:rPr kumimoji="0" lang="en-US" sz="1050" b="0" i="0" u="none" strike="noStrike" kern="1200" cap="none" spc="0" normalizeH="0" baseline="0" noProof="0" dirty="0">
                <a:ln>
                  <a:noFill/>
                </a:ln>
                <a:solidFill>
                  <a:prstClr val="white">
                    <a:lumMod val="50000"/>
                  </a:prstClr>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50000"/>
                  </a:prstClr>
                </a:solidFill>
                <a:effectLst/>
                <a:uLnTx/>
                <a:uFillTx/>
                <a:latin typeface="Calibri"/>
                <a:ea typeface="+mn-ea"/>
                <a:cs typeface="+mn-cs"/>
              </a:rPr>
              <a:t>BET index:  </a:t>
            </a:r>
            <a:r>
              <a:rPr kumimoji="0" lang="ro-RO" sz="1050" b="0" i="0" u="none" strike="noStrike" kern="1200" cap="none" spc="0" normalizeH="0" baseline="0" noProof="0" dirty="0">
                <a:ln>
                  <a:noFill/>
                </a:ln>
                <a:solidFill>
                  <a:prstClr val="white">
                    <a:lumMod val="50000"/>
                  </a:prstClr>
                </a:solidFill>
                <a:effectLst/>
                <a:uLnTx/>
                <a:uFillTx/>
                <a:latin typeface="Calibri"/>
                <a:ea typeface="+mn-ea"/>
                <a:cs typeface="+mn-cs"/>
              </a:rPr>
              <a:t>-</a:t>
            </a:r>
            <a:r>
              <a:rPr lang="en-US" sz="1050" dirty="0">
                <a:solidFill>
                  <a:prstClr val="white">
                    <a:lumMod val="50000"/>
                  </a:prstClr>
                </a:solidFill>
                <a:latin typeface="Calibri"/>
              </a:rPr>
              <a:t>18</a:t>
            </a:r>
            <a:r>
              <a:rPr kumimoji="0" lang="ro-RO" sz="1050" b="0" i="0" u="none" strike="noStrike" kern="1200" cap="none" spc="0" normalizeH="0" baseline="0" noProof="0" dirty="0">
                <a:ln>
                  <a:noFill/>
                </a:ln>
                <a:solidFill>
                  <a:prstClr val="white">
                    <a:lumMod val="50000"/>
                  </a:prstClr>
                </a:solidFill>
                <a:effectLst/>
                <a:uLnTx/>
                <a:uFillTx/>
                <a:latin typeface="Calibri"/>
                <a:ea typeface="+mn-ea"/>
                <a:cs typeface="+mn-cs"/>
              </a:rPr>
              <a:t>,</a:t>
            </a:r>
            <a:r>
              <a:rPr lang="en-US" sz="1050" dirty="0">
                <a:solidFill>
                  <a:prstClr val="white">
                    <a:lumMod val="50000"/>
                  </a:prstClr>
                </a:solidFill>
                <a:latin typeface="Calibri"/>
              </a:rPr>
              <a:t>52</a:t>
            </a:r>
            <a:r>
              <a:rPr kumimoji="0" lang="en-US" sz="1050" b="0" i="0" u="none" strike="noStrike" kern="1200" cap="none" spc="0" normalizeH="0" baseline="0" noProof="0" dirty="0">
                <a:ln>
                  <a:noFill/>
                </a:ln>
                <a:solidFill>
                  <a:prstClr val="white">
                    <a:lumMod val="50000"/>
                  </a:prstClr>
                </a:solidFill>
                <a:effectLst/>
                <a:uLnTx/>
                <a:uFillTx/>
                <a:latin typeface="Calibri"/>
                <a:ea typeface="+mn-ea"/>
                <a:cs typeface="+mn-cs"/>
              </a:rPr>
              <a:t> %</a:t>
            </a:r>
            <a:endParaRPr kumimoji="0" lang="en-US" sz="14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27" name="Oval 26">
            <a:extLst>
              <a:ext uri="{FF2B5EF4-FFF2-40B4-BE49-F238E27FC236}">
                <a16:creationId xmlns:a16="http://schemas.microsoft.com/office/drawing/2014/main" id="{20B0AC3E-569B-4E4F-9B8B-13A493AEF1F7}"/>
              </a:ext>
            </a:extLst>
          </p:cNvPr>
          <p:cNvSpPr/>
          <p:nvPr/>
        </p:nvSpPr>
        <p:spPr>
          <a:xfrm>
            <a:off x="8631507" y="6398862"/>
            <a:ext cx="365760" cy="365760"/>
          </a:xfrm>
          <a:prstGeom prst="ellipse">
            <a:avLst/>
          </a:prstGeom>
          <a:solidFill>
            <a:srgbClr val="92D050"/>
          </a:solidFill>
        </p:spPr>
        <p:style>
          <a:lnRef idx="2">
            <a:schemeClr val="dk2">
              <a:hueOff val="0"/>
              <a:satOff val="0"/>
              <a:lumOff val="0"/>
              <a:alphaOff val="0"/>
            </a:schemeClr>
          </a:lnRef>
          <a:fillRef idx="1">
            <a:scrgbClr r="0" g="0" b="0"/>
          </a:fillRef>
          <a:effectRef idx="0">
            <a:schemeClr val="lt2">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DE4BF0BB-5678-43D7-A4A5-E9D8DCB30B3E}"/>
              </a:ext>
            </a:extLst>
          </p:cNvPr>
          <p:cNvSpPr txBox="1"/>
          <p:nvPr/>
        </p:nvSpPr>
        <p:spPr>
          <a:xfrm>
            <a:off x="8640049" y="6458631"/>
            <a:ext cx="38238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12</a:t>
            </a:r>
            <a:endParaRPr kumimoji="0" lang="en-US"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2" name="Chart 1">
            <a:extLst>
              <a:ext uri="{FF2B5EF4-FFF2-40B4-BE49-F238E27FC236}">
                <a16:creationId xmlns:a16="http://schemas.microsoft.com/office/drawing/2014/main" id="{4E478116-25AA-4A18-A969-FA248F8C7430}"/>
              </a:ext>
            </a:extLst>
          </p:cNvPr>
          <p:cNvGraphicFramePr>
            <a:graphicFrameLocks/>
          </p:cNvGraphicFramePr>
          <p:nvPr>
            <p:extLst>
              <p:ext uri="{D42A27DB-BD31-4B8C-83A1-F6EECF244321}">
                <p14:modId xmlns:p14="http://schemas.microsoft.com/office/powerpoint/2010/main" val="4168626381"/>
              </p:ext>
            </p:extLst>
          </p:nvPr>
        </p:nvGraphicFramePr>
        <p:xfrm>
          <a:off x="408222" y="1062936"/>
          <a:ext cx="8319106" cy="32954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669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22039" y="2940010"/>
            <a:ext cx="7108369" cy="288925"/>
          </a:xfrm>
          <a:prstGeom prst="roundRect">
            <a:avLst/>
          </a:prstGeom>
          <a:solidFill>
            <a:srgbClr val="05376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a:xfrm>
            <a:off x="824136" y="258528"/>
            <a:ext cx="8071790"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1" i="0" u="none" strike="noStrike" kern="1200" cap="none" spc="0" normalizeH="0" baseline="0" noProof="0" dirty="0">
                <a:ln>
                  <a:noFill/>
                </a:ln>
                <a:solidFill>
                  <a:srgbClr val="1B405D"/>
                </a:solidFill>
                <a:effectLst/>
                <a:uLnTx/>
                <a:uFillTx/>
                <a:latin typeface="Arial" panose="020B0604020202020204" pitchFamily="34" charset="0"/>
                <a:ea typeface="+mn-ea"/>
                <a:cs typeface="Arial" panose="020B0604020202020204" pitchFamily="34" charset="0"/>
              </a:rPr>
              <a:t> DIVIDENDE</a:t>
            </a:r>
          </a:p>
        </p:txBody>
      </p:sp>
      <p:pic>
        <p:nvPicPr>
          <p:cNvPr id="22" name="Picture 21"/>
          <p:cNvPicPr>
            <a:picLocks noChangeAspect="1"/>
          </p:cNvPicPr>
          <p:nvPr/>
        </p:nvPicPr>
        <p:blipFill>
          <a:blip r:embed="rId3" cstate="print"/>
          <a:stretch>
            <a:fillRect/>
          </a:stretch>
        </p:blipFill>
        <p:spPr>
          <a:xfrm>
            <a:off x="236821" y="125949"/>
            <a:ext cx="469920" cy="389132"/>
          </a:xfrm>
          <a:prstGeom prst="rect">
            <a:avLst/>
          </a:prstGeom>
        </p:spPr>
      </p:pic>
      <p:sp>
        <p:nvSpPr>
          <p:cNvPr id="12" name="Rectangle 11"/>
          <p:cNvSpPr/>
          <p:nvPr/>
        </p:nvSpPr>
        <p:spPr>
          <a:xfrm>
            <a:off x="2613947" y="37993"/>
            <a:ext cx="4770858"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6</a:t>
            </a:r>
            <a:r>
              <a:rPr kumimoji="0" lang="en-US" sz="16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 </a:t>
            </a:r>
            <a:r>
              <a:rPr kumimoji="0" lang="ro-RO" sz="1600" b="1" i="0" u="none" strike="noStrike" kern="1200" cap="none" spc="0" normalizeH="0" baseline="0" noProof="0" dirty="0">
                <a:ln>
                  <a:noFill/>
                </a:ln>
                <a:solidFill>
                  <a:srgbClr val="1B405D"/>
                </a:solidFill>
                <a:effectLst/>
                <a:uLnTx/>
                <a:uFillTx/>
                <a:latin typeface="Arial" pitchFamily="34" charset="0"/>
                <a:ea typeface="+mn-ea"/>
                <a:cs typeface="Arial" pitchFamily="34" charset="0"/>
              </a:rPr>
              <a:t>PERFORMANŢĂ BURSIERĂ ȘI EVENIMENTE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6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24" name="Rectangle 23"/>
          <p:cNvSpPr/>
          <p:nvPr/>
        </p:nvSpPr>
        <p:spPr>
          <a:xfrm>
            <a:off x="846408" y="1381533"/>
            <a:ext cx="2748202" cy="307777"/>
          </a:xfrm>
          <a:prstGeom prst="rect">
            <a:avLst/>
          </a:prstGeom>
        </p:spPr>
        <p:txBody>
          <a:bodyPr wrap="square">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err="1">
                <a:ln>
                  <a:noFill/>
                </a:ln>
                <a:solidFill>
                  <a:srgbClr val="00206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Randamentul</a:t>
            </a:r>
            <a:r>
              <a:rPr kumimoji="0" lang="en-US" altLang="en-US" sz="1400" b="1" i="0" u="none" strike="noStrike" kern="1200" cap="none" spc="0" normalizeH="0" baseline="0" noProof="0" dirty="0">
                <a:ln>
                  <a:noFill/>
                </a:ln>
                <a:solidFill>
                  <a:srgbClr val="00206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 </a:t>
            </a:r>
            <a:r>
              <a:rPr kumimoji="0" lang="ro-RO" altLang="en-US" sz="1400" b="1" i="0" u="none" strike="noStrike" kern="1200" cap="none" spc="0" normalizeH="0" baseline="0" noProof="0" dirty="0">
                <a:ln>
                  <a:noFill/>
                </a:ln>
                <a:solidFill>
                  <a:srgbClr val="00206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dividendului (%)</a:t>
            </a:r>
            <a:endParaRPr kumimoji="0" lang="en-GB" altLang="en-US" sz="1400" b="1" i="0" u="none" strike="noStrike" kern="1200" cap="none" spc="0" normalizeH="0" baseline="0" noProof="0" dirty="0">
              <a:ln>
                <a:noFill/>
              </a:ln>
              <a:solidFill>
                <a:srgbClr val="00206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 name="Rectangle 27"/>
          <p:cNvSpPr/>
          <p:nvPr/>
        </p:nvSpPr>
        <p:spPr>
          <a:xfrm>
            <a:off x="359350" y="5322180"/>
            <a:ext cx="3722318" cy="507831"/>
          </a:xfrm>
          <a:prstGeom prst="rect">
            <a:avLst/>
          </a:prstGeom>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ro-R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randamentul dividendului s-a luat în considerare prețul acțiunii din ultima zi a fiecărui an</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respectiv</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o-R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prețul acțiunii</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aferent</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datei</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aprobare</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dividendului</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pentru</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anul</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2022</a:t>
            </a:r>
            <a:r>
              <a:rPr kumimoji="0" lang="ro-R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ro-RO" sz="9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612BF954-62C3-4468-BBBC-96F8F7C02070}"/>
              </a:ext>
            </a:extLst>
          </p:cNvPr>
          <p:cNvSpPr/>
          <p:nvPr/>
        </p:nvSpPr>
        <p:spPr>
          <a:xfrm>
            <a:off x="4341582" y="1340768"/>
            <a:ext cx="4631629" cy="523220"/>
          </a:xfrm>
          <a:prstGeom prst="rect">
            <a:avLst/>
          </a:prstGeom>
        </p:spPr>
        <p:txBody>
          <a:bodyPr wrap="square">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ro-RO" sz="14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Top dividende </a:t>
            </a:r>
            <a:r>
              <a:rPr kumimoji="0" lang="en-US" sz="1400" b="1" i="0" u="none" strike="noStrike" kern="1200" cap="none" spc="0" normalizeH="0" baseline="0" noProof="0" dirty="0" err="1">
                <a:ln>
                  <a:noFill/>
                </a:ln>
                <a:solidFill>
                  <a:srgbClr val="17375E"/>
                </a:solidFill>
                <a:effectLst/>
                <a:uLnTx/>
                <a:uFillTx/>
                <a:latin typeface="Arial" panose="020B0604020202020204" pitchFamily="34" charset="0"/>
                <a:ea typeface="+mn-ea"/>
                <a:cs typeface="Arial" panose="020B0604020202020204" pitchFamily="34" charset="0"/>
              </a:rPr>
              <a:t>aprobate</a:t>
            </a:r>
            <a:r>
              <a:rPr kumimoji="0" lang="ro-RO" sz="14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 de companii </a:t>
            </a:r>
            <a:r>
              <a:rPr kumimoji="0" lang="en-US" sz="1400" b="1" i="0" u="none" strike="noStrike" kern="1200" cap="none" spc="0" normalizeH="0" baseline="0" noProof="0" dirty="0" err="1">
                <a:ln>
                  <a:noFill/>
                </a:ln>
                <a:solidFill>
                  <a:srgbClr val="17375E"/>
                </a:solidFill>
                <a:effectLst/>
                <a:uLnTx/>
                <a:uFillTx/>
                <a:latin typeface="Arial" panose="020B0604020202020204" pitchFamily="34" charset="0"/>
                <a:ea typeface="+mn-ea"/>
                <a:cs typeface="Arial" panose="020B0604020202020204" pitchFamily="34" charset="0"/>
              </a:rPr>
              <a:t>listate</a:t>
            </a:r>
            <a:r>
              <a:rPr kumimoji="0" lang="en-US" sz="14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 la</a:t>
            </a:r>
            <a:r>
              <a:rPr kumimoji="0" lang="ro-RO" sz="14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Bursa </a:t>
            </a:r>
            <a:r>
              <a:rPr kumimoji="0" lang="ro-RO" sz="14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ro-RO" sz="14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de </a:t>
            </a:r>
            <a:r>
              <a:rPr kumimoji="0" lang="en-US" sz="1400" b="1" i="0" u="none" strike="noStrike" kern="1200" cap="none" spc="0" normalizeH="0" baseline="0" noProof="0" dirty="0" err="1">
                <a:ln>
                  <a:noFill/>
                </a:ln>
                <a:solidFill>
                  <a:srgbClr val="17375E"/>
                </a:solidFill>
                <a:effectLst/>
                <a:uLnTx/>
                <a:uFillTx/>
                <a:latin typeface="Arial" panose="020B0604020202020204" pitchFamily="34" charset="0"/>
                <a:ea typeface="+mn-ea"/>
                <a:cs typeface="Arial" panose="020B0604020202020204" pitchFamily="34" charset="0"/>
              </a:rPr>
              <a:t>Va</a:t>
            </a:r>
            <a:r>
              <a:rPr kumimoji="0" lang="ro-RO" sz="14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l</a:t>
            </a:r>
            <a:r>
              <a:rPr kumimoji="0" lang="en-US" sz="1400" b="1" i="0" u="none" strike="noStrike" kern="1200" cap="none" spc="0" normalizeH="0" baseline="0" noProof="0" dirty="0" err="1">
                <a:ln>
                  <a:noFill/>
                </a:ln>
                <a:solidFill>
                  <a:srgbClr val="17375E"/>
                </a:solidFill>
                <a:effectLst/>
                <a:uLnTx/>
                <a:uFillTx/>
                <a:latin typeface="Arial" panose="020B0604020202020204" pitchFamily="34" charset="0"/>
                <a:ea typeface="+mn-ea"/>
                <a:cs typeface="Arial" panose="020B0604020202020204" pitchFamily="34" charset="0"/>
              </a:rPr>
              <a:t>ori</a:t>
            </a:r>
            <a:r>
              <a:rPr kumimoji="0" lang="en-US" sz="14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 Bure</a:t>
            </a:r>
            <a:r>
              <a:rPr kumimoji="0" lang="ro-RO" sz="14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ști – categoria Premium - 20</a:t>
            </a:r>
            <a:r>
              <a:rPr kumimoji="0" lang="en-US" sz="14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22</a:t>
            </a:r>
            <a:r>
              <a:rPr kumimoji="0" lang="ro-RO" sz="14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 (lei)</a:t>
            </a:r>
            <a:endParaRPr kumimoji="0" lang="en-US" sz="14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endParaRPr>
          </a:p>
        </p:txBody>
      </p:sp>
      <p:sp>
        <p:nvSpPr>
          <p:cNvPr id="14" name="Oval 13">
            <a:extLst>
              <a:ext uri="{FF2B5EF4-FFF2-40B4-BE49-F238E27FC236}">
                <a16:creationId xmlns:a16="http://schemas.microsoft.com/office/drawing/2014/main" id="{510F71E5-F91B-4BD9-B6AD-B91C239DF822}"/>
              </a:ext>
            </a:extLst>
          </p:cNvPr>
          <p:cNvSpPr/>
          <p:nvPr/>
        </p:nvSpPr>
        <p:spPr>
          <a:xfrm>
            <a:off x="8631507" y="6398862"/>
            <a:ext cx="365760" cy="365760"/>
          </a:xfrm>
          <a:prstGeom prst="ellipse">
            <a:avLst/>
          </a:prstGeom>
          <a:solidFill>
            <a:srgbClr val="92D050"/>
          </a:solidFill>
        </p:spPr>
        <p:style>
          <a:lnRef idx="2">
            <a:schemeClr val="dk2">
              <a:hueOff val="0"/>
              <a:satOff val="0"/>
              <a:lumOff val="0"/>
              <a:alphaOff val="0"/>
            </a:schemeClr>
          </a:lnRef>
          <a:fillRef idx="1">
            <a:scrgbClr r="0" g="0" b="0"/>
          </a:fillRef>
          <a:effectRef idx="0">
            <a:schemeClr val="lt2">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20264046-122A-4919-A615-EB9179190CA6}"/>
              </a:ext>
            </a:extLst>
          </p:cNvPr>
          <p:cNvSpPr txBox="1"/>
          <p:nvPr/>
        </p:nvSpPr>
        <p:spPr>
          <a:xfrm>
            <a:off x="8654111" y="6476361"/>
            <a:ext cx="38238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a:t>
            </a:r>
            <a:r>
              <a:rPr kumimoji="0" lang="en-US"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3</a:t>
            </a:r>
          </a:p>
        </p:txBody>
      </p:sp>
      <p:graphicFrame>
        <p:nvGraphicFramePr>
          <p:cNvPr id="16" name="Chart 15">
            <a:extLst>
              <a:ext uri="{FF2B5EF4-FFF2-40B4-BE49-F238E27FC236}">
                <a16:creationId xmlns:a16="http://schemas.microsoft.com/office/drawing/2014/main" id="{B0B5D299-5290-4456-ADB8-ABFF214F336D}"/>
              </a:ext>
            </a:extLst>
          </p:cNvPr>
          <p:cNvGraphicFramePr>
            <a:graphicFrameLocks/>
          </p:cNvGraphicFramePr>
          <p:nvPr/>
        </p:nvGraphicFramePr>
        <p:xfrm>
          <a:off x="107504" y="2504538"/>
          <a:ext cx="4117835" cy="2590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61DADB74-6D82-4922-BCE6-A175ABDD3AD5}"/>
              </a:ext>
            </a:extLst>
          </p:cNvPr>
          <p:cNvGraphicFramePr>
            <a:graphicFrameLocks/>
          </p:cNvGraphicFramePr>
          <p:nvPr/>
        </p:nvGraphicFramePr>
        <p:xfrm>
          <a:off x="4225339" y="1996991"/>
          <a:ext cx="4811157" cy="4168313"/>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F8AC415A-E459-4319-9053-4328D4366E9D}"/>
              </a:ext>
            </a:extLst>
          </p:cNvPr>
          <p:cNvSpPr txBox="1"/>
          <p:nvPr/>
        </p:nvSpPr>
        <p:spPr>
          <a:xfrm>
            <a:off x="5956930" y="5437595"/>
            <a:ext cx="7920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0,</a:t>
            </a:r>
            <a:r>
              <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07</a:t>
            </a:r>
          </a:p>
        </p:txBody>
      </p:sp>
    </p:spTree>
    <p:extLst>
      <p:ext uri="{BB962C8B-B14F-4D97-AF65-F5344CB8AC3E}">
        <p14:creationId xmlns:p14="http://schemas.microsoft.com/office/powerpoint/2010/main" val="3772099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nvGraphicFramePr>
        <p:xfrm>
          <a:off x="193598" y="2302717"/>
          <a:ext cx="4360243" cy="252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7" name="Straight Connector 16"/>
          <p:cNvCxnSpPr>
            <a:cxnSpLocks/>
          </p:cNvCxnSpPr>
          <p:nvPr/>
        </p:nvCxnSpPr>
        <p:spPr>
          <a:xfrm>
            <a:off x="375910" y="1711077"/>
            <a:ext cx="17316" cy="171011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2103186" y="1988076"/>
            <a:ext cx="0" cy="147571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flipH="1">
            <a:off x="4816218" y="3863654"/>
            <a:ext cx="1180" cy="170569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529548" y="3863654"/>
            <a:ext cx="0" cy="54864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4340881" y="3533671"/>
            <a:ext cx="225510" cy="225510"/>
          </a:xfrm>
          <a:prstGeom prst="ellipse">
            <a:avLst/>
          </a:prstGeom>
          <a:solidFill>
            <a:srgbClr val="92D050"/>
          </a:solid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Donut 41"/>
          <p:cNvSpPr/>
          <p:nvPr/>
        </p:nvSpPr>
        <p:spPr>
          <a:xfrm>
            <a:off x="4599116" y="3429197"/>
            <a:ext cx="434457" cy="434457"/>
          </a:xfrm>
          <a:prstGeom prst="donut">
            <a:avLst>
              <a:gd name="adj" fmla="val 20000"/>
            </a:avLst>
          </a:prstGeom>
          <a:solidFill>
            <a:srgbClr val="00206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42"/>
          <p:cNvSpPr/>
          <p:nvPr/>
        </p:nvSpPr>
        <p:spPr>
          <a:xfrm>
            <a:off x="5072531" y="3525668"/>
            <a:ext cx="225510" cy="225510"/>
          </a:xfrm>
          <a:prstGeom prst="ellipse">
            <a:avLst/>
          </a:prstGeom>
          <a:solidFill>
            <a:srgbClr val="92D050"/>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Donut 43"/>
          <p:cNvSpPr/>
          <p:nvPr/>
        </p:nvSpPr>
        <p:spPr>
          <a:xfrm>
            <a:off x="5330767" y="3421194"/>
            <a:ext cx="434457" cy="434457"/>
          </a:xfrm>
          <a:prstGeom prst="donut">
            <a:avLst>
              <a:gd name="adj" fmla="val 20000"/>
            </a:avLst>
          </a:prstGeom>
          <a:solidFill>
            <a:srgbClr val="00206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Oval 44"/>
          <p:cNvSpPr/>
          <p:nvPr/>
        </p:nvSpPr>
        <p:spPr>
          <a:xfrm>
            <a:off x="5797950" y="3525668"/>
            <a:ext cx="225510" cy="225510"/>
          </a:xfrm>
          <a:prstGeom prst="ellipse">
            <a:avLst/>
          </a:prstGeom>
          <a:solidFill>
            <a:srgbClr val="92D050"/>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Oval 45"/>
          <p:cNvSpPr/>
          <p:nvPr/>
        </p:nvSpPr>
        <p:spPr>
          <a:xfrm>
            <a:off x="6056151" y="3525668"/>
            <a:ext cx="225510" cy="225510"/>
          </a:xfrm>
          <a:prstGeom prst="ellipse">
            <a:avLst/>
          </a:prstGeom>
          <a:solidFill>
            <a:srgbClr val="92D050"/>
          </a:solid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Donut 46"/>
          <p:cNvSpPr/>
          <p:nvPr/>
        </p:nvSpPr>
        <p:spPr>
          <a:xfrm>
            <a:off x="6314386" y="3421194"/>
            <a:ext cx="434457" cy="434457"/>
          </a:xfrm>
          <a:prstGeom prst="donut">
            <a:avLst>
              <a:gd name="adj" fmla="val 20000"/>
            </a:avLst>
          </a:prstGeom>
          <a:solidFill>
            <a:srgbClr val="00206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9" name="Straight Connector 48"/>
          <p:cNvCxnSpPr>
            <a:cxnSpLocks/>
          </p:cNvCxnSpPr>
          <p:nvPr/>
        </p:nvCxnSpPr>
        <p:spPr>
          <a:xfrm>
            <a:off x="3831378" y="2537804"/>
            <a:ext cx="0" cy="97051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a:off x="5547995" y="1987858"/>
            <a:ext cx="11575" cy="144133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6781533" y="3508321"/>
            <a:ext cx="225510" cy="225510"/>
          </a:xfrm>
          <a:prstGeom prst="ellipse">
            <a:avLst/>
          </a:prstGeom>
          <a:solidFill>
            <a:srgbClr val="92D050"/>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Donut 47"/>
          <p:cNvSpPr/>
          <p:nvPr/>
        </p:nvSpPr>
        <p:spPr>
          <a:xfrm>
            <a:off x="7039769" y="3403847"/>
            <a:ext cx="434457" cy="434457"/>
          </a:xfrm>
          <a:prstGeom prst="donut">
            <a:avLst>
              <a:gd name="adj" fmla="val 20000"/>
            </a:avLst>
          </a:prstGeom>
          <a:solidFill>
            <a:srgbClr val="00206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Oval 49"/>
          <p:cNvSpPr/>
          <p:nvPr/>
        </p:nvSpPr>
        <p:spPr>
          <a:xfrm>
            <a:off x="7509215" y="3496875"/>
            <a:ext cx="225510" cy="225510"/>
          </a:xfrm>
          <a:prstGeom prst="ellipse">
            <a:avLst/>
          </a:prstGeom>
          <a:solidFill>
            <a:srgbClr val="92D050"/>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Oval 50"/>
          <p:cNvSpPr/>
          <p:nvPr/>
        </p:nvSpPr>
        <p:spPr>
          <a:xfrm>
            <a:off x="7767416" y="3496875"/>
            <a:ext cx="225510" cy="225510"/>
          </a:xfrm>
          <a:prstGeom prst="ellipse">
            <a:avLst/>
          </a:prstGeom>
          <a:solidFill>
            <a:srgbClr val="92D050"/>
          </a:solid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Donut 51"/>
          <p:cNvSpPr/>
          <p:nvPr/>
        </p:nvSpPr>
        <p:spPr>
          <a:xfrm>
            <a:off x="8025651" y="3392401"/>
            <a:ext cx="434457" cy="434457"/>
          </a:xfrm>
          <a:prstGeom prst="donut">
            <a:avLst>
              <a:gd name="adj" fmla="val 20000"/>
            </a:avLst>
          </a:prstGeom>
          <a:solidFill>
            <a:srgbClr val="00206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4" name="Straight Connector 53"/>
          <p:cNvCxnSpPr>
            <a:cxnSpLocks/>
          </p:cNvCxnSpPr>
          <p:nvPr/>
        </p:nvCxnSpPr>
        <p:spPr>
          <a:xfrm>
            <a:off x="7236296" y="2592536"/>
            <a:ext cx="0" cy="83646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111298" y="3838304"/>
            <a:ext cx="0" cy="61701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2B93297E-AAEC-4774-A4F3-0DD15CCCC18D}"/>
              </a:ext>
            </a:extLst>
          </p:cNvPr>
          <p:cNvSpPr/>
          <p:nvPr/>
        </p:nvSpPr>
        <p:spPr>
          <a:xfrm>
            <a:off x="4553841" y="916377"/>
            <a:ext cx="2045587"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a:t>
            </a:r>
            <a:r>
              <a:rPr kumimoji="0" lang="ro-RO"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feb</a:t>
            </a:r>
            <a:r>
              <a:rPr kumimoji="0" lang="ro-RO"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20</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22</a:t>
            </a:r>
            <a:endParaRPr kumimoji="0" lang="ro-RO"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Adunarea</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Generala</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Ordinara</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Actionarilor</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ro-RO"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CONPET S.A. a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aprobat</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Bugetul</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de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Venituri</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si</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Cheltuieli</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pentru</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anul</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2022.</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8" name="Rectangle 67">
            <a:extLst>
              <a:ext uri="{FF2B5EF4-FFF2-40B4-BE49-F238E27FC236}">
                <a16:creationId xmlns:a16="http://schemas.microsoft.com/office/drawing/2014/main" id="{B9084E88-9AC8-47B2-AA40-87737F359AD2}"/>
              </a:ext>
            </a:extLst>
          </p:cNvPr>
          <p:cNvSpPr/>
          <p:nvPr/>
        </p:nvSpPr>
        <p:spPr>
          <a:xfrm>
            <a:off x="2790911" y="1529359"/>
            <a:ext cx="2187286"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24 </a:t>
            </a:r>
            <a:r>
              <a:rPr kumimoji="0" lang="en-US" sz="1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dec.</a:t>
            </a:r>
            <a:r>
              <a:rPr kumimoji="0" lang="ro-RO"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20</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21</a:t>
            </a:r>
            <a:endParaRPr kumimoji="0" lang="ro-RO"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CONPET S.A. a încheiat cu</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ro-RO"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Petrotel</a:t>
            </a:r>
            <a:r>
              <a:rPr kumimoji="0" lang="ro-RO"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Lukoil SA</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ro-RO"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un contract pentru servicii de transport ț</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i</a:t>
            </a:r>
            <a:r>
              <a:rPr kumimoji="0" lang="ro-RO"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ț</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ei</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valabil</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pana</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la 31.12.2022, </a:t>
            </a:r>
            <a:r>
              <a:rPr kumimoji="0" lang="ro-RO"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în valoare de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86</a:t>
            </a:r>
            <a:r>
              <a:rPr kumimoji="0" lang="ro-RO"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milioane de lei</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BE3C793A-28C4-43A1-929A-76E98AD51AB4}"/>
              </a:ext>
            </a:extLst>
          </p:cNvPr>
          <p:cNvSpPr/>
          <p:nvPr/>
        </p:nvSpPr>
        <p:spPr>
          <a:xfrm>
            <a:off x="133754" y="1410509"/>
            <a:ext cx="736627" cy="2736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3163911" y="105923"/>
            <a:ext cx="3525260"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6</a:t>
            </a:r>
            <a:r>
              <a:rPr kumimoji="0" lang="en-US" sz="16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 </a:t>
            </a:r>
            <a:r>
              <a:rPr kumimoji="0" lang="ro-RO" sz="1600" b="1" i="0" u="none" strike="noStrike" kern="1200" cap="none" spc="0" normalizeH="0" baseline="0" noProof="0" dirty="0">
                <a:ln>
                  <a:noFill/>
                </a:ln>
                <a:solidFill>
                  <a:srgbClr val="17375E"/>
                </a:solidFill>
                <a:effectLst/>
                <a:uLnTx/>
                <a:uFillTx/>
                <a:latin typeface="Arial" pitchFamily="34" charset="0"/>
                <a:ea typeface="+mn-ea"/>
                <a:cs typeface="Arial" pitchFamily="34" charset="0"/>
              </a:rPr>
              <a:t>PERFORMANŢĂ BURSIERĂ</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 </a:t>
            </a:r>
            <a:r>
              <a:rPr kumimoji="0" lang="ro-RO" sz="1400" b="1" i="0" u="none" strike="noStrike" kern="1200" cap="none" spc="0" normalizeH="0" baseline="0" noProof="0" dirty="0">
                <a:ln>
                  <a:noFill/>
                </a:ln>
                <a:solidFill>
                  <a:srgbClr val="1B405D"/>
                </a:solidFill>
                <a:effectLst/>
                <a:uLnTx/>
                <a:uFillTx/>
                <a:latin typeface="Arial" pitchFamily="34" charset="0"/>
                <a:ea typeface="+mn-ea"/>
                <a:cs typeface="Arial" pitchFamily="34" charset="0"/>
              </a:rPr>
              <a:t>EVENIMENTE RECENTE ȘI VIITOARE</a:t>
            </a:r>
          </a:p>
        </p:txBody>
      </p:sp>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696" y="69730"/>
            <a:ext cx="1700551" cy="365760"/>
          </a:xfrm>
          <a:prstGeom prst="rect">
            <a:avLst/>
          </a:prstGeom>
        </p:spPr>
      </p:pic>
      <p:sp>
        <p:nvSpPr>
          <p:cNvPr id="38" name="Oval 37">
            <a:extLst>
              <a:ext uri="{FF2B5EF4-FFF2-40B4-BE49-F238E27FC236}">
                <a16:creationId xmlns:a16="http://schemas.microsoft.com/office/drawing/2014/main" id="{7C14D6C2-4EBA-4134-982E-8DECDD65167F}"/>
              </a:ext>
            </a:extLst>
          </p:cNvPr>
          <p:cNvSpPr/>
          <p:nvPr/>
        </p:nvSpPr>
        <p:spPr>
          <a:xfrm>
            <a:off x="8643493" y="6440227"/>
            <a:ext cx="365760" cy="365760"/>
          </a:xfrm>
          <a:prstGeom prst="ellipse">
            <a:avLst/>
          </a:prstGeom>
          <a:solidFill>
            <a:srgbClr val="92D050"/>
          </a:solidFill>
        </p:spPr>
        <p:style>
          <a:lnRef idx="2">
            <a:schemeClr val="dk2">
              <a:hueOff val="0"/>
              <a:satOff val="0"/>
              <a:lumOff val="0"/>
              <a:alphaOff val="0"/>
            </a:schemeClr>
          </a:lnRef>
          <a:fillRef idx="1">
            <a:scrgbClr r="0" g="0" b="0"/>
          </a:fillRef>
          <a:effectRef idx="0">
            <a:schemeClr val="lt2">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3D0F3777-9799-4A7E-8FEA-F706E6BAE980}"/>
              </a:ext>
            </a:extLst>
          </p:cNvPr>
          <p:cNvSpPr txBox="1"/>
          <p:nvPr/>
        </p:nvSpPr>
        <p:spPr>
          <a:xfrm>
            <a:off x="8643493" y="6499996"/>
            <a:ext cx="38238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a:t>
            </a:r>
            <a:r>
              <a:rPr kumimoji="0" lang="en-US"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4</a:t>
            </a:r>
          </a:p>
        </p:txBody>
      </p:sp>
      <p:sp>
        <p:nvSpPr>
          <p:cNvPr id="7" name="Rectangle 6">
            <a:extLst>
              <a:ext uri="{FF2B5EF4-FFF2-40B4-BE49-F238E27FC236}">
                <a16:creationId xmlns:a16="http://schemas.microsoft.com/office/drawing/2014/main" id="{739EEAAB-FD6F-423D-920B-F154DB6DCFDA}"/>
              </a:ext>
            </a:extLst>
          </p:cNvPr>
          <p:cNvSpPr/>
          <p:nvPr/>
        </p:nvSpPr>
        <p:spPr>
          <a:xfrm>
            <a:off x="5298041" y="4474611"/>
            <a:ext cx="2566561"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28</a:t>
            </a:r>
            <a:r>
              <a:rPr kumimoji="0" lang="ro-RO"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apr. 202</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a:t>
            </a:r>
            <a:endParaRPr kumimoji="0" lang="ro-RO"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Adunarea</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Generală</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Ordinară</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Acţionarilor</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aprobat</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alocarea</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dividendelor</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aferente</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anului</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2021 </a:t>
            </a:r>
            <a:r>
              <a:rPr kumimoji="0" lang="ro-RO"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în valoare de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7,28</a:t>
            </a:r>
            <a:r>
              <a:rPr kumimoji="0" lang="ro-RO"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lei/ acțiune</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data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platii</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fiind</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16.06.2022</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9" name="Rectangle 58">
            <a:extLst>
              <a:ext uri="{FF2B5EF4-FFF2-40B4-BE49-F238E27FC236}">
                <a16:creationId xmlns:a16="http://schemas.microsoft.com/office/drawing/2014/main" id="{E2C7512D-1433-42F8-9EDF-07139EDB13BC}"/>
              </a:ext>
            </a:extLst>
          </p:cNvPr>
          <p:cNvSpPr/>
          <p:nvPr/>
        </p:nvSpPr>
        <p:spPr>
          <a:xfrm>
            <a:off x="1074856" y="1175416"/>
            <a:ext cx="1975415"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20 </a:t>
            </a:r>
            <a:r>
              <a:rPr kumimoji="0" lang="en-US" sz="1000" b="1" i="0"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apr.</a:t>
            </a:r>
            <a:r>
              <a:rPr kumimoji="0" lang="en-US" sz="10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a:t>
            </a:r>
            <a:r>
              <a:rPr kumimoji="0" lang="ro-RO"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umirea dlui. </a:t>
            </a:r>
            <a:r>
              <a:rPr kumimoji="0" lang="en-US"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Dorin Tudora </a:t>
            </a:r>
            <a:r>
              <a:rPr kumimoji="0" lang="ro-RO"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în funcția de Director General</a:t>
            </a:r>
            <a:r>
              <a:rPr kumimoji="0" lang="en-US"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cu o </a:t>
            </a:r>
            <a:r>
              <a:rPr kumimoji="0" lang="en-US" sz="1000" b="0" i="0"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durata</a:t>
            </a:r>
            <a:r>
              <a:rPr kumimoji="0" lang="en-US"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a </a:t>
            </a:r>
            <a:r>
              <a:rPr kumimoji="0" lang="en-US" sz="1000" b="0" i="0"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mandatului</a:t>
            </a:r>
            <a:r>
              <a:rPr kumimoji="0" lang="en-US"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de 4 ani</a:t>
            </a:r>
            <a:endParaRPr kumimoji="0" lang="ro-R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 name="TextBox 63">
            <a:extLst>
              <a:ext uri="{FF2B5EF4-FFF2-40B4-BE49-F238E27FC236}">
                <a16:creationId xmlns:a16="http://schemas.microsoft.com/office/drawing/2014/main" id="{173E20E8-7865-4960-95AB-E97BE9422183}"/>
              </a:ext>
            </a:extLst>
          </p:cNvPr>
          <p:cNvSpPr txBox="1"/>
          <p:nvPr/>
        </p:nvSpPr>
        <p:spPr>
          <a:xfrm>
            <a:off x="1882356" y="4558764"/>
            <a:ext cx="25712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cs-CZ"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 </a:t>
            </a:r>
            <a:r>
              <a:rPr kumimoji="0" lang="en-US" altLang="cs-CZ" sz="1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dec.</a:t>
            </a:r>
            <a:r>
              <a:rPr kumimoji="0" lang="en-US" altLang="cs-CZ"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A.N.R.M. a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aprobat</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modificarea</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tarifelor</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transport </a:t>
            </a:r>
            <a:r>
              <a:rPr kumimoji="0" lang="ro-R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ț</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lang="ro-R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ț</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ei</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pentru</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subsistemele</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ro-R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ț</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ar</a:t>
            </a:r>
            <a:r>
              <a:rPr kumimoji="0" lang="ro-R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ă</a:t>
            </a:r>
          </a:p>
        </p:txBody>
      </p:sp>
      <p:sp>
        <p:nvSpPr>
          <p:cNvPr id="67" name="Rectangle 66">
            <a:extLst>
              <a:ext uri="{FF2B5EF4-FFF2-40B4-BE49-F238E27FC236}">
                <a16:creationId xmlns:a16="http://schemas.microsoft.com/office/drawing/2014/main" id="{EA3918B4-3B9B-4D9E-A187-70E733287170}"/>
              </a:ext>
            </a:extLst>
          </p:cNvPr>
          <p:cNvSpPr/>
          <p:nvPr/>
        </p:nvSpPr>
        <p:spPr>
          <a:xfrm>
            <a:off x="6372412" y="1961426"/>
            <a:ext cx="1769170"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 </a:t>
            </a:r>
            <a:r>
              <a:rPr kumimoji="0" lang="en-US" sz="1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apr.</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Publicare</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Raport</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anual</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o-R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a:t>
            </a:r>
            <a:endParaRPr kumimoji="0" lang="ro-R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Rectangle 68">
            <a:extLst>
              <a:ext uri="{FF2B5EF4-FFF2-40B4-BE49-F238E27FC236}">
                <a16:creationId xmlns:a16="http://schemas.microsoft.com/office/drawing/2014/main" id="{6793EDCA-3403-40C1-8BC4-FC8A44C2C74A}"/>
              </a:ext>
            </a:extLst>
          </p:cNvPr>
          <p:cNvSpPr/>
          <p:nvPr/>
        </p:nvSpPr>
        <p:spPr>
          <a:xfrm>
            <a:off x="3490539" y="5600819"/>
            <a:ext cx="2791122"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18 </a:t>
            </a:r>
            <a:r>
              <a:rPr kumimoji="0" lang="en-US" sz="1000" b="1" i="0"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feb.</a:t>
            </a:r>
            <a:r>
              <a:rPr kumimoji="0" lang="en-US" sz="10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Agentia</a:t>
            </a:r>
            <a:r>
              <a:rPr kumimoji="0" lang="en-US"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de </a:t>
            </a:r>
            <a:r>
              <a:rPr kumimoji="0" lang="en-US" sz="1000" b="0" i="0"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evaluare</a:t>
            </a:r>
            <a:r>
              <a:rPr kumimoji="0" lang="en-US"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financiara</a:t>
            </a:r>
            <a:r>
              <a:rPr kumimoji="0" lang="en-US"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FTSE Russell </a:t>
            </a:r>
            <a:r>
              <a:rPr kumimoji="0" lang="en-US" sz="1000" b="0" i="0"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anunta</a:t>
            </a:r>
            <a:r>
              <a:rPr kumimoji="0" lang="en-US"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inlcluderea</a:t>
            </a:r>
            <a:r>
              <a:rPr kumimoji="0" lang="en-US"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CONPET S.A. in </a:t>
            </a:r>
            <a:r>
              <a:rPr kumimoji="0" lang="en-US" sz="1000" b="0" i="0"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componenta</a:t>
            </a:r>
            <a:r>
              <a:rPr kumimoji="0" lang="en-US"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indicelui </a:t>
            </a:r>
            <a:r>
              <a:rPr kumimoji="0" lang="en-US" sz="1000" b="0" i="0"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dedicat</a:t>
            </a:r>
            <a:r>
              <a:rPr kumimoji="0" lang="en-US"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piețelor</a:t>
            </a:r>
            <a:r>
              <a:rPr kumimoji="0" lang="en-US"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emergente</a:t>
            </a:r>
            <a:r>
              <a:rPr kumimoji="0" lang="en-US"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a:t>
            </a:r>
            <a:endParaRPr kumimoji="0" lang="ro-R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72076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26279" y="-1174593"/>
            <a:ext cx="8291442" cy="9144000"/>
          </a:xfrm>
          <a:prstGeom prst="rect">
            <a:avLst/>
          </a:prstGeom>
        </p:spPr>
      </p:pic>
      <p:pic>
        <p:nvPicPr>
          <p:cNvPr id="13" name="Picture 4" descr="C:\Users\Ana\Desktop\logo transparenta.png"/>
          <p:cNvPicPr>
            <a:picLocks noChangeAspect="1" noChangeArrowheads="1"/>
          </p:cNvPicPr>
          <p:nvPr/>
        </p:nvPicPr>
        <p:blipFill>
          <a:blip r:embed="rId4" cstate="print"/>
          <a:srcRect/>
          <a:stretch>
            <a:fillRect/>
          </a:stretch>
        </p:blipFill>
        <p:spPr bwMode="auto">
          <a:xfrm>
            <a:off x="7380312" y="188640"/>
            <a:ext cx="1559185" cy="335406"/>
          </a:xfrm>
          <a:prstGeom prst="rect">
            <a:avLst/>
          </a:prstGeom>
          <a:noFill/>
        </p:spPr>
      </p:pic>
      <p:sp>
        <p:nvSpPr>
          <p:cNvPr id="2" name="Rectangle 1"/>
          <p:cNvSpPr/>
          <p:nvPr/>
        </p:nvSpPr>
        <p:spPr>
          <a:xfrm>
            <a:off x="6660233" y="554457"/>
            <a:ext cx="3097014" cy="646331"/>
          </a:xfrm>
          <a:prstGeom prst="rect">
            <a:avLst/>
          </a:prstGeom>
        </p:spPr>
        <p:txBody>
          <a:bodyPr wrap="square">
            <a:spAutoFit/>
          </a:bodyPr>
          <a:lstStyle/>
          <a:p>
            <a:r>
              <a:rPr lang="ro-RO" sz="3600" b="1" dirty="0">
                <a:solidFill>
                  <a:srgbClr val="004182"/>
                </a:solidFill>
                <a:latin typeface="Arial" panose="020B0604020202020204" pitchFamily="34" charset="0"/>
                <a:cs typeface="Arial" panose="020B0604020202020204" pitchFamily="34" charset="0"/>
              </a:rPr>
              <a:t> </a:t>
            </a:r>
            <a:r>
              <a:rPr lang="ro-RO" sz="3200" b="1" dirty="0">
                <a:solidFill>
                  <a:srgbClr val="004182"/>
                </a:solidFill>
                <a:latin typeface="Arial" panose="020B0604020202020204" pitchFamily="34" charset="0"/>
                <a:cs typeface="Arial" panose="020B0604020202020204" pitchFamily="34" charset="0"/>
              </a:rPr>
              <a:t>7. ANEXE</a:t>
            </a:r>
            <a:endParaRPr lang="en-US" sz="3200" b="1" dirty="0">
              <a:solidFill>
                <a:srgbClr val="00418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19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157" y="95231"/>
            <a:ext cx="1700551" cy="365760"/>
          </a:xfrm>
          <a:prstGeom prst="rect">
            <a:avLst/>
          </a:prstGeom>
        </p:spPr>
      </p:pic>
      <p:sp>
        <p:nvSpPr>
          <p:cNvPr id="7" name="Rectangle 6"/>
          <p:cNvSpPr/>
          <p:nvPr/>
        </p:nvSpPr>
        <p:spPr>
          <a:xfrm>
            <a:off x="-324544" y="397830"/>
            <a:ext cx="4536504" cy="523220"/>
          </a:xfrm>
          <a:prstGeom prst="rect">
            <a:avLst/>
          </a:prstGeom>
        </p:spPr>
        <p:txBody>
          <a:bodyPr wrap="square">
            <a:spAutoFit/>
          </a:bodyPr>
          <a:lstStyle/>
          <a:p>
            <a:r>
              <a:rPr lang="ro-RO" altLang="cs-CZ" sz="1400" b="1" dirty="0">
                <a:solidFill>
                  <a:srgbClr val="002060"/>
                </a:solidFill>
                <a:latin typeface="Arial" panose="020B0604020202020204" pitchFamily="34" charset="0"/>
                <a:cs typeface="Arial" panose="020B0604020202020204" pitchFamily="34" charset="0"/>
              </a:rPr>
              <a:t>           </a:t>
            </a:r>
            <a:r>
              <a:rPr lang="en-US" altLang="cs-CZ" sz="1400" b="1" dirty="0">
                <a:solidFill>
                  <a:srgbClr val="002060"/>
                </a:solidFill>
                <a:latin typeface="Arial" panose="020B0604020202020204" pitchFamily="34" charset="0"/>
                <a:cs typeface="Arial" panose="020B0604020202020204" pitchFamily="34" charset="0"/>
              </a:rPr>
              <a:t>CONTUL DE PROFIT ŞI PIERDERE   </a:t>
            </a:r>
          </a:p>
          <a:p>
            <a:r>
              <a:rPr lang="en-US" sz="1400" b="1" dirty="0">
                <a:solidFill>
                  <a:srgbClr val="002060"/>
                </a:solidFill>
                <a:latin typeface="Arial" panose="020B0604020202020204" pitchFamily="34" charset="0"/>
                <a:cs typeface="Arial" panose="020B0604020202020204" pitchFamily="34" charset="0"/>
              </a:rPr>
              <a:t>                                             </a:t>
            </a:r>
            <a:endParaRPr lang="en-US" sz="1400" dirty="0">
              <a:solidFill>
                <a:srgbClr val="002060"/>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976550580"/>
              </p:ext>
            </p:extLst>
          </p:nvPr>
        </p:nvGraphicFramePr>
        <p:xfrm>
          <a:off x="237231" y="659439"/>
          <a:ext cx="4551789" cy="5707297"/>
        </p:xfrm>
        <a:graphic>
          <a:graphicData uri="http://schemas.openxmlformats.org/drawingml/2006/table">
            <a:tbl>
              <a:tblPr>
                <a:effectLst>
                  <a:outerShdw blurRad="50800" dist="50800" dir="5400000" algn="ctr" rotWithShape="0">
                    <a:schemeClr val="bg1"/>
                  </a:outerShdw>
                </a:effectLst>
              </a:tblPr>
              <a:tblGrid>
                <a:gridCol w="2215277">
                  <a:extLst>
                    <a:ext uri="{9D8B030D-6E8A-4147-A177-3AD203B41FA5}">
                      <a16:colId xmlns:a16="http://schemas.microsoft.com/office/drawing/2014/main" val="20000"/>
                    </a:ext>
                  </a:extLst>
                </a:gridCol>
                <a:gridCol w="574331">
                  <a:extLst>
                    <a:ext uri="{9D8B030D-6E8A-4147-A177-3AD203B41FA5}">
                      <a16:colId xmlns:a16="http://schemas.microsoft.com/office/drawing/2014/main" val="1602258666"/>
                    </a:ext>
                  </a:extLst>
                </a:gridCol>
                <a:gridCol w="574331">
                  <a:extLst>
                    <a:ext uri="{9D8B030D-6E8A-4147-A177-3AD203B41FA5}">
                      <a16:colId xmlns:a16="http://schemas.microsoft.com/office/drawing/2014/main" val="20001"/>
                    </a:ext>
                  </a:extLst>
                </a:gridCol>
                <a:gridCol w="494876">
                  <a:extLst>
                    <a:ext uri="{9D8B030D-6E8A-4147-A177-3AD203B41FA5}">
                      <a16:colId xmlns:a16="http://schemas.microsoft.com/office/drawing/2014/main" val="4051509993"/>
                    </a:ext>
                  </a:extLst>
                </a:gridCol>
                <a:gridCol w="692974">
                  <a:extLst>
                    <a:ext uri="{9D8B030D-6E8A-4147-A177-3AD203B41FA5}">
                      <a16:colId xmlns:a16="http://schemas.microsoft.com/office/drawing/2014/main" val="20003"/>
                    </a:ext>
                  </a:extLst>
                </a:gridCol>
              </a:tblGrid>
              <a:tr h="160320">
                <a:tc rowSpan="2">
                  <a:txBody>
                    <a:bodyPr/>
                    <a:lstStyle/>
                    <a:p>
                      <a:pPr algn="l" rtl="0" fontAlgn="ctr"/>
                      <a:r>
                        <a:rPr lang="ro-RO" sz="900" b="1" i="0" u="none" strike="noStrike" dirty="0">
                          <a:solidFill>
                            <a:srgbClr val="000000"/>
                          </a:solidFill>
                          <a:effectLst/>
                          <a:latin typeface="Arial" panose="020B0604020202020204" pitchFamily="34" charset="0"/>
                        </a:rPr>
                        <a:t>Indicatori (mil.</a:t>
                      </a:r>
                      <a:r>
                        <a:rPr lang="ro-RO" sz="900" b="1" i="0" u="none" strike="noStrike" baseline="0" dirty="0">
                          <a:solidFill>
                            <a:srgbClr val="000000"/>
                          </a:solidFill>
                          <a:effectLst/>
                          <a:latin typeface="Arial" panose="020B0604020202020204" pitchFamily="34" charset="0"/>
                        </a:rPr>
                        <a:t> lei)</a:t>
                      </a:r>
                      <a:endParaRPr lang="ro-RO"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rgbClr val="A5CD39"/>
                    </a:solidFill>
                  </a:tcPr>
                </a:tc>
                <a:tc rowSpan="2">
                  <a:txBody>
                    <a:bodyPr/>
                    <a:lstStyle/>
                    <a:p>
                      <a:pPr algn="ctr" rtl="0" fontAlgn="ctr"/>
                      <a:r>
                        <a:rPr lang="ro-RO" sz="900" b="1" i="0" u="none" strike="noStrike" dirty="0">
                          <a:solidFill>
                            <a:srgbClr val="000000"/>
                          </a:solidFill>
                          <a:effectLst/>
                          <a:latin typeface="Arial" panose="020B0604020202020204" pitchFamily="34" charset="0"/>
                        </a:rPr>
                        <a:t>9 luni 2022</a:t>
                      </a:r>
                    </a:p>
                    <a:p>
                      <a:pPr algn="ctr" rtl="0" fontAlgn="ctr"/>
                      <a:r>
                        <a:rPr lang="ro-RO" sz="900" b="1" i="0" u="none" strike="noStrike" dirty="0">
                          <a:solidFill>
                            <a:srgbClr val="000000"/>
                          </a:solidFill>
                          <a:effectLst/>
                          <a:latin typeface="Arial" panose="020B0604020202020204" pitchFamily="34" charset="0"/>
                        </a:rPr>
                        <a:t>Realizat</a:t>
                      </a:r>
                    </a:p>
                  </a:txBody>
                  <a:tcPr marL="5973" marR="5973" marT="5973" marB="0" anchor="ctr">
                    <a:lnL>
                      <a:noFill/>
                    </a:lnL>
                    <a:lnR>
                      <a:noFill/>
                    </a:lnR>
                    <a:lnT>
                      <a:noFill/>
                    </a:lnT>
                    <a:lnB>
                      <a:noFill/>
                    </a:lnB>
                    <a:solidFill>
                      <a:srgbClr val="A5CD39"/>
                    </a:solidFill>
                  </a:tcPr>
                </a:tc>
                <a:tc rowSpan="2">
                  <a:txBody>
                    <a:bodyPr/>
                    <a:lstStyle/>
                    <a:p>
                      <a:pPr algn="ctr" rtl="0" fontAlgn="ctr"/>
                      <a:r>
                        <a:rPr lang="ro-RO" sz="900" b="1" i="0" u="none" strike="noStrike" dirty="0">
                          <a:solidFill>
                            <a:srgbClr val="000000"/>
                          </a:solidFill>
                          <a:effectLst/>
                          <a:latin typeface="Arial" panose="020B0604020202020204" pitchFamily="34" charset="0"/>
                        </a:rPr>
                        <a:t>9 luni 2021 Realizat </a:t>
                      </a:r>
                    </a:p>
                  </a:txBody>
                  <a:tcPr marL="5973" marR="5973" marT="5973" marB="0" anchor="ctr">
                    <a:lnL>
                      <a:noFill/>
                    </a:lnL>
                    <a:lnR>
                      <a:noFill/>
                    </a:lnR>
                    <a:lnT>
                      <a:noFill/>
                    </a:lnT>
                    <a:lnB>
                      <a:noFill/>
                    </a:lnB>
                    <a:solidFill>
                      <a:srgbClr val="A5CD39"/>
                    </a:solidFill>
                  </a:tcPr>
                </a:tc>
                <a:tc gridSpan="2">
                  <a:txBody>
                    <a:bodyPr/>
                    <a:lstStyle/>
                    <a:p>
                      <a:pPr algn="ctr" rtl="0" fontAlgn="ctr"/>
                      <a:r>
                        <a:rPr lang="ro-RO" sz="900" b="1" i="0" u="none" strike="noStrike" dirty="0">
                          <a:solidFill>
                            <a:srgbClr val="000000"/>
                          </a:solidFill>
                          <a:effectLst/>
                          <a:latin typeface="Arial" panose="020B0604020202020204" pitchFamily="34" charset="0"/>
                        </a:rPr>
                        <a:t>   Variație</a:t>
                      </a:r>
                    </a:p>
                  </a:txBody>
                  <a:tcPr marL="5973" marR="5973" marT="5973" marB="0" anchor="ctr">
                    <a:lnL>
                      <a:noFill/>
                    </a:lnL>
                    <a:lnR>
                      <a:noFill/>
                    </a:lnR>
                    <a:lnT>
                      <a:noFill/>
                    </a:lnT>
                    <a:lnB>
                      <a:noFill/>
                    </a:lnB>
                    <a:solidFill>
                      <a:srgbClr val="A5CD39"/>
                    </a:solidFill>
                  </a:tcPr>
                </a:tc>
                <a:tc hMerge="1">
                  <a:txBody>
                    <a:bodyPr/>
                    <a:lstStyle/>
                    <a:p>
                      <a:pPr algn="ctr" rtl="0" fontAlgn="ctr"/>
                      <a:endParaRPr lang="en-US"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rgbClr val="A5CD39"/>
                    </a:solidFill>
                  </a:tcPr>
                </a:tc>
                <a:extLst>
                  <a:ext uri="{0D108BD9-81ED-4DB2-BD59-A6C34878D82A}">
                    <a16:rowId xmlns:a16="http://schemas.microsoft.com/office/drawing/2014/main" val="3560175823"/>
                  </a:ext>
                </a:extLst>
              </a:tr>
              <a:tr h="416450">
                <a:tc vMerge="1">
                  <a:txBody>
                    <a:bodyPr/>
                    <a:lstStyle/>
                    <a:p>
                      <a:pPr algn="l" rtl="0" fontAlgn="ctr"/>
                      <a:endParaRPr lang="en-US"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rgbClr val="A5CD39"/>
                    </a:solidFill>
                  </a:tcPr>
                </a:tc>
                <a:tc vMerge="1">
                  <a:txBody>
                    <a:bodyPr/>
                    <a:lstStyle/>
                    <a:p>
                      <a:endParaRPr lang="en-US"/>
                    </a:p>
                  </a:txBody>
                  <a:tcPr/>
                </a:tc>
                <a:tc vMerge="1">
                  <a:txBody>
                    <a:bodyPr/>
                    <a:lstStyle/>
                    <a:p>
                      <a:pPr algn="ctr" rtl="0" fontAlgn="ctr"/>
                      <a:endParaRPr lang="en-US"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rgbClr val="A5CD39"/>
                    </a:solidFill>
                  </a:tcPr>
                </a:tc>
                <a:tc>
                  <a:txBody>
                    <a:bodyPr/>
                    <a:lstStyle/>
                    <a:p>
                      <a:pPr algn="ctr" rtl="0" fontAlgn="ctr"/>
                      <a:r>
                        <a:rPr lang="ro-RO" sz="900" b="1" i="0" u="none" strike="noStrike">
                          <a:solidFill>
                            <a:srgbClr val="000000"/>
                          </a:solidFill>
                          <a:effectLst/>
                          <a:latin typeface="Arial" panose="020B0604020202020204" pitchFamily="34" charset="0"/>
                        </a:rPr>
                        <a:t>mil.</a:t>
                      </a:r>
                      <a:endParaRPr lang="ro-RO" sz="900" b="1" i="0" u="none" strike="noStrike" dirty="0">
                        <a:solidFill>
                          <a:srgbClr val="000000"/>
                        </a:solidFill>
                        <a:effectLst/>
                        <a:latin typeface="Arial" panose="020B0604020202020204" pitchFamily="34" charset="0"/>
                      </a:endParaRPr>
                    </a:p>
                    <a:p>
                      <a:pPr algn="ctr" rtl="0" fontAlgn="ctr"/>
                      <a:r>
                        <a:rPr lang="ro-RO" sz="900" b="1" i="0" u="none" strike="noStrike">
                          <a:solidFill>
                            <a:srgbClr val="000000"/>
                          </a:solidFill>
                          <a:effectLst/>
                          <a:latin typeface="Arial" panose="020B0604020202020204" pitchFamily="34" charset="0"/>
                        </a:rPr>
                        <a:t>lei</a:t>
                      </a:r>
                      <a:endParaRPr lang="ro-RO"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rgbClr val="A5CD39"/>
                    </a:solidFill>
                  </a:tcPr>
                </a:tc>
                <a:tc>
                  <a:txBody>
                    <a:bodyPr/>
                    <a:lstStyle/>
                    <a:p>
                      <a:pPr algn="ctr" rtl="0" fontAlgn="ctr"/>
                      <a:r>
                        <a:rPr lang="ro-RO" sz="900" b="1" i="0" u="none" strike="noStrike">
                          <a:solidFill>
                            <a:srgbClr val="000000"/>
                          </a:solidFill>
                          <a:effectLst/>
                          <a:latin typeface="Arial" panose="020B0604020202020204" pitchFamily="34" charset="0"/>
                        </a:rPr>
                        <a:t>2022/2021</a:t>
                      </a:r>
                      <a:endParaRPr lang="ro-RO"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rgbClr val="A5CD39"/>
                    </a:solidFill>
                  </a:tcPr>
                </a:tc>
                <a:extLst>
                  <a:ext uri="{0D108BD9-81ED-4DB2-BD59-A6C34878D82A}">
                    <a16:rowId xmlns:a16="http://schemas.microsoft.com/office/drawing/2014/main" val="10000"/>
                  </a:ext>
                </a:extLst>
              </a:tr>
              <a:tr h="145596">
                <a:tc>
                  <a:txBody>
                    <a:bodyPr/>
                    <a:lstStyle/>
                    <a:p>
                      <a:pPr algn="l" rtl="0" fontAlgn="b"/>
                      <a:r>
                        <a:rPr lang="ro-RO" sz="900" b="0" i="0" u="none" strike="noStrike" dirty="0">
                          <a:solidFill>
                            <a:srgbClr val="000000"/>
                          </a:solidFill>
                          <a:effectLst/>
                          <a:latin typeface="Arial" panose="020B0604020202020204" pitchFamily="34" charset="0"/>
                        </a:rPr>
                        <a:t>Cifra de </a:t>
                      </a:r>
                      <a:r>
                        <a:rPr lang="ro-RO" sz="900" b="0" i="0" u="none" strike="noStrike" noProof="0" dirty="0">
                          <a:solidFill>
                            <a:srgbClr val="000000"/>
                          </a:solidFill>
                          <a:effectLst/>
                          <a:latin typeface="Arial" panose="020B0604020202020204" pitchFamily="34" charset="0"/>
                        </a:rPr>
                        <a:t>afaceri</a:t>
                      </a:r>
                    </a:p>
                  </a:txBody>
                  <a:tcPr marL="5973" marR="5973" marT="5973" marB="0" anchor="ctr">
                    <a:lnL>
                      <a:noFill/>
                    </a:lnL>
                    <a:lnR>
                      <a:noFill/>
                    </a:lnR>
                    <a:lnT>
                      <a:noFill/>
                    </a:lnT>
                    <a:lnB>
                      <a:noFill/>
                    </a:lnB>
                  </a:tcPr>
                </a:tc>
                <a:tc>
                  <a:txBody>
                    <a:bodyPr/>
                    <a:lstStyle/>
                    <a:p>
                      <a:pPr marL="0" marR="0" algn="r" rtl="0">
                        <a:lnSpc>
                          <a:spcPct val="107000"/>
                        </a:lnSpc>
                        <a:spcBef>
                          <a:spcPts val="0"/>
                        </a:spcBef>
                        <a:spcAft>
                          <a:spcPts val="0"/>
                        </a:spcAft>
                      </a:pPr>
                      <a:r>
                        <a:rPr lang="ro-RO" sz="900">
                          <a:effectLst/>
                          <a:latin typeface="Arial" panose="020B0604020202020204" pitchFamily="34" charset="0"/>
                          <a:ea typeface="Calibri" panose="020F0502020204030204" pitchFamily="34" charset="0"/>
                          <a:cs typeface="Arial" panose="020B0604020202020204" pitchFamily="34" charset="0"/>
                        </a:rPr>
                        <a:t>351,4</a:t>
                      </a:r>
                      <a:endParaRPr lang="ro-RO"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r" rtl="0" fontAlgn="b"/>
                      <a:r>
                        <a:rPr lang="ro-RO" sz="900" b="0" i="0" u="none" strike="noStrike">
                          <a:solidFill>
                            <a:srgbClr val="000000"/>
                          </a:solidFill>
                          <a:effectLst/>
                          <a:latin typeface="Arial" panose="020B0604020202020204" pitchFamily="34" charset="0"/>
                        </a:rPr>
                        <a:t>313,3</a:t>
                      </a: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r>
                        <a:rPr lang="ro-RO" sz="900" b="0" i="0" u="none" strike="noStrike">
                          <a:solidFill>
                            <a:schemeClr val="tx1"/>
                          </a:solidFill>
                          <a:effectLst/>
                          <a:latin typeface="Arial" panose="020B0604020202020204" pitchFamily="34" charset="0"/>
                        </a:rPr>
                        <a:t>+38,1</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r>
                        <a:rPr lang="ro-RO" sz="900" b="1">
                          <a:solidFill>
                            <a:schemeClr val="tx1"/>
                          </a:solidFill>
                          <a:latin typeface="Arial" pitchFamily="34" charset="0"/>
                          <a:cs typeface="Arial" pitchFamily="34" charset="0"/>
                        </a:rPr>
                        <a:t>▲  </a:t>
                      </a:r>
                      <a:r>
                        <a:rPr lang="ro-RO" sz="900">
                          <a:solidFill>
                            <a:schemeClr val="tx1"/>
                          </a:solidFill>
                          <a:latin typeface="Arial" panose="020B0604020202020204" pitchFamily="34" charset="0"/>
                          <a:cs typeface="Arial" panose="020B0604020202020204" pitchFamily="34" charset="0"/>
                        </a:rPr>
                        <a:t>  </a:t>
                      </a:r>
                      <a:r>
                        <a:rPr lang="ro-RO" sz="900" b="0">
                          <a:solidFill>
                            <a:schemeClr val="tx1"/>
                          </a:solidFill>
                          <a:latin typeface="Arial" pitchFamily="34" charset="0"/>
                          <a:cs typeface="Arial" pitchFamily="34" charset="0"/>
                        </a:rPr>
                        <a:t>12,2</a:t>
                      </a:r>
                      <a:r>
                        <a:rPr lang="ro-RO" sz="900" b="0" i="0" u="none" strike="noStrike">
                          <a:solidFill>
                            <a:schemeClr val="tx1"/>
                          </a:solidFill>
                          <a:effectLst/>
                          <a:latin typeface="Arial" panose="020B0604020202020204" pitchFamily="34" charset="0"/>
                        </a:rPr>
                        <a:t>%</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extLst>
                  <a:ext uri="{0D108BD9-81ED-4DB2-BD59-A6C34878D82A}">
                    <a16:rowId xmlns:a16="http://schemas.microsoft.com/office/drawing/2014/main" val="10002"/>
                  </a:ext>
                </a:extLst>
              </a:tr>
              <a:tr h="170836">
                <a:tc>
                  <a:txBody>
                    <a:bodyPr/>
                    <a:lstStyle/>
                    <a:p>
                      <a:pPr algn="l" rtl="0" fontAlgn="b"/>
                      <a:r>
                        <a:rPr lang="ro-RO" sz="900" b="0" i="0" u="none" strike="noStrike">
                          <a:solidFill>
                            <a:srgbClr val="000000"/>
                          </a:solidFill>
                          <a:effectLst/>
                          <a:latin typeface="Arial" panose="020B0604020202020204" pitchFamily="34" charset="0"/>
                        </a:rPr>
                        <a:t>Alte venituri din exploatare</a:t>
                      </a:r>
                      <a:endParaRPr lang="ro-RO"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tcPr>
                </a:tc>
                <a:tc>
                  <a:txBody>
                    <a:bodyPr/>
                    <a:lstStyle/>
                    <a:p>
                      <a:pPr marL="0" marR="0" algn="r" rtl="0">
                        <a:lnSpc>
                          <a:spcPct val="107000"/>
                        </a:lnSpc>
                        <a:spcBef>
                          <a:spcPts val="0"/>
                        </a:spcBef>
                        <a:spcAft>
                          <a:spcPts val="0"/>
                        </a:spcAft>
                      </a:pPr>
                      <a:r>
                        <a:rPr lang="ro-RO" sz="900">
                          <a:effectLst/>
                          <a:latin typeface="Arial" panose="020B0604020202020204" pitchFamily="34" charset="0"/>
                          <a:ea typeface="Calibri" panose="020F0502020204030204" pitchFamily="34" charset="0"/>
                          <a:cs typeface="Arial" panose="020B0604020202020204" pitchFamily="34" charset="0"/>
                        </a:rPr>
                        <a:t>38,1</a:t>
                      </a:r>
                      <a:endParaRPr lang="ro-RO"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r" rtl="0" fontAlgn="b"/>
                      <a:r>
                        <a:rPr lang="ro-RO" sz="900" b="0" i="0" u="none" strike="noStrike">
                          <a:solidFill>
                            <a:srgbClr val="000000"/>
                          </a:solidFill>
                          <a:effectLst/>
                          <a:latin typeface="Arial" panose="020B0604020202020204" pitchFamily="34" charset="0"/>
                        </a:rPr>
                        <a:t>33,6</a:t>
                      </a: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r>
                        <a:rPr lang="ro-RO" sz="900" b="0" i="0" u="none" strike="noStrike">
                          <a:solidFill>
                            <a:schemeClr val="tx1"/>
                          </a:solidFill>
                          <a:effectLst/>
                          <a:latin typeface="Arial" panose="020B0604020202020204" pitchFamily="34" charset="0"/>
                        </a:rPr>
                        <a:t>+4,5</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r>
                        <a:rPr lang="ro-RO" sz="900" b="1">
                          <a:solidFill>
                            <a:schemeClr val="tx1"/>
                          </a:solidFill>
                          <a:latin typeface="Arial" pitchFamily="34" charset="0"/>
                          <a:cs typeface="Arial" pitchFamily="34" charset="0"/>
                        </a:rPr>
                        <a:t>▲  </a:t>
                      </a:r>
                      <a:r>
                        <a:rPr lang="ro-RO" sz="900" b="0">
                          <a:solidFill>
                            <a:schemeClr val="tx1"/>
                          </a:solidFill>
                          <a:latin typeface="Arial" pitchFamily="34" charset="0"/>
                          <a:cs typeface="Arial" pitchFamily="34" charset="0"/>
                        </a:rPr>
                        <a:t>  13,4</a:t>
                      </a:r>
                      <a:r>
                        <a:rPr lang="ro-RO" sz="900" b="0" i="0" u="none" strike="noStrike">
                          <a:solidFill>
                            <a:schemeClr val="tx1"/>
                          </a:solidFill>
                          <a:effectLst/>
                          <a:latin typeface="Arial" panose="020B0604020202020204" pitchFamily="34" charset="0"/>
                        </a:rPr>
                        <a:t>%</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extLst>
                  <a:ext uri="{0D108BD9-81ED-4DB2-BD59-A6C34878D82A}">
                    <a16:rowId xmlns:a16="http://schemas.microsoft.com/office/drawing/2014/main" val="10003"/>
                  </a:ext>
                </a:extLst>
              </a:tr>
              <a:tr h="228001">
                <a:tc>
                  <a:txBody>
                    <a:bodyPr/>
                    <a:lstStyle/>
                    <a:p>
                      <a:pPr algn="l" rtl="0" fontAlgn="b"/>
                      <a:r>
                        <a:rPr lang="ro-RO" sz="900" b="1" i="0" u="none" strike="noStrike" dirty="0">
                          <a:solidFill>
                            <a:srgbClr val="000000"/>
                          </a:solidFill>
                          <a:effectLst/>
                          <a:latin typeface="Arial" panose="020B0604020202020204" pitchFamily="34" charset="0"/>
                        </a:rPr>
                        <a:t>TOTAL VENITURI DIN EXPLOATARE</a:t>
                      </a:r>
                    </a:p>
                  </a:txBody>
                  <a:tcPr marL="5973" marR="5973" marT="5973" marB="0" anchor="ctr">
                    <a:lnL>
                      <a:noFill/>
                    </a:lnL>
                    <a:lnR>
                      <a:noFill/>
                    </a:lnR>
                    <a:lnT>
                      <a:noFill/>
                    </a:lnT>
                    <a:lnB>
                      <a:noFill/>
                    </a:lnB>
                    <a:solidFill>
                      <a:schemeClr val="accent1">
                        <a:lumMod val="20000"/>
                        <a:lumOff val="80000"/>
                      </a:schemeClr>
                    </a:solidFill>
                  </a:tcPr>
                </a:tc>
                <a:tc>
                  <a:txBody>
                    <a:bodyPr/>
                    <a:lstStyle/>
                    <a:p>
                      <a:pPr marL="0" marR="0" algn="r" rtl="0">
                        <a:lnSpc>
                          <a:spcPct val="107000"/>
                        </a:lnSpc>
                        <a:spcBef>
                          <a:spcPts val="0"/>
                        </a:spcBef>
                        <a:spcAft>
                          <a:spcPts val="0"/>
                        </a:spcAft>
                      </a:pPr>
                      <a:r>
                        <a:rPr lang="ro-RO" sz="900" b="1">
                          <a:effectLst/>
                          <a:latin typeface="Arial" panose="020B0604020202020204" pitchFamily="34" charset="0"/>
                          <a:ea typeface="Calibri" panose="020F0502020204030204" pitchFamily="34" charset="0"/>
                          <a:cs typeface="Arial" panose="020B0604020202020204" pitchFamily="34" charset="0"/>
                        </a:rPr>
                        <a:t>389,5</a:t>
                      </a:r>
                      <a:endParaRPr lang="ro-RO"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chemeClr val="accent1">
                        <a:lumMod val="20000"/>
                        <a:lumOff val="80000"/>
                      </a:schemeClr>
                    </a:solidFill>
                  </a:tcPr>
                </a:tc>
                <a:tc>
                  <a:txBody>
                    <a:bodyPr/>
                    <a:lstStyle/>
                    <a:p>
                      <a:pPr algn="r" rtl="0" fontAlgn="b"/>
                      <a:r>
                        <a:rPr lang="ro-RO" sz="900" b="1" i="0" u="none" strike="noStrike">
                          <a:solidFill>
                            <a:srgbClr val="000000"/>
                          </a:solidFill>
                          <a:effectLst/>
                          <a:latin typeface="Arial" panose="020B0604020202020204" pitchFamily="34" charset="0"/>
                        </a:rPr>
                        <a:t>346,9</a:t>
                      </a:r>
                      <a:endParaRPr lang="ro-RO"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1" i="0" u="none" strike="noStrike">
                          <a:solidFill>
                            <a:schemeClr val="tx1"/>
                          </a:solidFill>
                          <a:effectLst/>
                          <a:latin typeface="Arial" panose="020B0604020202020204" pitchFamily="34" charset="0"/>
                        </a:rPr>
                        <a:t>+42,6</a:t>
                      </a:r>
                      <a:endParaRPr lang="ro-RO" sz="900" b="1"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1" dirty="0">
                          <a:solidFill>
                            <a:schemeClr val="tx1"/>
                          </a:solidFill>
                          <a:latin typeface="Arial" pitchFamily="34" charset="0"/>
                          <a:cs typeface="Arial" pitchFamily="34" charset="0"/>
                        </a:rPr>
                        <a:t>▲    12,3</a:t>
                      </a:r>
                      <a:r>
                        <a:rPr lang="ro-RO" sz="900" b="1" i="0" u="none" strike="noStrike" dirty="0">
                          <a:solidFill>
                            <a:schemeClr val="tx1"/>
                          </a:solidFill>
                          <a:effectLst/>
                          <a:latin typeface="Arial" panose="020B0604020202020204" pitchFamily="34" charset="0"/>
                        </a:rPr>
                        <a:t>%</a:t>
                      </a:r>
                    </a:p>
                  </a:txBody>
                  <a:tcPr marL="5973" marR="5973" marT="5973"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5"/>
                  </a:ext>
                </a:extLst>
              </a:tr>
              <a:tr h="178694">
                <a:tc>
                  <a:txBody>
                    <a:bodyPr/>
                    <a:lstStyle/>
                    <a:p>
                      <a:pPr algn="l" rtl="0" fontAlgn="b"/>
                      <a:r>
                        <a:rPr lang="ro-RO" sz="900" b="0" i="0" u="none" strike="noStrike">
                          <a:solidFill>
                            <a:srgbClr val="000000"/>
                          </a:solidFill>
                          <a:effectLst/>
                          <a:latin typeface="Arial" panose="020B0604020202020204" pitchFamily="34" charset="0"/>
                        </a:rPr>
                        <a:t>Cheltuieli privind stocurile</a:t>
                      </a:r>
                      <a:endParaRPr lang="ro-RO"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tcPr>
                </a:tc>
                <a:tc>
                  <a:txBody>
                    <a:bodyPr/>
                    <a:lstStyle/>
                    <a:p>
                      <a:pPr marL="0" marR="0" algn="r" rtl="0">
                        <a:lnSpc>
                          <a:spcPct val="107000"/>
                        </a:lnSpc>
                        <a:spcBef>
                          <a:spcPts val="0"/>
                        </a:spcBef>
                        <a:spcAft>
                          <a:spcPts val="0"/>
                        </a:spcAft>
                      </a:pPr>
                      <a:r>
                        <a:rPr lang="ro-RO" sz="900" dirty="0">
                          <a:effectLst/>
                          <a:latin typeface="Arial" panose="020B0604020202020204" pitchFamily="34" charset="0"/>
                          <a:ea typeface="Calibri" panose="020F0502020204030204" pitchFamily="34" charset="0"/>
                          <a:cs typeface="Arial" panose="020B0604020202020204" pitchFamily="34" charset="0"/>
                        </a:rPr>
                        <a:t>5,1</a:t>
                      </a:r>
                    </a:p>
                  </a:txBody>
                  <a:tcPr marL="68580" marR="68580" marT="0" marB="0" anchor="ctr">
                    <a:lnL>
                      <a:noFill/>
                    </a:lnL>
                    <a:lnR>
                      <a:noFill/>
                    </a:lnR>
                    <a:lnT>
                      <a:noFill/>
                    </a:lnT>
                    <a:lnB>
                      <a:noFill/>
                    </a:lnB>
                  </a:tcPr>
                </a:tc>
                <a:tc>
                  <a:txBody>
                    <a:bodyPr/>
                    <a:lstStyle/>
                    <a:p>
                      <a:pPr algn="r" rtl="0" fontAlgn="b"/>
                      <a:r>
                        <a:rPr lang="ro-RO" sz="900" b="0" i="0" u="none" strike="noStrike" dirty="0">
                          <a:solidFill>
                            <a:schemeClr val="tx1"/>
                          </a:solidFill>
                          <a:effectLst/>
                          <a:latin typeface="Arial" panose="020B0604020202020204" pitchFamily="34" charset="0"/>
                        </a:rPr>
                        <a:t>3,9</a:t>
                      </a:r>
                    </a:p>
                  </a:txBody>
                  <a:tcPr marL="5973" marR="5973" marT="5973" marB="0" anchor="ctr">
                    <a:lnL>
                      <a:noFill/>
                    </a:lnL>
                    <a:lnR>
                      <a:noFill/>
                    </a:lnR>
                    <a:lnT>
                      <a:noFill/>
                    </a:lnT>
                    <a:lnB>
                      <a:noFill/>
                    </a:lnB>
                  </a:tcPr>
                </a:tc>
                <a:tc>
                  <a:txBody>
                    <a:bodyPr/>
                    <a:lstStyle/>
                    <a:p>
                      <a:pPr algn="r" rtl="0" fontAlgn="b"/>
                      <a:r>
                        <a:rPr lang="ro-RO" sz="900" b="0" i="0" u="none" strike="noStrike" dirty="0">
                          <a:solidFill>
                            <a:schemeClr val="tx1"/>
                          </a:solidFill>
                          <a:effectLst/>
                          <a:latin typeface="Arial" panose="020B0604020202020204" pitchFamily="34" charset="0"/>
                        </a:rPr>
                        <a:t>+1,2</a:t>
                      </a:r>
                    </a:p>
                  </a:txBody>
                  <a:tcPr marL="5973" marR="5973" marT="5973" marB="0" anchor="ctr">
                    <a:lnL>
                      <a:noFill/>
                    </a:lnL>
                    <a:lnR>
                      <a:noFill/>
                    </a:lnR>
                    <a:lnT>
                      <a:noFill/>
                    </a:lnT>
                    <a:lnB>
                      <a:noFill/>
                    </a:lnB>
                  </a:tcPr>
                </a:tc>
                <a:tc>
                  <a:txBody>
                    <a:bodyPr/>
                    <a:lstStyle/>
                    <a:p>
                      <a:pPr algn="r" rtl="0" fontAlgn="b"/>
                      <a:r>
                        <a:rPr lang="ro-RO" sz="900" b="1" dirty="0">
                          <a:solidFill>
                            <a:schemeClr val="tx1"/>
                          </a:solidFill>
                          <a:latin typeface="Arial" pitchFamily="34" charset="0"/>
                          <a:cs typeface="Arial" pitchFamily="34" charset="0"/>
                        </a:rPr>
                        <a:t>▲   </a:t>
                      </a:r>
                      <a:r>
                        <a:rPr lang="ro-RO" sz="900" b="0" i="0" u="none" strike="noStrike" dirty="0">
                          <a:solidFill>
                            <a:schemeClr val="tx1"/>
                          </a:solidFill>
                          <a:effectLst/>
                          <a:latin typeface="Arial" panose="020B0604020202020204" pitchFamily="34" charset="0"/>
                          <a:cs typeface="+mn-cs"/>
                        </a:rPr>
                        <a:t> 30,8</a:t>
                      </a:r>
                      <a:r>
                        <a:rPr lang="ro-RO" sz="900" b="0" i="0" u="none" strike="noStrike" dirty="0">
                          <a:solidFill>
                            <a:schemeClr val="tx1"/>
                          </a:solidFill>
                          <a:effectLst/>
                          <a:latin typeface="Arial" panose="020B0604020202020204" pitchFamily="34" charset="0"/>
                        </a:rPr>
                        <a:t>%</a:t>
                      </a:r>
                    </a:p>
                  </a:txBody>
                  <a:tcPr marL="5973" marR="5973" marT="5973" marB="0" anchor="ctr">
                    <a:lnL>
                      <a:noFill/>
                    </a:lnL>
                    <a:lnR>
                      <a:noFill/>
                    </a:lnR>
                    <a:lnT>
                      <a:noFill/>
                    </a:lnT>
                    <a:lnB>
                      <a:noFill/>
                    </a:lnB>
                  </a:tcPr>
                </a:tc>
                <a:extLst>
                  <a:ext uri="{0D108BD9-81ED-4DB2-BD59-A6C34878D82A}">
                    <a16:rowId xmlns:a16="http://schemas.microsoft.com/office/drawing/2014/main" val="10007"/>
                  </a:ext>
                </a:extLst>
              </a:tr>
              <a:tr h="199560">
                <a:tc>
                  <a:txBody>
                    <a:bodyPr/>
                    <a:lstStyle/>
                    <a:p>
                      <a:pPr algn="l" rtl="0" fontAlgn="b"/>
                      <a:r>
                        <a:rPr lang="ro-RO" sz="900" b="0" i="0" u="none" strike="noStrike" dirty="0">
                          <a:solidFill>
                            <a:srgbClr val="000000"/>
                          </a:solidFill>
                          <a:effectLst/>
                          <a:latin typeface="Arial" panose="020B0604020202020204" pitchFamily="34" charset="0"/>
                        </a:rPr>
                        <a:t>Cheltuieli cu energia </a:t>
                      </a:r>
                      <a:r>
                        <a:rPr lang="ro-RO" sz="900" b="0" i="0" u="none" strike="noStrike">
                          <a:solidFill>
                            <a:srgbClr val="000000"/>
                          </a:solidFill>
                          <a:effectLst/>
                          <a:latin typeface="Arial" panose="020B0604020202020204" pitchFamily="34" charset="0"/>
                        </a:rPr>
                        <a:t>și apa</a:t>
                      </a:r>
                      <a:endParaRPr lang="ro-RO"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tcPr>
                </a:tc>
                <a:tc>
                  <a:txBody>
                    <a:bodyPr/>
                    <a:lstStyle/>
                    <a:p>
                      <a:pPr marL="0" marR="0" algn="r" rtl="0">
                        <a:lnSpc>
                          <a:spcPct val="107000"/>
                        </a:lnSpc>
                        <a:spcBef>
                          <a:spcPts val="0"/>
                        </a:spcBef>
                        <a:spcAft>
                          <a:spcPts val="0"/>
                        </a:spcAft>
                      </a:pPr>
                      <a:r>
                        <a:rPr lang="ro-RO" sz="900">
                          <a:effectLst/>
                          <a:latin typeface="Arial" panose="020B0604020202020204" pitchFamily="34" charset="0"/>
                          <a:ea typeface="Calibri" panose="020F0502020204030204" pitchFamily="34" charset="0"/>
                          <a:cs typeface="Arial" panose="020B0604020202020204" pitchFamily="34" charset="0"/>
                        </a:rPr>
                        <a:t>21,0</a:t>
                      </a:r>
                      <a:endParaRPr lang="ro-RO"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r" rtl="0" fontAlgn="b"/>
                      <a:r>
                        <a:rPr lang="ro-RO" sz="900" b="0" i="0" u="none" strike="noStrike" baseline="0">
                          <a:solidFill>
                            <a:srgbClr val="000000"/>
                          </a:solidFill>
                          <a:effectLst/>
                          <a:latin typeface="Arial" panose="020B0604020202020204" pitchFamily="34" charset="0"/>
                        </a:rPr>
                        <a:t>10,6</a:t>
                      </a: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ro-RO" sz="900" b="0" i="0" u="none" strike="noStrike">
                          <a:solidFill>
                            <a:schemeClr val="tx1"/>
                          </a:solidFill>
                          <a:effectLst/>
                          <a:latin typeface="Arial" panose="020B0604020202020204" pitchFamily="34" charset="0"/>
                        </a:rPr>
                        <a:t>+10,4</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ro-RO" sz="900" b="1">
                          <a:solidFill>
                            <a:schemeClr val="tx1"/>
                          </a:solidFill>
                          <a:latin typeface="Arial" pitchFamily="34" charset="0"/>
                          <a:cs typeface="Arial" pitchFamily="34" charset="0"/>
                        </a:rPr>
                        <a:t>▲    </a:t>
                      </a:r>
                      <a:r>
                        <a:rPr lang="ro-RO" sz="900" b="0">
                          <a:solidFill>
                            <a:schemeClr val="tx1"/>
                          </a:solidFill>
                          <a:latin typeface="Arial" panose="020B0604020202020204" pitchFamily="34" charset="0"/>
                          <a:cs typeface="Arial" panose="020B0604020202020204" pitchFamily="34" charset="0"/>
                        </a:rPr>
                        <a:t>98,1</a:t>
                      </a:r>
                      <a:r>
                        <a:rPr lang="ro-RO" sz="900" b="0" i="0" u="none" strike="noStrike">
                          <a:solidFill>
                            <a:schemeClr val="tx1"/>
                          </a:solidFill>
                          <a:effectLst/>
                          <a:latin typeface="Arial" panose="020B0604020202020204" pitchFamily="34" charset="0"/>
                        </a:rPr>
                        <a:t>%</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extLst>
                  <a:ext uri="{0D108BD9-81ED-4DB2-BD59-A6C34878D82A}">
                    <a16:rowId xmlns:a16="http://schemas.microsoft.com/office/drawing/2014/main" val="10034"/>
                  </a:ext>
                </a:extLst>
              </a:tr>
              <a:tr h="219741">
                <a:tc>
                  <a:txBody>
                    <a:bodyPr/>
                    <a:lstStyle/>
                    <a:p>
                      <a:pPr algn="l" rtl="0" fontAlgn="b"/>
                      <a:r>
                        <a:rPr lang="ro-RO" sz="900" b="0" i="0" u="none" strike="noStrike">
                          <a:solidFill>
                            <a:srgbClr val="000000"/>
                          </a:solidFill>
                          <a:effectLst/>
                          <a:latin typeface="Arial" panose="020B0604020202020204" pitchFamily="34" charset="0"/>
                        </a:rPr>
                        <a:t>Cheltuieli cu personalul</a:t>
                      </a:r>
                      <a:endParaRPr lang="ro-RO"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tcPr>
                </a:tc>
                <a:tc>
                  <a:txBody>
                    <a:bodyPr/>
                    <a:lstStyle/>
                    <a:p>
                      <a:pPr marL="0" marR="0" algn="r" rtl="0">
                        <a:lnSpc>
                          <a:spcPct val="107000"/>
                        </a:lnSpc>
                        <a:spcBef>
                          <a:spcPts val="0"/>
                        </a:spcBef>
                        <a:spcAft>
                          <a:spcPts val="0"/>
                        </a:spcAft>
                      </a:pPr>
                      <a:r>
                        <a:rPr lang="ro-RO" sz="900">
                          <a:effectLst/>
                          <a:latin typeface="Arial" panose="020B0604020202020204" pitchFamily="34" charset="0"/>
                          <a:ea typeface="Calibri" panose="020F0502020204030204" pitchFamily="34" charset="0"/>
                          <a:cs typeface="Arial" panose="020B0604020202020204" pitchFamily="34" charset="0"/>
                        </a:rPr>
                        <a:t>135,8</a:t>
                      </a:r>
                      <a:endParaRPr lang="ro-RO"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r" rtl="0" fontAlgn="b"/>
                      <a:r>
                        <a:rPr lang="ro-RO" sz="900" b="0" i="0" u="none" strike="noStrike">
                          <a:solidFill>
                            <a:srgbClr val="000000"/>
                          </a:solidFill>
                          <a:effectLst/>
                          <a:latin typeface="Arial" panose="020B0604020202020204" pitchFamily="34" charset="0"/>
                        </a:rPr>
                        <a:t>127,3</a:t>
                      </a: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r>
                        <a:rPr lang="ro-RO" sz="900" b="0" i="0" u="none" strike="noStrike">
                          <a:solidFill>
                            <a:schemeClr val="tx1"/>
                          </a:solidFill>
                          <a:effectLst/>
                          <a:latin typeface="Arial" panose="020B0604020202020204" pitchFamily="34" charset="0"/>
                        </a:rPr>
                        <a:t>+8,5</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r>
                        <a:rPr lang="ro-RO" sz="900" b="1">
                          <a:solidFill>
                            <a:schemeClr val="tx1"/>
                          </a:solidFill>
                          <a:latin typeface="Arial" pitchFamily="34" charset="0"/>
                          <a:cs typeface="Arial" pitchFamily="34" charset="0"/>
                        </a:rPr>
                        <a:t>▲    </a:t>
                      </a:r>
                      <a:r>
                        <a:rPr lang="ro-RO" sz="900">
                          <a:solidFill>
                            <a:schemeClr val="tx1"/>
                          </a:solidFill>
                          <a:latin typeface="Arial" panose="020B0604020202020204" pitchFamily="34" charset="0"/>
                          <a:cs typeface="Arial" panose="020B0604020202020204" pitchFamily="34" charset="0"/>
                        </a:rPr>
                        <a:t>  </a:t>
                      </a:r>
                      <a:r>
                        <a:rPr lang="ro-RO" sz="900" b="0" i="0" u="none" strike="noStrike">
                          <a:solidFill>
                            <a:schemeClr val="tx1"/>
                          </a:solidFill>
                          <a:effectLst/>
                          <a:latin typeface="Arial" panose="020B0604020202020204" pitchFamily="34" charset="0"/>
                          <a:cs typeface="+mn-cs"/>
                        </a:rPr>
                        <a:t>6,7</a:t>
                      </a:r>
                      <a:r>
                        <a:rPr lang="ro-RO" sz="900" b="0" i="0" u="none" strike="noStrike">
                          <a:solidFill>
                            <a:schemeClr val="tx1"/>
                          </a:solidFill>
                          <a:effectLst/>
                          <a:latin typeface="Arial" panose="020B0604020202020204" pitchFamily="34" charset="0"/>
                        </a:rPr>
                        <a:t>%</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extLst>
                  <a:ext uri="{0D108BD9-81ED-4DB2-BD59-A6C34878D82A}">
                    <a16:rowId xmlns:a16="http://schemas.microsoft.com/office/drawing/2014/main" val="10008"/>
                  </a:ext>
                </a:extLst>
              </a:tr>
              <a:tr h="456463">
                <a:tc>
                  <a:txBody>
                    <a:bodyPr/>
                    <a:lstStyle/>
                    <a:p>
                      <a:pPr algn="l" rtl="0" fontAlgn="b"/>
                      <a:r>
                        <a:rPr lang="ro-RO" sz="900" b="0" i="0" u="none" strike="noStrike">
                          <a:solidFill>
                            <a:srgbClr val="000000"/>
                          </a:solidFill>
                          <a:effectLst/>
                          <a:latin typeface="Arial" panose="020B0604020202020204" pitchFamily="34" charset="0"/>
                        </a:rPr>
                        <a:t>Ajustări de valoare privind imobilizările, mai </a:t>
                      </a:r>
                      <a:r>
                        <a:rPr lang="ro-RO" sz="900" b="0" i="0" u="none" strike="noStrike" dirty="0">
                          <a:solidFill>
                            <a:srgbClr val="000000"/>
                          </a:solidFill>
                          <a:effectLst/>
                          <a:latin typeface="Arial" panose="020B0604020202020204" pitchFamily="34" charset="0"/>
                        </a:rPr>
                        <a:t>puțin ajustări aferente drepturilor de utilizare rezultate din contracte </a:t>
                      </a:r>
                      <a:r>
                        <a:rPr lang="ro-RO" sz="900" b="0" i="0" u="none" strike="noStrike">
                          <a:solidFill>
                            <a:srgbClr val="000000"/>
                          </a:solidFill>
                          <a:effectLst/>
                          <a:latin typeface="Arial" panose="020B0604020202020204" pitchFamily="34" charset="0"/>
                        </a:rPr>
                        <a:t>de leasing</a:t>
                      </a:r>
                      <a:endParaRPr lang="ro-RO"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tcPr>
                </a:tc>
                <a:tc>
                  <a:txBody>
                    <a:bodyPr/>
                    <a:lstStyle/>
                    <a:p>
                      <a:pPr marL="0" marR="0" algn="r" rtl="0">
                        <a:lnSpc>
                          <a:spcPct val="107000"/>
                        </a:lnSpc>
                        <a:spcBef>
                          <a:spcPts val="0"/>
                        </a:spcBef>
                        <a:spcAft>
                          <a:spcPts val="0"/>
                        </a:spcAft>
                      </a:pPr>
                      <a:r>
                        <a:rPr lang="ro-RO" sz="900">
                          <a:effectLst/>
                          <a:latin typeface="Arial" panose="020B0604020202020204" pitchFamily="34" charset="0"/>
                          <a:ea typeface="Calibri" panose="020F0502020204030204" pitchFamily="34" charset="0"/>
                          <a:cs typeface="Arial" panose="020B0604020202020204" pitchFamily="34" charset="0"/>
                        </a:rPr>
                        <a:t>40,0</a:t>
                      </a:r>
                      <a:endParaRPr lang="ro-RO"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r" rtl="0" fontAlgn="b"/>
                      <a:r>
                        <a:rPr lang="ro-RO" sz="900" b="0" i="0" u="none" strike="noStrike">
                          <a:solidFill>
                            <a:srgbClr val="000000"/>
                          </a:solidFill>
                          <a:effectLst/>
                          <a:latin typeface="Arial" panose="020B0604020202020204" pitchFamily="34" charset="0"/>
                        </a:rPr>
                        <a:t>38,7</a:t>
                      </a: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r>
                        <a:rPr lang="ro-RO" sz="900" b="0" i="0" u="none" strike="noStrike">
                          <a:solidFill>
                            <a:schemeClr val="tx1"/>
                          </a:solidFill>
                          <a:effectLst/>
                          <a:latin typeface="Arial" panose="020B0604020202020204" pitchFamily="34" charset="0"/>
                        </a:rPr>
                        <a:t>+1,3</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ro-RO" sz="900" b="1">
                          <a:solidFill>
                            <a:schemeClr val="tx1"/>
                          </a:solidFill>
                          <a:latin typeface="Arial" pitchFamily="34" charset="0"/>
                          <a:cs typeface="Arial" pitchFamily="34" charset="0"/>
                        </a:rPr>
                        <a:t>▲  </a:t>
                      </a:r>
                      <a:r>
                        <a:rPr lang="ro-RO" sz="900">
                          <a:solidFill>
                            <a:schemeClr val="tx1"/>
                          </a:solidFill>
                          <a:latin typeface="Arial" panose="020B0604020202020204" pitchFamily="34" charset="0"/>
                          <a:cs typeface="Arial" panose="020B0604020202020204" pitchFamily="34" charset="0"/>
                        </a:rPr>
                        <a:t>    3,4</a:t>
                      </a:r>
                      <a:r>
                        <a:rPr lang="ro-RO" sz="900" b="0" i="0" u="none" strike="noStrike">
                          <a:solidFill>
                            <a:schemeClr val="tx1"/>
                          </a:solidFill>
                          <a:effectLst/>
                          <a:latin typeface="Arial" panose="020B0604020202020204" pitchFamily="34" charset="0"/>
                        </a:rPr>
                        <a:t>%</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extLst>
                  <a:ext uri="{0D108BD9-81ED-4DB2-BD59-A6C34878D82A}">
                    <a16:rowId xmlns:a16="http://schemas.microsoft.com/office/drawing/2014/main" val="10009"/>
                  </a:ext>
                </a:extLst>
              </a:tr>
              <a:tr h="434728">
                <a:tc>
                  <a:txBody>
                    <a:bodyPr/>
                    <a:lstStyle/>
                    <a:p>
                      <a:pPr algn="l" rtl="0" fontAlgn="b"/>
                      <a:r>
                        <a:rPr lang="ro-RO" sz="900" b="0" i="0" u="none" strike="noStrike">
                          <a:solidFill>
                            <a:srgbClr val="000000"/>
                          </a:solidFill>
                          <a:effectLst/>
                          <a:latin typeface="Arial" panose="020B0604020202020204" pitchFamily="34" charset="0"/>
                        </a:rPr>
                        <a:t>Ajustări de valoare privind drepturi </a:t>
                      </a:r>
                      <a:r>
                        <a:rPr lang="ro-RO" sz="900" b="0" i="0" u="none" strike="noStrike" dirty="0">
                          <a:solidFill>
                            <a:srgbClr val="000000"/>
                          </a:solidFill>
                          <a:effectLst/>
                          <a:latin typeface="Arial" panose="020B0604020202020204" pitchFamily="34" charset="0"/>
                        </a:rPr>
                        <a:t>de utilizare rezultate din contracte </a:t>
                      </a:r>
                      <a:r>
                        <a:rPr lang="ro-RO" sz="900" b="0" i="0" u="none" strike="noStrike">
                          <a:solidFill>
                            <a:srgbClr val="000000"/>
                          </a:solidFill>
                          <a:effectLst/>
                          <a:latin typeface="Arial" panose="020B0604020202020204" pitchFamily="34" charset="0"/>
                        </a:rPr>
                        <a:t>de leasing</a:t>
                      </a: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marL="0" marR="0" algn="r" rtl="0">
                        <a:lnSpc>
                          <a:spcPct val="107000"/>
                        </a:lnSpc>
                        <a:spcBef>
                          <a:spcPts val="0"/>
                        </a:spcBef>
                        <a:spcAft>
                          <a:spcPts val="0"/>
                        </a:spcAft>
                      </a:pPr>
                      <a:r>
                        <a:rPr lang="ro-RO" sz="900">
                          <a:effectLst/>
                          <a:latin typeface="Arial" panose="020B0604020202020204" pitchFamily="34" charset="0"/>
                          <a:ea typeface="Calibri" panose="020F0502020204030204" pitchFamily="34" charset="0"/>
                          <a:cs typeface="Arial" panose="020B0604020202020204" pitchFamily="34" charset="0"/>
                        </a:rPr>
                        <a:t>1,5</a:t>
                      </a:r>
                      <a:endParaRPr lang="ro-RO"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r" rtl="0" fontAlgn="b"/>
                      <a:r>
                        <a:rPr lang="ro-RO" sz="900" b="0" i="0" u="none" strike="noStrike">
                          <a:solidFill>
                            <a:srgbClr val="000000"/>
                          </a:solidFill>
                          <a:effectLst/>
                          <a:latin typeface="Arial" panose="020B0604020202020204" pitchFamily="34" charset="0"/>
                        </a:rPr>
                        <a:t>1,3</a:t>
                      </a: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r>
                        <a:rPr lang="ro-RO" sz="900" b="0" i="0" u="none" strike="noStrike">
                          <a:solidFill>
                            <a:schemeClr val="tx1"/>
                          </a:solidFill>
                          <a:effectLst/>
                          <a:latin typeface="Arial" panose="020B0604020202020204" pitchFamily="34" charset="0"/>
                        </a:rPr>
                        <a:t>+0,2</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ro-RO" sz="900" b="1" dirty="0">
                        <a:solidFill>
                          <a:schemeClr val="tx1"/>
                        </a:solidFill>
                        <a:latin typeface="Arial" pitchFamily="34" charset="0"/>
                        <a:cs typeface="Arial" pitchFamily="34" charset="0"/>
                      </a:endParaRPr>
                    </a:p>
                    <a:p>
                      <a:pPr marL="0" marR="0" lvl="0" indent="0" algn="r" defTabSz="914400" rtl="0" eaLnBrk="1" fontAlgn="b" latinLnBrk="0" hangingPunct="1">
                        <a:lnSpc>
                          <a:spcPct val="100000"/>
                        </a:lnSpc>
                        <a:spcBef>
                          <a:spcPts val="0"/>
                        </a:spcBef>
                        <a:spcAft>
                          <a:spcPts val="0"/>
                        </a:spcAft>
                        <a:buClrTx/>
                        <a:buSzTx/>
                        <a:buFontTx/>
                        <a:buNone/>
                        <a:tabLst/>
                        <a:defRPr/>
                      </a:pPr>
                      <a:r>
                        <a:rPr lang="ro-RO" sz="900" b="1">
                          <a:solidFill>
                            <a:schemeClr val="tx1"/>
                          </a:solidFill>
                          <a:latin typeface="Arial" pitchFamily="34" charset="0"/>
                          <a:cs typeface="Arial" pitchFamily="34" charset="0"/>
                        </a:rPr>
                        <a:t>▲   </a:t>
                      </a:r>
                      <a:r>
                        <a:rPr lang="ro-RO" sz="900">
                          <a:solidFill>
                            <a:schemeClr val="tx1"/>
                          </a:solidFill>
                          <a:latin typeface="Arial" panose="020B0604020202020204" pitchFamily="34" charset="0"/>
                          <a:cs typeface="Arial" panose="020B0604020202020204" pitchFamily="34" charset="0"/>
                        </a:rPr>
                        <a:t> 15,4</a:t>
                      </a:r>
                      <a:r>
                        <a:rPr lang="ro-RO" sz="900" b="0" i="0" u="none" strike="noStrike">
                          <a:solidFill>
                            <a:schemeClr val="tx1"/>
                          </a:solidFill>
                          <a:effectLst/>
                          <a:latin typeface="Arial" panose="020B0604020202020204" pitchFamily="34" charset="0"/>
                        </a:rPr>
                        <a:t>%</a:t>
                      </a:r>
                    </a:p>
                    <a:p>
                      <a:pPr marL="0" marR="0" indent="0" algn="r" defTabSz="914400" rtl="0" eaLnBrk="1" fontAlgn="b" latinLnBrk="0" hangingPunct="1">
                        <a:lnSpc>
                          <a:spcPct val="100000"/>
                        </a:lnSpc>
                        <a:spcBef>
                          <a:spcPts val="0"/>
                        </a:spcBef>
                        <a:spcAft>
                          <a:spcPts val="0"/>
                        </a:spcAft>
                        <a:buClrTx/>
                        <a:buSzTx/>
                        <a:buFontTx/>
                        <a:buNone/>
                        <a:tabLst/>
                        <a:defRPr/>
                      </a:pP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extLst>
                  <a:ext uri="{0D108BD9-81ED-4DB2-BD59-A6C34878D82A}">
                    <a16:rowId xmlns:a16="http://schemas.microsoft.com/office/drawing/2014/main" val="10010"/>
                  </a:ext>
                </a:extLst>
              </a:tr>
              <a:tr h="293358">
                <a:tc>
                  <a:txBody>
                    <a:bodyPr/>
                    <a:lstStyle/>
                    <a:p>
                      <a:pPr algn="l" rtl="0" fontAlgn="b"/>
                      <a:r>
                        <a:rPr lang="ro-RO" sz="900" b="0" i="0" u="none" strike="noStrike" dirty="0">
                          <a:solidFill>
                            <a:srgbClr val="000000"/>
                          </a:solidFill>
                          <a:effectLst/>
                          <a:latin typeface="Arial" panose="020B0604020202020204" pitchFamily="34" charset="0"/>
                        </a:rPr>
                        <a:t>Ajustări de valoarea privind </a:t>
                      </a:r>
                      <a:r>
                        <a:rPr lang="ro-RO" sz="900" b="0" i="0" u="none" strike="noStrike">
                          <a:solidFill>
                            <a:srgbClr val="000000"/>
                          </a:solidFill>
                          <a:effectLst/>
                          <a:latin typeface="Arial" panose="020B0604020202020204" pitchFamily="34" charset="0"/>
                        </a:rPr>
                        <a:t>activele curente</a:t>
                      </a: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a:r>
                        <a:rPr lang="ro-RO" sz="900">
                          <a:latin typeface="Arial" panose="020B0604020202020204" pitchFamily="34" charset="0"/>
                          <a:cs typeface="Arial" panose="020B0604020202020204" pitchFamily="34" charset="0"/>
                        </a:rPr>
                        <a:t>-0,6</a:t>
                      </a:r>
                      <a:endParaRPr lang="ro-RO" sz="900" dirty="0">
                        <a:latin typeface="Arial" panose="020B060402020202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r" rtl="0" fontAlgn="b"/>
                      <a:r>
                        <a:rPr lang="ro-RO" sz="900" b="0" i="0" u="none" strike="noStrike">
                          <a:solidFill>
                            <a:srgbClr val="000000"/>
                          </a:solidFill>
                          <a:effectLst/>
                          <a:latin typeface="Arial" panose="020B0604020202020204" pitchFamily="34" charset="0"/>
                        </a:rPr>
                        <a:t>-0,1</a:t>
                      </a: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r>
                        <a:rPr lang="ro-RO" sz="900" b="0" i="0" u="none" strike="noStrike">
                          <a:solidFill>
                            <a:schemeClr val="tx1"/>
                          </a:solidFill>
                          <a:effectLst/>
                          <a:latin typeface="Arial" panose="020B0604020202020204" pitchFamily="34" charset="0"/>
                        </a:rPr>
                        <a:t>-0,5</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ro-RO" sz="900" b="0" i="0" u="none" strike="noStrike">
                          <a:solidFill>
                            <a:schemeClr val="tx1"/>
                          </a:solidFill>
                          <a:effectLst/>
                          <a:latin typeface="Arial" panose="020B0604020202020204" pitchFamily="34" charset="0"/>
                        </a:rPr>
                        <a:t>-</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extLst>
                  <a:ext uri="{0D108BD9-81ED-4DB2-BD59-A6C34878D82A}">
                    <a16:rowId xmlns:a16="http://schemas.microsoft.com/office/drawing/2014/main" val="2817493925"/>
                  </a:ext>
                </a:extLst>
              </a:tr>
              <a:tr h="149805">
                <a:tc>
                  <a:txBody>
                    <a:bodyPr/>
                    <a:lstStyle/>
                    <a:p>
                      <a:pPr algn="l" rtl="0" fontAlgn="b"/>
                      <a:r>
                        <a:rPr lang="ro-RO" sz="900" b="0" i="0" u="none" strike="noStrike">
                          <a:solidFill>
                            <a:srgbClr val="000000"/>
                          </a:solidFill>
                          <a:effectLst/>
                          <a:latin typeface="Arial" panose="020B0604020202020204" pitchFamily="34" charset="0"/>
                        </a:rPr>
                        <a:t>Cheltuieli privind prestațiile externe</a:t>
                      </a:r>
                      <a:endParaRPr lang="ro-RO"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tcPr>
                </a:tc>
                <a:tc>
                  <a:txBody>
                    <a:bodyPr/>
                    <a:lstStyle/>
                    <a:p>
                      <a:pPr marL="0" marR="0" algn="r" rtl="0">
                        <a:lnSpc>
                          <a:spcPct val="107000"/>
                        </a:lnSpc>
                        <a:spcBef>
                          <a:spcPts val="0"/>
                        </a:spcBef>
                        <a:spcAft>
                          <a:spcPts val="0"/>
                        </a:spcAft>
                      </a:pPr>
                      <a:r>
                        <a:rPr lang="ro-RO" sz="900">
                          <a:effectLst/>
                          <a:latin typeface="Arial" panose="020B0604020202020204" pitchFamily="34" charset="0"/>
                          <a:ea typeface="Calibri" panose="020F0502020204030204" pitchFamily="34" charset="0"/>
                          <a:cs typeface="Arial" panose="020B0604020202020204" pitchFamily="34" charset="0"/>
                        </a:rPr>
                        <a:t>85,4</a:t>
                      </a:r>
                      <a:endParaRPr lang="ro-RO"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r" rtl="0" fontAlgn="b"/>
                      <a:r>
                        <a:rPr lang="ro-RO" sz="900" b="0" i="0" u="none" strike="noStrike">
                          <a:solidFill>
                            <a:srgbClr val="000000"/>
                          </a:solidFill>
                          <a:effectLst/>
                          <a:latin typeface="Arial" panose="020B0604020202020204" pitchFamily="34" charset="0"/>
                        </a:rPr>
                        <a:t>82,9</a:t>
                      </a: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r>
                        <a:rPr lang="ro-RO" sz="900" b="0" i="0" u="none" strike="noStrike">
                          <a:solidFill>
                            <a:schemeClr val="tx1"/>
                          </a:solidFill>
                          <a:effectLst/>
                          <a:latin typeface="Arial" panose="020B0604020202020204" pitchFamily="34" charset="0"/>
                        </a:rPr>
                        <a:t>+2,5</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ro-RO" sz="900" b="1">
                          <a:solidFill>
                            <a:schemeClr val="tx1"/>
                          </a:solidFill>
                          <a:latin typeface="Arial" pitchFamily="34" charset="0"/>
                          <a:cs typeface="Arial" pitchFamily="34" charset="0"/>
                        </a:rPr>
                        <a:t>  ▲      </a:t>
                      </a:r>
                      <a:r>
                        <a:rPr lang="ro-RO" sz="900" b="0">
                          <a:solidFill>
                            <a:schemeClr val="tx1"/>
                          </a:solidFill>
                          <a:latin typeface="Arial" panose="020B0604020202020204" pitchFamily="34" charset="0"/>
                          <a:cs typeface="Arial" panose="020B0604020202020204" pitchFamily="34" charset="0"/>
                        </a:rPr>
                        <a:t>3,0</a:t>
                      </a:r>
                      <a:r>
                        <a:rPr lang="ro-RO" sz="900" b="0" i="0" u="none" strike="noStrike">
                          <a:solidFill>
                            <a:schemeClr val="tx1"/>
                          </a:solidFill>
                          <a:effectLst/>
                          <a:latin typeface="Arial" panose="020B0604020202020204" pitchFamily="34" charset="0"/>
                        </a:rPr>
                        <a:t>%</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extLst>
                  <a:ext uri="{0D108BD9-81ED-4DB2-BD59-A6C34878D82A}">
                    <a16:rowId xmlns:a16="http://schemas.microsoft.com/office/drawing/2014/main" val="10011"/>
                  </a:ext>
                </a:extLst>
              </a:tr>
              <a:tr h="222275">
                <a:tc>
                  <a:txBody>
                    <a:bodyPr/>
                    <a:lstStyle/>
                    <a:p>
                      <a:pPr algn="l" rtl="0" fontAlgn="b"/>
                      <a:r>
                        <a:rPr lang="ro-RO" sz="900" b="0" i="0" u="none" strike="noStrike">
                          <a:solidFill>
                            <a:srgbClr val="000000"/>
                          </a:solidFill>
                          <a:effectLst/>
                          <a:latin typeface="Arial" panose="020B0604020202020204" pitchFamily="34" charset="0"/>
                        </a:rPr>
                        <a:t>Ajustări privind provizioanele</a:t>
                      </a: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a:r>
                        <a:rPr lang="ro-RO" sz="900">
                          <a:solidFill>
                            <a:schemeClr val="tx1"/>
                          </a:solidFill>
                          <a:latin typeface="Arial" panose="020B0604020202020204" pitchFamily="34" charset="0"/>
                          <a:cs typeface="Arial" panose="020B0604020202020204" pitchFamily="34" charset="0"/>
                        </a:rPr>
                        <a:t>-0,2</a:t>
                      </a:r>
                      <a:endParaRPr lang="ro-RO" sz="900" dirty="0">
                        <a:solidFill>
                          <a:schemeClr val="tx1"/>
                        </a:solidFill>
                        <a:latin typeface="Arial" panose="020B060402020202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r" rtl="0" fontAlgn="b"/>
                      <a:r>
                        <a:rPr lang="ro-RO" sz="900" b="0" i="0" u="none" strike="noStrike">
                          <a:solidFill>
                            <a:srgbClr val="000000"/>
                          </a:solidFill>
                          <a:effectLst/>
                          <a:latin typeface="Arial" panose="020B0604020202020204" pitchFamily="34" charset="0"/>
                        </a:rPr>
                        <a:t>-2,6</a:t>
                      </a: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r>
                        <a:rPr lang="ro-RO" sz="900" b="0" i="0" u="none" strike="noStrike">
                          <a:solidFill>
                            <a:schemeClr val="tx1"/>
                          </a:solidFill>
                          <a:effectLst/>
                          <a:latin typeface="Arial" panose="020B0604020202020204" pitchFamily="34" charset="0"/>
                        </a:rPr>
                        <a:t>+2,4</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r>
                        <a:rPr lang="ro-RO" sz="900" b="0">
                          <a:solidFill>
                            <a:schemeClr val="tx1"/>
                          </a:solidFill>
                          <a:latin typeface="Arial" pitchFamily="34" charset="0"/>
                          <a:cs typeface="Arial" pitchFamily="34" charset="0"/>
                        </a:rPr>
                        <a:t>-</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extLst>
                  <a:ext uri="{0D108BD9-81ED-4DB2-BD59-A6C34878D82A}">
                    <a16:rowId xmlns:a16="http://schemas.microsoft.com/office/drawing/2014/main" val="4122803142"/>
                  </a:ext>
                </a:extLst>
              </a:tr>
              <a:tr h="293358">
                <a:tc>
                  <a:txBody>
                    <a:bodyPr/>
                    <a:lstStyle/>
                    <a:p>
                      <a:pPr algn="l" rtl="0" fontAlgn="b"/>
                      <a:r>
                        <a:rPr lang="ro-RO" sz="900" b="0" i="0" u="none" strike="noStrike">
                          <a:solidFill>
                            <a:srgbClr val="000000"/>
                          </a:solidFill>
                          <a:effectLst/>
                          <a:latin typeface="Arial" panose="020B0604020202020204" pitchFamily="34" charset="0"/>
                        </a:rPr>
                        <a:t>Alte cheltuieli de exploatare (cheltuieli din cota de modernizare, etc. )</a:t>
                      </a:r>
                      <a:endParaRPr lang="ro-RO"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tcPr>
                </a:tc>
                <a:tc>
                  <a:txBody>
                    <a:bodyPr/>
                    <a:lstStyle/>
                    <a:p>
                      <a:pPr marL="0" marR="0" algn="r" rtl="0">
                        <a:lnSpc>
                          <a:spcPct val="107000"/>
                        </a:lnSpc>
                        <a:spcBef>
                          <a:spcPts val="0"/>
                        </a:spcBef>
                        <a:spcAft>
                          <a:spcPts val="0"/>
                        </a:spcAft>
                      </a:pPr>
                      <a:r>
                        <a:rPr lang="ro-RO" sz="900">
                          <a:effectLst/>
                          <a:latin typeface="Arial" panose="020B0604020202020204" pitchFamily="34" charset="0"/>
                          <a:ea typeface="Calibri" panose="020F0502020204030204" pitchFamily="34" charset="0"/>
                          <a:cs typeface="Arial" panose="020B0604020202020204" pitchFamily="34" charset="0"/>
                        </a:rPr>
                        <a:t>46,4</a:t>
                      </a:r>
                      <a:endParaRPr lang="ro-RO"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r" rtl="0" fontAlgn="b"/>
                      <a:r>
                        <a:rPr lang="ro-RO" sz="900" b="0" i="0" u="none" strike="noStrike">
                          <a:solidFill>
                            <a:srgbClr val="000000"/>
                          </a:solidFill>
                          <a:effectLst/>
                          <a:latin typeface="Arial" panose="020B0604020202020204" pitchFamily="34" charset="0"/>
                        </a:rPr>
                        <a:t>37,9</a:t>
                      </a: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r>
                        <a:rPr lang="ro-RO" sz="900" b="0" i="0" u="none" strike="noStrike">
                          <a:solidFill>
                            <a:schemeClr val="tx1"/>
                          </a:solidFill>
                          <a:effectLst/>
                          <a:latin typeface="Arial" panose="020B0604020202020204" pitchFamily="34" charset="0"/>
                        </a:rPr>
                        <a:t>+8,5</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r>
                        <a:rPr lang="ro-RO" sz="900" b="1">
                          <a:solidFill>
                            <a:schemeClr val="tx1"/>
                          </a:solidFill>
                          <a:latin typeface="Arial" pitchFamily="34" charset="0"/>
                          <a:cs typeface="Arial" pitchFamily="34" charset="0"/>
                        </a:rPr>
                        <a:t>▲</a:t>
                      </a:r>
                      <a:r>
                        <a:rPr lang="ro-RO" sz="900">
                          <a:solidFill>
                            <a:schemeClr val="tx1"/>
                          </a:solidFill>
                          <a:latin typeface="Arial" panose="020B0604020202020204" pitchFamily="34" charset="0"/>
                          <a:cs typeface="Arial" panose="020B0604020202020204" pitchFamily="34" charset="0"/>
                        </a:rPr>
                        <a:t>    22,4</a:t>
                      </a:r>
                      <a:r>
                        <a:rPr lang="ro-RO" sz="900" b="0" i="0" u="none" strike="noStrike">
                          <a:solidFill>
                            <a:schemeClr val="tx1"/>
                          </a:solidFill>
                          <a:effectLst/>
                          <a:latin typeface="Arial" panose="020B0604020202020204" pitchFamily="34" charset="0"/>
                        </a:rPr>
                        <a:t>%</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extLst>
                  <a:ext uri="{0D108BD9-81ED-4DB2-BD59-A6C34878D82A}">
                    <a16:rowId xmlns:a16="http://schemas.microsoft.com/office/drawing/2014/main" val="10012"/>
                  </a:ext>
                </a:extLst>
              </a:tr>
              <a:tr h="293358">
                <a:tc>
                  <a:txBody>
                    <a:bodyPr/>
                    <a:lstStyle/>
                    <a:p>
                      <a:pPr algn="l" rtl="0" fontAlgn="b"/>
                      <a:r>
                        <a:rPr lang="ro-RO" sz="900" b="1" i="0" u="none" strike="noStrike">
                          <a:solidFill>
                            <a:srgbClr val="000000"/>
                          </a:solidFill>
                          <a:effectLst/>
                          <a:latin typeface="Arial" panose="020B0604020202020204" pitchFamily="34" charset="0"/>
                        </a:rPr>
                        <a:t>TOTAL CHELTUIELI DIN EXPLOATARE</a:t>
                      </a:r>
                      <a:endParaRPr lang="ro-RO"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marL="0" marR="0" algn="r" rtl="0">
                        <a:lnSpc>
                          <a:spcPct val="107000"/>
                        </a:lnSpc>
                        <a:spcBef>
                          <a:spcPts val="0"/>
                        </a:spcBef>
                        <a:spcAft>
                          <a:spcPts val="0"/>
                        </a:spcAft>
                      </a:pPr>
                      <a:r>
                        <a:rPr lang="ro-RO" sz="900" b="1">
                          <a:effectLst/>
                          <a:latin typeface="Arial" panose="020B0604020202020204" pitchFamily="34" charset="0"/>
                          <a:ea typeface="Calibri" panose="020F0502020204030204" pitchFamily="34" charset="0"/>
                          <a:cs typeface="Arial" panose="020B0604020202020204" pitchFamily="34" charset="0"/>
                        </a:rPr>
                        <a:t>334,4</a:t>
                      </a:r>
                      <a:endParaRPr lang="ro-RO"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chemeClr val="accent1">
                        <a:lumMod val="20000"/>
                        <a:lumOff val="80000"/>
                      </a:schemeClr>
                    </a:solidFill>
                  </a:tcPr>
                </a:tc>
                <a:tc>
                  <a:txBody>
                    <a:bodyPr/>
                    <a:lstStyle/>
                    <a:p>
                      <a:pPr algn="r" rtl="0" fontAlgn="b"/>
                      <a:r>
                        <a:rPr lang="ro-RO" sz="900" b="1" i="0" u="none" strike="noStrike">
                          <a:solidFill>
                            <a:srgbClr val="000000"/>
                          </a:solidFill>
                          <a:effectLst/>
                          <a:latin typeface="Arial" panose="020B0604020202020204" pitchFamily="34" charset="0"/>
                        </a:rPr>
                        <a:t>299,9</a:t>
                      </a:r>
                      <a:endParaRPr lang="ro-RO"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1" i="0" u="none" strike="noStrike">
                          <a:solidFill>
                            <a:schemeClr val="tx1"/>
                          </a:solidFill>
                          <a:effectLst/>
                          <a:latin typeface="Arial" panose="020B0604020202020204" pitchFamily="34" charset="0"/>
                        </a:rPr>
                        <a:t>+34,5</a:t>
                      </a:r>
                      <a:endParaRPr lang="ro-RO" sz="900" b="1"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1">
                          <a:solidFill>
                            <a:schemeClr val="tx1"/>
                          </a:solidFill>
                          <a:latin typeface="Arial" pitchFamily="34" charset="0"/>
                          <a:cs typeface="Arial" pitchFamily="34" charset="0"/>
                        </a:rPr>
                        <a:t>▲ </a:t>
                      </a:r>
                      <a:r>
                        <a:rPr lang="ro-RO" sz="900">
                          <a:solidFill>
                            <a:schemeClr val="tx1"/>
                          </a:solidFill>
                          <a:latin typeface="Arial" panose="020B0604020202020204" pitchFamily="34" charset="0"/>
                          <a:cs typeface="Arial" panose="020B0604020202020204" pitchFamily="34" charset="0"/>
                        </a:rPr>
                        <a:t>   </a:t>
                      </a:r>
                      <a:r>
                        <a:rPr lang="ro-RO" sz="900" b="1">
                          <a:solidFill>
                            <a:schemeClr val="tx1"/>
                          </a:solidFill>
                          <a:latin typeface="Arial" panose="020B0604020202020204" pitchFamily="34" charset="0"/>
                          <a:cs typeface="Arial" panose="020B0604020202020204" pitchFamily="34" charset="0"/>
                        </a:rPr>
                        <a:t>11,5</a:t>
                      </a:r>
                      <a:r>
                        <a:rPr lang="ro-RO" sz="900" b="1" i="0" u="none" strike="noStrike">
                          <a:solidFill>
                            <a:schemeClr val="tx1"/>
                          </a:solidFill>
                          <a:effectLst/>
                          <a:latin typeface="Arial" panose="020B0604020202020204" pitchFamily="34" charset="0"/>
                        </a:rPr>
                        <a:t>%</a:t>
                      </a:r>
                      <a:endParaRPr lang="ro-RO" sz="900" b="1"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14"/>
                  </a:ext>
                </a:extLst>
              </a:tr>
              <a:tr h="60029">
                <a:tc>
                  <a:txBody>
                    <a:bodyPr/>
                    <a:lstStyle/>
                    <a:p>
                      <a:pPr algn="l" rtl="0" fontAlgn="b"/>
                      <a:endParaRPr lang="ro-RO"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tcPr>
                </a:tc>
                <a:tc>
                  <a:txBody>
                    <a:bodyPr/>
                    <a:lstStyle/>
                    <a:p>
                      <a:pPr algn="r" rtl="0" fontAlgn="ct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endParaRPr lang="ro-RO"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ct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ct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extLst>
                  <a:ext uri="{0D108BD9-81ED-4DB2-BD59-A6C34878D82A}">
                    <a16:rowId xmlns:a16="http://schemas.microsoft.com/office/drawing/2014/main" val="10015"/>
                  </a:ext>
                </a:extLst>
              </a:tr>
              <a:tr h="149805">
                <a:tc>
                  <a:txBody>
                    <a:bodyPr/>
                    <a:lstStyle/>
                    <a:p>
                      <a:pPr algn="l" rtl="0" fontAlgn="b"/>
                      <a:r>
                        <a:rPr lang="ro-RO" sz="900" b="1" i="0" u="none" strike="noStrike">
                          <a:solidFill>
                            <a:srgbClr val="000000"/>
                          </a:solidFill>
                          <a:effectLst/>
                          <a:latin typeface="Arial" panose="020B0604020202020204" pitchFamily="34" charset="0"/>
                        </a:rPr>
                        <a:t>PROFIT DIN EXPLOATARE</a:t>
                      </a:r>
                      <a:endParaRPr lang="ro-RO" sz="900" b="1"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solidFill>
                      <a:schemeClr val="accent1">
                        <a:lumMod val="20000"/>
                        <a:lumOff val="80000"/>
                      </a:schemeClr>
                    </a:solidFill>
                  </a:tcPr>
                </a:tc>
                <a:tc>
                  <a:txBody>
                    <a:bodyPr/>
                    <a:lstStyle/>
                    <a:p>
                      <a:pPr marL="0" marR="0" algn="r" rtl="0">
                        <a:lnSpc>
                          <a:spcPct val="107000"/>
                        </a:lnSpc>
                        <a:spcBef>
                          <a:spcPts val="0"/>
                        </a:spcBef>
                        <a:spcAft>
                          <a:spcPts val="0"/>
                        </a:spcAft>
                      </a:pPr>
                      <a:r>
                        <a:rPr lang="ro-RO" sz="900" b="1">
                          <a:effectLst/>
                          <a:latin typeface="Arial" panose="020B0604020202020204" pitchFamily="34" charset="0"/>
                          <a:ea typeface="Calibri" panose="020F0502020204030204" pitchFamily="34" charset="0"/>
                          <a:cs typeface="Arial" panose="020B0604020202020204" pitchFamily="34" charset="0"/>
                        </a:rPr>
                        <a:t>55,1</a:t>
                      </a:r>
                      <a:endParaRPr lang="ro-RO"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chemeClr val="accent1">
                        <a:lumMod val="20000"/>
                        <a:lumOff val="80000"/>
                      </a:schemeClr>
                    </a:solidFill>
                  </a:tcPr>
                </a:tc>
                <a:tc>
                  <a:txBody>
                    <a:bodyPr/>
                    <a:lstStyle/>
                    <a:p>
                      <a:pPr algn="r" rtl="0" fontAlgn="ctr"/>
                      <a:r>
                        <a:rPr lang="ro-RO" sz="900" b="1" i="0" u="none" strike="noStrike">
                          <a:solidFill>
                            <a:srgbClr val="000000"/>
                          </a:solidFill>
                          <a:effectLst/>
                          <a:latin typeface="Arial" panose="020B0604020202020204" pitchFamily="34" charset="0"/>
                        </a:rPr>
                        <a:t>47,0</a:t>
                      </a: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1" i="0" u="none" strike="noStrike" dirty="0">
                          <a:solidFill>
                            <a:schemeClr val="tx1"/>
                          </a:solidFill>
                          <a:effectLst/>
                          <a:latin typeface="Arial" panose="020B0604020202020204" pitchFamily="34" charset="0"/>
                        </a:rPr>
                        <a:t>+8,1</a:t>
                      </a: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1">
                          <a:solidFill>
                            <a:schemeClr val="tx1"/>
                          </a:solidFill>
                          <a:latin typeface="Arial" pitchFamily="34" charset="0"/>
                          <a:cs typeface="Arial" pitchFamily="34" charset="0"/>
                        </a:rPr>
                        <a:t>▲</a:t>
                      </a:r>
                      <a:r>
                        <a:rPr lang="ro-RO" sz="900">
                          <a:solidFill>
                            <a:schemeClr val="tx1"/>
                          </a:solidFill>
                          <a:latin typeface="Arial" panose="020B0604020202020204" pitchFamily="34" charset="0"/>
                          <a:cs typeface="Arial" panose="020B0604020202020204" pitchFamily="34" charset="0"/>
                        </a:rPr>
                        <a:t>    </a:t>
                      </a:r>
                      <a:r>
                        <a:rPr lang="ro-RO" sz="900" b="1">
                          <a:solidFill>
                            <a:schemeClr val="tx1"/>
                          </a:solidFill>
                          <a:latin typeface="Arial" panose="020B0604020202020204" pitchFamily="34" charset="0"/>
                          <a:cs typeface="Arial" panose="020B0604020202020204" pitchFamily="34" charset="0"/>
                        </a:rPr>
                        <a:t>17,2</a:t>
                      </a:r>
                      <a:r>
                        <a:rPr lang="ro-RO" sz="900" b="1" i="0" u="none" strike="noStrike">
                          <a:solidFill>
                            <a:schemeClr val="tx1"/>
                          </a:solidFill>
                          <a:effectLst/>
                          <a:latin typeface="Arial" panose="020B0604020202020204" pitchFamily="34" charset="0"/>
                        </a:rPr>
                        <a:t>%</a:t>
                      </a:r>
                      <a:endParaRPr lang="ro-RO" sz="900" b="1"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16"/>
                  </a:ext>
                </a:extLst>
              </a:tr>
              <a:tr h="110246">
                <a:tc>
                  <a:txBody>
                    <a:bodyPr/>
                    <a:lstStyle/>
                    <a:p>
                      <a:pPr algn="l" rtl="0" fontAlgn="b"/>
                      <a:endParaRPr lang="ro-RO"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tcPr>
                </a:tc>
                <a:tc>
                  <a:txBody>
                    <a:bodyPr/>
                    <a:lstStyle/>
                    <a:p>
                      <a:pPr algn="r" rtl="0"/>
                      <a:endParaRPr lang="ro-RO" sz="900" dirty="0">
                        <a:latin typeface="Arial" panose="020B060402020202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r" rtl="0" fontAlgn="b"/>
                      <a:endParaRPr lang="ro-RO"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ct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ct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extLst>
                  <a:ext uri="{0D108BD9-81ED-4DB2-BD59-A6C34878D82A}">
                    <a16:rowId xmlns:a16="http://schemas.microsoft.com/office/drawing/2014/main" val="10018"/>
                  </a:ext>
                </a:extLst>
              </a:tr>
              <a:tr h="149805">
                <a:tc>
                  <a:txBody>
                    <a:bodyPr/>
                    <a:lstStyle/>
                    <a:p>
                      <a:pPr algn="l" rtl="0" fontAlgn="b"/>
                      <a:r>
                        <a:rPr lang="ro-RO" sz="900" b="0" i="0" u="none" strike="noStrike">
                          <a:solidFill>
                            <a:srgbClr val="000000"/>
                          </a:solidFill>
                          <a:effectLst/>
                          <a:latin typeface="Arial" panose="020B0604020202020204" pitchFamily="34" charset="0"/>
                        </a:rPr>
                        <a:t>Venituri financiare</a:t>
                      </a:r>
                      <a:endParaRPr lang="ro-RO"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tcPr>
                </a:tc>
                <a:tc>
                  <a:txBody>
                    <a:bodyPr/>
                    <a:lstStyle/>
                    <a:p>
                      <a:pPr marL="0" marR="0" algn="r" rtl="0">
                        <a:lnSpc>
                          <a:spcPct val="107000"/>
                        </a:lnSpc>
                        <a:spcBef>
                          <a:spcPts val="0"/>
                        </a:spcBef>
                        <a:spcAft>
                          <a:spcPts val="0"/>
                        </a:spcAft>
                      </a:pPr>
                      <a:r>
                        <a:rPr lang="ro-RO" sz="900">
                          <a:effectLst/>
                          <a:latin typeface="Arial" panose="020B0604020202020204" pitchFamily="34" charset="0"/>
                          <a:ea typeface="Calibri" panose="020F0502020204030204" pitchFamily="34" charset="0"/>
                          <a:cs typeface="Arial" panose="020B0604020202020204" pitchFamily="34" charset="0"/>
                        </a:rPr>
                        <a:t>7,4</a:t>
                      </a:r>
                      <a:endParaRPr lang="ro-RO"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r" rtl="0" fontAlgn="b"/>
                      <a:r>
                        <a:rPr lang="ro-RO" sz="900" b="0" i="0" u="none" strike="noStrike">
                          <a:solidFill>
                            <a:srgbClr val="000000"/>
                          </a:solidFill>
                          <a:effectLst/>
                          <a:latin typeface="Arial" panose="020B0604020202020204" pitchFamily="34" charset="0"/>
                        </a:rPr>
                        <a:t>2,3</a:t>
                      </a: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r>
                        <a:rPr lang="ro-RO" sz="900" b="0" i="0" u="none" strike="noStrike">
                          <a:solidFill>
                            <a:schemeClr val="tx1"/>
                          </a:solidFill>
                          <a:effectLst/>
                          <a:latin typeface="Arial" panose="020B0604020202020204" pitchFamily="34" charset="0"/>
                        </a:rPr>
                        <a:t>+5,1</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r>
                        <a:rPr lang="ro-RO" sz="900" b="1">
                          <a:solidFill>
                            <a:schemeClr val="tx1"/>
                          </a:solidFill>
                          <a:latin typeface="Arial" pitchFamily="34" charset="0"/>
                          <a:cs typeface="Arial" pitchFamily="34" charset="0"/>
                        </a:rPr>
                        <a:t>▲  </a:t>
                      </a:r>
                      <a:r>
                        <a:rPr lang="ro-RO" sz="900" b="0">
                          <a:solidFill>
                            <a:schemeClr val="tx1"/>
                          </a:solidFill>
                          <a:latin typeface="Arial" panose="020B0604020202020204" pitchFamily="34" charset="0"/>
                          <a:cs typeface="Arial" panose="020B0604020202020204" pitchFamily="34" charset="0"/>
                        </a:rPr>
                        <a:t>221,7</a:t>
                      </a:r>
                      <a:r>
                        <a:rPr lang="ro-RO" sz="900" b="0" i="0" u="none" strike="noStrike">
                          <a:solidFill>
                            <a:schemeClr val="tx1"/>
                          </a:solidFill>
                          <a:effectLst/>
                          <a:latin typeface="Arial" panose="020B0604020202020204" pitchFamily="34" charset="0"/>
                        </a:rPr>
                        <a:t>%</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extLst>
                  <a:ext uri="{0D108BD9-81ED-4DB2-BD59-A6C34878D82A}">
                    <a16:rowId xmlns:a16="http://schemas.microsoft.com/office/drawing/2014/main" val="10019"/>
                  </a:ext>
                </a:extLst>
              </a:tr>
              <a:tr h="149805">
                <a:tc>
                  <a:txBody>
                    <a:bodyPr/>
                    <a:lstStyle/>
                    <a:p>
                      <a:pPr algn="l" rtl="0" fontAlgn="b"/>
                      <a:r>
                        <a:rPr lang="ro-RO" sz="900" b="0" i="0" u="none" strike="noStrike">
                          <a:solidFill>
                            <a:srgbClr val="000000"/>
                          </a:solidFill>
                          <a:effectLst/>
                          <a:latin typeface="Arial" panose="020B0604020202020204" pitchFamily="34" charset="0"/>
                        </a:rPr>
                        <a:t>Cheltuieli financiare</a:t>
                      </a:r>
                      <a:endParaRPr lang="ro-RO"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tcPr>
                </a:tc>
                <a:tc>
                  <a:txBody>
                    <a:bodyPr/>
                    <a:lstStyle/>
                    <a:p>
                      <a:pPr marL="0" marR="0" algn="r" rtl="0">
                        <a:lnSpc>
                          <a:spcPct val="107000"/>
                        </a:lnSpc>
                        <a:spcBef>
                          <a:spcPts val="0"/>
                        </a:spcBef>
                        <a:spcAft>
                          <a:spcPts val="0"/>
                        </a:spcAft>
                      </a:pPr>
                      <a:r>
                        <a:rPr lang="ro-RO" sz="900" dirty="0">
                          <a:effectLst/>
                          <a:latin typeface="Arial" panose="020B0604020202020204" pitchFamily="34" charset="0"/>
                          <a:ea typeface="Calibri" panose="020F0502020204030204" pitchFamily="34" charset="0"/>
                          <a:cs typeface="Arial" panose="020B0604020202020204" pitchFamily="34" charset="0"/>
                        </a:rPr>
                        <a:t>0,3</a:t>
                      </a:r>
                    </a:p>
                  </a:txBody>
                  <a:tcPr marL="68580" marR="68580" marT="0" marB="0" anchor="ctr">
                    <a:lnL>
                      <a:noFill/>
                    </a:lnL>
                    <a:lnR>
                      <a:noFill/>
                    </a:lnR>
                    <a:lnT>
                      <a:noFill/>
                    </a:lnT>
                    <a:lnB>
                      <a:noFill/>
                    </a:lnB>
                  </a:tcPr>
                </a:tc>
                <a:tc>
                  <a:txBody>
                    <a:bodyPr/>
                    <a:lstStyle/>
                    <a:p>
                      <a:pPr algn="r" rtl="0" fontAlgn="b"/>
                      <a:r>
                        <a:rPr lang="ro-RO" sz="900" b="0" i="0" u="none" strike="noStrike">
                          <a:solidFill>
                            <a:srgbClr val="000000"/>
                          </a:solidFill>
                          <a:effectLst/>
                          <a:latin typeface="Arial" panose="020B0604020202020204" pitchFamily="34" charset="0"/>
                        </a:rPr>
                        <a:t>0,3</a:t>
                      </a: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r>
                        <a:rPr lang="ro-RO" sz="900" b="0" i="0" u="none" strike="noStrike" dirty="0">
                          <a:solidFill>
                            <a:schemeClr val="tx1"/>
                          </a:solidFill>
                          <a:effectLst/>
                          <a:latin typeface="Arial" panose="020B0604020202020204" pitchFamily="34" charset="0"/>
                        </a:rPr>
                        <a:t>-</a:t>
                      </a:r>
                    </a:p>
                  </a:txBody>
                  <a:tcPr marL="5973" marR="5973" marT="5973" marB="0" anchor="ctr">
                    <a:lnL>
                      <a:noFill/>
                    </a:lnL>
                    <a:lnR>
                      <a:noFill/>
                    </a:lnR>
                    <a:lnT>
                      <a:noFill/>
                    </a:lnT>
                    <a:lnB>
                      <a:noFill/>
                    </a:lnB>
                  </a:tcPr>
                </a:tc>
                <a:tc>
                  <a:txBody>
                    <a:bodyPr/>
                    <a:lstStyle/>
                    <a:p>
                      <a:pPr algn="r" rtl="0" fontAlgn="b"/>
                      <a:r>
                        <a:rPr lang="ro-RO" sz="900" b="0" dirty="0">
                          <a:solidFill>
                            <a:schemeClr val="tx1"/>
                          </a:solidFill>
                          <a:latin typeface="Arial" pitchFamily="34" charset="0"/>
                          <a:cs typeface="Arial" pitchFamily="34" charset="0"/>
                        </a:rPr>
                        <a:t>-</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extLst>
                  <a:ext uri="{0D108BD9-81ED-4DB2-BD59-A6C34878D82A}">
                    <a16:rowId xmlns:a16="http://schemas.microsoft.com/office/drawing/2014/main" val="10020"/>
                  </a:ext>
                </a:extLst>
              </a:tr>
              <a:tr h="149805">
                <a:tc>
                  <a:txBody>
                    <a:bodyPr/>
                    <a:lstStyle/>
                    <a:p>
                      <a:pPr algn="l" rtl="0" fontAlgn="b"/>
                      <a:r>
                        <a:rPr lang="ro-RO" sz="900" b="1" i="0" u="none" strike="noStrike">
                          <a:solidFill>
                            <a:srgbClr val="000000"/>
                          </a:solidFill>
                          <a:effectLst/>
                          <a:latin typeface="Arial" panose="020B0604020202020204" pitchFamily="34" charset="0"/>
                        </a:rPr>
                        <a:t>PROFIT FINANCIAR</a:t>
                      </a:r>
                      <a:endParaRPr lang="ro-RO" sz="900" b="1"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solidFill>
                      <a:schemeClr val="accent1">
                        <a:lumMod val="20000"/>
                        <a:lumOff val="80000"/>
                      </a:schemeClr>
                    </a:solidFill>
                  </a:tcPr>
                </a:tc>
                <a:tc>
                  <a:txBody>
                    <a:bodyPr/>
                    <a:lstStyle/>
                    <a:p>
                      <a:pPr marL="0" marR="0" algn="r" rtl="0">
                        <a:lnSpc>
                          <a:spcPct val="107000"/>
                        </a:lnSpc>
                        <a:spcBef>
                          <a:spcPts val="0"/>
                        </a:spcBef>
                        <a:spcAft>
                          <a:spcPts val="0"/>
                        </a:spcAft>
                      </a:pPr>
                      <a:r>
                        <a:rPr lang="ro-RO" sz="900" b="1" dirty="0">
                          <a:effectLst/>
                          <a:latin typeface="Arial" panose="020B0604020202020204" pitchFamily="34" charset="0"/>
                          <a:ea typeface="Calibri" panose="020F0502020204030204" pitchFamily="34" charset="0"/>
                          <a:cs typeface="Arial" panose="020B0604020202020204" pitchFamily="34" charset="0"/>
                        </a:rPr>
                        <a:t>7,1</a:t>
                      </a:r>
                    </a:p>
                  </a:txBody>
                  <a:tcPr marL="68580" marR="68580" marT="0" marB="0" anchor="ctr">
                    <a:lnL>
                      <a:noFill/>
                    </a:lnL>
                    <a:lnR>
                      <a:noFill/>
                    </a:lnR>
                    <a:lnT>
                      <a:noFill/>
                    </a:lnT>
                    <a:lnB>
                      <a:noFill/>
                    </a:lnB>
                    <a:solidFill>
                      <a:schemeClr val="accent1">
                        <a:lumMod val="20000"/>
                        <a:lumOff val="80000"/>
                      </a:schemeClr>
                    </a:solidFill>
                  </a:tcPr>
                </a:tc>
                <a:tc>
                  <a:txBody>
                    <a:bodyPr/>
                    <a:lstStyle/>
                    <a:p>
                      <a:pPr algn="r" rtl="0" fontAlgn="b"/>
                      <a:r>
                        <a:rPr lang="ro-RO" sz="900" b="1" i="0" u="none" strike="noStrike">
                          <a:solidFill>
                            <a:srgbClr val="000000"/>
                          </a:solidFill>
                          <a:effectLst/>
                          <a:latin typeface="Arial" panose="020B0604020202020204" pitchFamily="34" charset="0"/>
                        </a:rPr>
                        <a:t>2,0</a:t>
                      </a:r>
                      <a:endParaRPr lang="ro-RO"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1" i="0" u="none" strike="noStrike" dirty="0">
                          <a:solidFill>
                            <a:schemeClr val="tx1"/>
                          </a:solidFill>
                          <a:effectLst/>
                          <a:latin typeface="Arial" panose="020B0604020202020204" pitchFamily="34" charset="0"/>
                        </a:rPr>
                        <a:t>+5,1</a:t>
                      </a: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1" dirty="0">
                          <a:solidFill>
                            <a:schemeClr val="tx1"/>
                          </a:solidFill>
                          <a:latin typeface="Arial" pitchFamily="34" charset="0"/>
                          <a:cs typeface="Arial" pitchFamily="34" charset="0"/>
                        </a:rPr>
                        <a:t>▲  255,0</a:t>
                      </a:r>
                      <a:r>
                        <a:rPr lang="ro-RO" sz="900" b="1" i="0" u="none" strike="noStrike" dirty="0">
                          <a:solidFill>
                            <a:schemeClr val="tx1"/>
                          </a:solidFill>
                          <a:effectLst/>
                          <a:latin typeface="Arial" panose="020B0604020202020204" pitchFamily="34" charset="0"/>
                        </a:rPr>
                        <a:t>%</a:t>
                      </a:r>
                    </a:p>
                  </a:txBody>
                  <a:tcPr marL="5973" marR="5973" marT="5973"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22"/>
                  </a:ext>
                </a:extLst>
              </a:tr>
              <a:tr h="149805">
                <a:tc>
                  <a:txBody>
                    <a:bodyPr/>
                    <a:lstStyle/>
                    <a:p>
                      <a:pPr algn="l" rtl="0" fontAlgn="b"/>
                      <a:endParaRPr lang="ro-RO"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tcPr>
                </a:tc>
                <a:tc>
                  <a:txBody>
                    <a:bodyPr/>
                    <a:lstStyle/>
                    <a:p>
                      <a:pPr algn="r" rtl="0" fontAlgn="ct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endParaRPr lang="ro-RO"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ct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ct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extLst>
                  <a:ext uri="{0D108BD9-81ED-4DB2-BD59-A6C34878D82A}">
                    <a16:rowId xmlns:a16="http://schemas.microsoft.com/office/drawing/2014/main" val="10023"/>
                  </a:ext>
                </a:extLst>
              </a:tr>
              <a:tr h="216915">
                <a:tc>
                  <a:txBody>
                    <a:bodyPr/>
                    <a:lstStyle/>
                    <a:p>
                      <a:pPr algn="l" rtl="0" fontAlgn="b"/>
                      <a:r>
                        <a:rPr lang="ro-RO" sz="900" b="1" i="0" u="none" strike="noStrike">
                          <a:solidFill>
                            <a:srgbClr val="000000"/>
                          </a:solidFill>
                          <a:effectLst/>
                          <a:latin typeface="Arial" panose="020B0604020202020204" pitchFamily="34" charset="0"/>
                        </a:rPr>
                        <a:t>PROFIT BRUT</a:t>
                      </a:r>
                      <a:endParaRPr lang="ro-RO"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marL="0" marR="0" algn="r" rtl="0">
                        <a:lnSpc>
                          <a:spcPct val="107000"/>
                        </a:lnSpc>
                        <a:spcBef>
                          <a:spcPts val="0"/>
                        </a:spcBef>
                        <a:spcAft>
                          <a:spcPts val="0"/>
                        </a:spcAft>
                      </a:pPr>
                      <a:r>
                        <a:rPr lang="ro-RO" sz="900" b="1">
                          <a:effectLst/>
                          <a:latin typeface="Arial" panose="020B0604020202020204" pitchFamily="34" charset="0"/>
                          <a:ea typeface="Calibri" panose="020F0502020204030204" pitchFamily="34" charset="0"/>
                          <a:cs typeface="Arial" panose="020B0604020202020204" pitchFamily="34" charset="0"/>
                        </a:rPr>
                        <a:t>62,2</a:t>
                      </a:r>
                      <a:endParaRPr lang="ro-RO"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chemeClr val="accent1">
                        <a:lumMod val="20000"/>
                        <a:lumOff val="80000"/>
                      </a:schemeClr>
                    </a:solidFill>
                  </a:tcPr>
                </a:tc>
                <a:tc>
                  <a:txBody>
                    <a:bodyPr/>
                    <a:lstStyle/>
                    <a:p>
                      <a:pPr algn="r" rtl="0" fontAlgn="b"/>
                      <a:r>
                        <a:rPr lang="ro-RO" sz="900" b="1" i="0" u="none" strike="noStrike">
                          <a:solidFill>
                            <a:srgbClr val="000000"/>
                          </a:solidFill>
                          <a:effectLst/>
                          <a:latin typeface="Arial" panose="020B0604020202020204" pitchFamily="34" charset="0"/>
                        </a:rPr>
                        <a:t>49,0</a:t>
                      </a:r>
                      <a:endParaRPr lang="ro-RO"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1" i="0" u="none" strike="noStrike">
                          <a:solidFill>
                            <a:schemeClr val="tx1"/>
                          </a:solidFill>
                          <a:effectLst/>
                          <a:latin typeface="Arial" panose="020B0604020202020204" pitchFamily="34" charset="0"/>
                        </a:rPr>
                        <a:t>+13,2</a:t>
                      </a:r>
                      <a:endParaRPr lang="ro-RO" sz="900" b="1"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1">
                          <a:solidFill>
                            <a:schemeClr val="tx1"/>
                          </a:solidFill>
                          <a:latin typeface="Arial" pitchFamily="34" charset="0"/>
                          <a:cs typeface="Arial" pitchFamily="34" charset="0"/>
                        </a:rPr>
                        <a:t>▲    26,9</a:t>
                      </a:r>
                      <a:r>
                        <a:rPr lang="ro-RO" sz="900" b="1" i="0" u="none" strike="noStrike">
                          <a:solidFill>
                            <a:schemeClr val="tx1"/>
                          </a:solidFill>
                          <a:effectLst/>
                          <a:latin typeface="Arial" panose="020B0604020202020204" pitchFamily="34" charset="0"/>
                        </a:rPr>
                        <a:t>%</a:t>
                      </a:r>
                      <a:endParaRPr lang="ro-RO" sz="900" b="1"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24"/>
                  </a:ext>
                </a:extLst>
              </a:tr>
              <a:tr h="149805">
                <a:tc>
                  <a:txBody>
                    <a:bodyPr/>
                    <a:lstStyle/>
                    <a:p>
                      <a:pPr algn="l" rtl="0" fontAlgn="b"/>
                      <a:r>
                        <a:rPr lang="ro-RO" sz="900" b="0" i="0" u="none" strike="noStrike">
                          <a:solidFill>
                            <a:srgbClr val="000000"/>
                          </a:solidFill>
                          <a:effectLst/>
                          <a:latin typeface="Arial" panose="020B0604020202020204" pitchFamily="34" charset="0"/>
                        </a:rPr>
                        <a:t>Cheltuieli cu impozitul pe profit</a:t>
                      </a:r>
                      <a:endParaRPr lang="ro-RO"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tcPr>
                </a:tc>
                <a:tc>
                  <a:txBody>
                    <a:bodyPr/>
                    <a:lstStyle/>
                    <a:p>
                      <a:pPr marL="0" marR="0" algn="r" rtl="0">
                        <a:lnSpc>
                          <a:spcPct val="107000"/>
                        </a:lnSpc>
                        <a:spcBef>
                          <a:spcPts val="0"/>
                        </a:spcBef>
                        <a:spcAft>
                          <a:spcPts val="0"/>
                        </a:spcAft>
                      </a:pPr>
                      <a:r>
                        <a:rPr lang="ro-RO" sz="900">
                          <a:effectLst/>
                          <a:latin typeface="Arial" panose="020B0604020202020204" pitchFamily="34" charset="0"/>
                          <a:ea typeface="Calibri" panose="020F0502020204030204" pitchFamily="34" charset="0"/>
                          <a:cs typeface="Arial" panose="020B0604020202020204" pitchFamily="34" charset="0"/>
                        </a:rPr>
                        <a:t>9,5</a:t>
                      </a:r>
                      <a:endParaRPr lang="ro-RO"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r" rtl="0" fontAlgn="b"/>
                      <a:r>
                        <a:rPr lang="ro-RO" sz="900" b="0" i="0" u="none" strike="noStrike">
                          <a:solidFill>
                            <a:srgbClr val="000000"/>
                          </a:solidFill>
                          <a:effectLst/>
                          <a:latin typeface="Arial" panose="020B0604020202020204" pitchFamily="34" charset="0"/>
                        </a:rPr>
                        <a:t>7,0</a:t>
                      </a: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r>
                        <a:rPr lang="ro-RO" sz="900" b="0" i="0" u="none" strike="noStrike">
                          <a:solidFill>
                            <a:schemeClr val="tx1"/>
                          </a:solidFill>
                          <a:effectLst/>
                          <a:latin typeface="Arial" panose="020B0604020202020204" pitchFamily="34" charset="0"/>
                        </a:rPr>
                        <a:t>+2,5</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r>
                        <a:rPr lang="ro-RO" sz="900" b="1">
                          <a:solidFill>
                            <a:schemeClr val="tx1"/>
                          </a:solidFill>
                          <a:latin typeface="Arial" pitchFamily="34" charset="0"/>
                          <a:cs typeface="Arial" pitchFamily="34" charset="0"/>
                        </a:rPr>
                        <a:t>▲   </a:t>
                      </a:r>
                      <a:r>
                        <a:rPr lang="ro-RO" sz="900">
                          <a:solidFill>
                            <a:schemeClr val="tx1"/>
                          </a:solidFill>
                          <a:latin typeface="Arial" panose="020B0604020202020204" pitchFamily="34" charset="0"/>
                          <a:cs typeface="Arial" panose="020B0604020202020204" pitchFamily="34" charset="0"/>
                        </a:rPr>
                        <a:t> 35,7</a:t>
                      </a:r>
                      <a:r>
                        <a:rPr lang="ro-RO" sz="900" b="1" i="0" u="none" strike="noStrike">
                          <a:solidFill>
                            <a:schemeClr val="tx1"/>
                          </a:solidFill>
                          <a:effectLst/>
                          <a:latin typeface="Arial" panose="020B0604020202020204" pitchFamily="34" charset="0"/>
                        </a:rPr>
                        <a:t>%</a:t>
                      </a:r>
                      <a:endParaRPr lang="ro-RO" sz="900" b="1"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extLst>
                  <a:ext uri="{0D108BD9-81ED-4DB2-BD59-A6C34878D82A}">
                    <a16:rowId xmlns:a16="http://schemas.microsoft.com/office/drawing/2014/main" val="10025"/>
                  </a:ext>
                </a:extLst>
              </a:tr>
              <a:tr h="0">
                <a:tc>
                  <a:txBody>
                    <a:bodyPr/>
                    <a:lstStyle/>
                    <a:p>
                      <a:pPr algn="l" rtl="0" fontAlgn="b"/>
                      <a:endParaRPr lang="ro-RO"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tcPr>
                </a:tc>
                <a:tc>
                  <a:txBody>
                    <a:bodyPr/>
                    <a:lstStyle/>
                    <a:p>
                      <a:pPr algn="r" rtl="0"/>
                      <a:endParaRPr lang="ro-RO" sz="900" dirty="0">
                        <a:latin typeface="Arial" panose="020B060402020202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r" rtl="0" fontAlgn="b"/>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ct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ct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extLst>
                  <a:ext uri="{0D108BD9-81ED-4DB2-BD59-A6C34878D82A}">
                    <a16:rowId xmlns:a16="http://schemas.microsoft.com/office/drawing/2014/main" val="10026"/>
                  </a:ext>
                </a:extLst>
              </a:tr>
              <a:tr h="149805">
                <a:tc>
                  <a:txBody>
                    <a:bodyPr/>
                    <a:lstStyle/>
                    <a:p>
                      <a:pPr algn="l" rtl="0" fontAlgn="b"/>
                      <a:r>
                        <a:rPr lang="ro-RO" sz="900" b="1" i="0" u="none" strike="noStrike">
                          <a:solidFill>
                            <a:srgbClr val="000000"/>
                          </a:solidFill>
                          <a:effectLst/>
                          <a:latin typeface="Arial" panose="020B0604020202020204" pitchFamily="34" charset="0"/>
                        </a:rPr>
                        <a:t>PROFIT  NET </a:t>
                      </a:r>
                      <a:endParaRPr lang="ro-RO" sz="900" b="1"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solidFill>
                      <a:schemeClr val="accent1">
                        <a:lumMod val="20000"/>
                        <a:lumOff val="80000"/>
                      </a:schemeClr>
                    </a:solidFill>
                  </a:tcPr>
                </a:tc>
                <a:tc>
                  <a:txBody>
                    <a:bodyPr/>
                    <a:lstStyle/>
                    <a:p>
                      <a:pPr marL="0" marR="0" algn="r" rtl="0">
                        <a:lnSpc>
                          <a:spcPct val="107000"/>
                        </a:lnSpc>
                        <a:spcBef>
                          <a:spcPts val="0"/>
                        </a:spcBef>
                        <a:spcAft>
                          <a:spcPts val="0"/>
                        </a:spcAft>
                      </a:pPr>
                      <a:r>
                        <a:rPr lang="ro-RO" sz="900" b="1">
                          <a:effectLst/>
                          <a:latin typeface="Arial" panose="020B0604020202020204" pitchFamily="34" charset="0"/>
                          <a:ea typeface="Calibri" panose="020F0502020204030204" pitchFamily="34" charset="0"/>
                          <a:cs typeface="Arial" panose="020B0604020202020204" pitchFamily="34" charset="0"/>
                        </a:rPr>
                        <a:t>52,7</a:t>
                      </a:r>
                      <a:endParaRPr lang="ro-RO"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chemeClr val="accent1">
                        <a:lumMod val="20000"/>
                        <a:lumOff val="80000"/>
                      </a:schemeClr>
                    </a:solidFill>
                  </a:tcPr>
                </a:tc>
                <a:tc>
                  <a:txBody>
                    <a:bodyPr/>
                    <a:lstStyle/>
                    <a:p>
                      <a:pPr algn="r" rtl="0" fontAlgn="ctr"/>
                      <a:r>
                        <a:rPr lang="ro-RO" sz="900" b="1" i="0" u="none" strike="noStrike">
                          <a:solidFill>
                            <a:srgbClr val="000000"/>
                          </a:solidFill>
                          <a:effectLst/>
                          <a:latin typeface="Arial" panose="020B0604020202020204" pitchFamily="34" charset="0"/>
                        </a:rPr>
                        <a:t>42,0</a:t>
                      </a: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1" i="0" u="none" strike="noStrike">
                          <a:solidFill>
                            <a:schemeClr val="tx1"/>
                          </a:solidFill>
                          <a:effectLst/>
                          <a:latin typeface="Arial" panose="020B0604020202020204" pitchFamily="34" charset="0"/>
                        </a:rPr>
                        <a:t>+10,7</a:t>
                      </a:r>
                      <a:endParaRPr lang="ro-RO" sz="900" b="1"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ro-RO" sz="900" b="1">
                          <a:solidFill>
                            <a:schemeClr val="tx1"/>
                          </a:solidFill>
                          <a:latin typeface="Arial" pitchFamily="34" charset="0"/>
                          <a:cs typeface="Arial" pitchFamily="34" charset="0"/>
                        </a:rPr>
                        <a:t>▲   </a:t>
                      </a:r>
                      <a:r>
                        <a:rPr lang="ro-RO" sz="900">
                          <a:solidFill>
                            <a:schemeClr val="tx1"/>
                          </a:solidFill>
                          <a:latin typeface="Arial" panose="020B0604020202020204" pitchFamily="34" charset="0"/>
                          <a:cs typeface="Arial" panose="020B0604020202020204" pitchFamily="34" charset="0"/>
                        </a:rPr>
                        <a:t> </a:t>
                      </a:r>
                      <a:r>
                        <a:rPr lang="ro-RO" sz="900" b="1">
                          <a:solidFill>
                            <a:schemeClr val="tx1"/>
                          </a:solidFill>
                          <a:latin typeface="Arial" panose="020B0604020202020204" pitchFamily="34" charset="0"/>
                          <a:cs typeface="Arial" panose="020B0604020202020204" pitchFamily="34" charset="0"/>
                        </a:rPr>
                        <a:t>25,5</a:t>
                      </a:r>
                      <a:r>
                        <a:rPr lang="ro-RO" sz="900" b="1" i="0" u="none" strike="noStrike">
                          <a:solidFill>
                            <a:schemeClr val="tx1"/>
                          </a:solidFill>
                          <a:effectLst/>
                          <a:latin typeface="Arial" panose="020B0604020202020204" pitchFamily="34" charset="0"/>
                        </a:rPr>
                        <a:t>%</a:t>
                      </a:r>
                      <a:endParaRPr lang="ro-RO" sz="900" b="1"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27"/>
                  </a:ext>
                </a:extLst>
              </a:tr>
              <a:tr h="149805">
                <a:tc>
                  <a:txBody>
                    <a:bodyPr/>
                    <a:lstStyle/>
                    <a:p>
                      <a:pPr algn="l" rtl="0" fontAlgn="b"/>
                      <a:r>
                        <a:rPr lang="ro-RO" sz="900" b="0" i="1" u="none" strike="noStrike">
                          <a:solidFill>
                            <a:srgbClr val="000000"/>
                          </a:solidFill>
                          <a:effectLst/>
                          <a:latin typeface="Arial" panose="020B0604020202020204" pitchFamily="34" charset="0"/>
                        </a:rPr>
                        <a:t>EPS (profit net/nr. acțiuni)</a:t>
                      </a:r>
                      <a:endParaRPr lang="ro-RO" sz="900" b="0" i="1"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solidFill>
                      <a:schemeClr val="accent1">
                        <a:lumMod val="20000"/>
                        <a:lumOff val="80000"/>
                      </a:schemeClr>
                    </a:solidFill>
                  </a:tcPr>
                </a:tc>
                <a:tc>
                  <a:txBody>
                    <a:bodyPr/>
                    <a:lstStyle/>
                    <a:p>
                      <a:pPr algn="r" rtl="0" fontAlgn="b"/>
                      <a:r>
                        <a:rPr lang="ro-RO" sz="900" b="0" i="0" u="none" strike="noStrike">
                          <a:solidFill>
                            <a:schemeClr val="tx1"/>
                          </a:solidFill>
                          <a:effectLst/>
                          <a:latin typeface="Arial" panose="020B0604020202020204" pitchFamily="34" charset="0"/>
                          <a:cs typeface="Arial" panose="020B0604020202020204" pitchFamily="34" charset="0"/>
                        </a:rPr>
                        <a:t>6,09</a:t>
                      </a:r>
                      <a:endParaRPr lang="ro-RO" sz="900" b="0" i="0" u="none" strike="noStrike" dirty="0">
                        <a:solidFill>
                          <a:schemeClr val="tx1"/>
                        </a:solidFill>
                        <a:effectLst/>
                        <a:latin typeface="Arial" panose="020B0604020202020204" pitchFamily="34" charset="0"/>
                        <a:cs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0" i="0" u="none" strike="noStrike">
                          <a:solidFill>
                            <a:srgbClr val="000000"/>
                          </a:solidFill>
                          <a:effectLst/>
                          <a:latin typeface="Arial" panose="020B0604020202020204" pitchFamily="34" charset="0"/>
                        </a:rPr>
                        <a:t>4,85</a:t>
                      </a: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0" i="0" u="none" strike="noStrike">
                          <a:solidFill>
                            <a:schemeClr val="tx1"/>
                          </a:solidFill>
                          <a:effectLst/>
                          <a:latin typeface="Arial" panose="020B0604020202020204" pitchFamily="34" charset="0"/>
                        </a:rPr>
                        <a:t>+1,24</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1" dirty="0">
                          <a:solidFill>
                            <a:schemeClr val="tx1"/>
                          </a:solidFill>
                          <a:latin typeface="Arial" pitchFamily="34" charset="0"/>
                          <a:cs typeface="Arial" pitchFamily="34" charset="0"/>
                        </a:rPr>
                        <a:t>▲</a:t>
                      </a:r>
                      <a:r>
                        <a:rPr lang="ro-RO" sz="900" dirty="0">
                          <a:solidFill>
                            <a:schemeClr val="tx1"/>
                          </a:solidFill>
                          <a:latin typeface="Arial" panose="020B0604020202020204" pitchFamily="34" charset="0"/>
                          <a:cs typeface="Arial" panose="020B0604020202020204" pitchFamily="34" charset="0"/>
                        </a:rPr>
                        <a:t>    25,6%</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30"/>
                  </a:ext>
                </a:extLst>
              </a:tr>
            </a:tbl>
          </a:graphicData>
        </a:graphic>
      </p:graphicFrame>
      <p:sp>
        <p:nvSpPr>
          <p:cNvPr id="11" name="Rectangle 10"/>
          <p:cNvSpPr/>
          <p:nvPr/>
        </p:nvSpPr>
        <p:spPr>
          <a:xfrm>
            <a:off x="4380296" y="367946"/>
            <a:ext cx="4536504" cy="523220"/>
          </a:xfrm>
          <a:prstGeom prst="rect">
            <a:avLst/>
          </a:prstGeom>
        </p:spPr>
        <p:txBody>
          <a:bodyPr wrap="square">
            <a:spAutoFit/>
          </a:bodyPr>
          <a:lstStyle/>
          <a:p>
            <a:r>
              <a:rPr lang="ro-RO" altLang="cs-CZ" sz="1400" b="1" dirty="0">
                <a:solidFill>
                  <a:srgbClr val="002060"/>
                </a:solidFill>
                <a:latin typeface="Arial" panose="020B0604020202020204" pitchFamily="34" charset="0"/>
                <a:cs typeface="Arial" panose="020B0604020202020204" pitchFamily="34" charset="0"/>
              </a:rPr>
              <a:t>           POZIȚIA FINANCIARĂ</a:t>
            </a:r>
            <a:endParaRPr lang="en-US" altLang="cs-CZ" sz="1400" b="1" dirty="0">
              <a:solidFill>
                <a:srgbClr val="002060"/>
              </a:solidFill>
              <a:latin typeface="Arial" panose="020B0604020202020204" pitchFamily="34" charset="0"/>
              <a:cs typeface="Arial" panose="020B0604020202020204" pitchFamily="34" charset="0"/>
            </a:endParaRPr>
          </a:p>
          <a:p>
            <a:r>
              <a:rPr lang="en-US" sz="1400" b="1" dirty="0">
                <a:solidFill>
                  <a:srgbClr val="002060"/>
                </a:solidFill>
                <a:latin typeface="Arial" panose="020B0604020202020204" pitchFamily="34" charset="0"/>
                <a:cs typeface="Arial" panose="020B0604020202020204" pitchFamily="34" charset="0"/>
              </a:rPr>
              <a:t>                                             </a:t>
            </a:r>
            <a:endParaRPr lang="en-US" sz="1400" dirty="0">
              <a:solidFill>
                <a:srgbClr val="002060"/>
              </a:solidFill>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956451255"/>
              </p:ext>
            </p:extLst>
          </p:nvPr>
        </p:nvGraphicFramePr>
        <p:xfrm>
          <a:off x="4918747" y="652037"/>
          <a:ext cx="3628097" cy="5887073"/>
        </p:xfrm>
        <a:graphic>
          <a:graphicData uri="http://schemas.openxmlformats.org/drawingml/2006/table">
            <a:tbl>
              <a:tblPr/>
              <a:tblGrid>
                <a:gridCol w="1957509">
                  <a:extLst>
                    <a:ext uri="{9D8B030D-6E8A-4147-A177-3AD203B41FA5}">
                      <a16:colId xmlns:a16="http://schemas.microsoft.com/office/drawing/2014/main" val="20000"/>
                    </a:ext>
                  </a:extLst>
                </a:gridCol>
                <a:gridCol w="792088">
                  <a:extLst>
                    <a:ext uri="{9D8B030D-6E8A-4147-A177-3AD203B41FA5}">
                      <a16:colId xmlns:a16="http://schemas.microsoft.com/office/drawing/2014/main" val="211289540"/>
                    </a:ext>
                  </a:extLst>
                </a:gridCol>
                <a:gridCol w="878500">
                  <a:extLst>
                    <a:ext uri="{9D8B030D-6E8A-4147-A177-3AD203B41FA5}">
                      <a16:colId xmlns:a16="http://schemas.microsoft.com/office/drawing/2014/main" val="3452086070"/>
                    </a:ext>
                  </a:extLst>
                </a:gridCol>
              </a:tblGrid>
              <a:tr h="598924">
                <a:tc>
                  <a:txBody>
                    <a:bodyPr/>
                    <a:lstStyle/>
                    <a:p>
                      <a:pPr algn="l" rtl="0" fontAlgn="ctr"/>
                      <a:r>
                        <a:rPr lang="ro-RO" sz="900" b="1" i="0" u="none" strike="noStrike">
                          <a:solidFill>
                            <a:srgbClr val="000000"/>
                          </a:solidFill>
                          <a:effectLst/>
                          <a:latin typeface="Arial" panose="020B0604020202020204" pitchFamily="34" charset="0"/>
                        </a:rPr>
                        <a:t>Indicatori (mil. lei)</a:t>
                      </a:r>
                      <a:endParaRPr lang="ro-RO" sz="900" b="1"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solidFill>
                      <a:srgbClr val="A5CD39"/>
                    </a:solidFill>
                  </a:tcPr>
                </a:tc>
                <a:tc>
                  <a:txBody>
                    <a:bodyPr/>
                    <a:lstStyle/>
                    <a:p>
                      <a:pPr algn="ctr" rtl="0" fontAlgn="ctr"/>
                      <a:r>
                        <a:rPr lang="ro-RO" sz="900" b="1" i="0" u="none" strike="noStrike">
                          <a:solidFill>
                            <a:srgbClr val="000000"/>
                          </a:solidFill>
                          <a:effectLst/>
                          <a:latin typeface="Arial" panose="020B0604020202020204" pitchFamily="34" charset="0"/>
                        </a:rPr>
                        <a:t>30 septembrie</a:t>
                      </a:r>
                      <a:endParaRPr lang="ro-RO" sz="900" b="1" i="0" u="none" strike="noStrike" dirty="0">
                        <a:solidFill>
                          <a:srgbClr val="000000"/>
                        </a:solidFill>
                        <a:effectLst/>
                        <a:latin typeface="Arial" panose="020B0604020202020204" pitchFamily="34" charset="0"/>
                      </a:endParaRPr>
                    </a:p>
                    <a:p>
                      <a:pPr algn="ctr" rtl="0" fontAlgn="ctr"/>
                      <a:r>
                        <a:rPr lang="ro-RO" sz="900" b="1" i="0" u="none" strike="noStrike">
                          <a:solidFill>
                            <a:srgbClr val="000000"/>
                          </a:solidFill>
                          <a:effectLst/>
                          <a:latin typeface="Arial" panose="020B0604020202020204" pitchFamily="34" charset="0"/>
                        </a:rPr>
                        <a:t>2022</a:t>
                      </a:r>
                      <a:endParaRPr lang="ro-RO" sz="900" b="1"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solidFill>
                      <a:srgbClr val="A5CD39"/>
                    </a:solidFill>
                  </a:tcPr>
                </a:tc>
                <a:tc>
                  <a:txBody>
                    <a:bodyPr/>
                    <a:lstStyle/>
                    <a:p>
                      <a:pPr algn="ctr" rtl="0" fontAlgn="ctr"/>
                      <a:r>
                        <a:rPr lang="ro-RO" sz="900" b="1" i="0" u="none" strike="noStrike" dirty="0">
                          <a:solidFill>
                            <a:srgbClr val="000000"/>
                          </a:solidFill>
                          <a:effectLst/>
                          <a:latin typeface="Arial" panose="020B0604020202020204" pitchFamily="34" charset="0"/>
                        </a:rPr>
                        <a:t>31 </a:t>
                      </a:r>
                    </a:p>
                    <a:p>
                      <a:pPr algn="ctr" rtl="0" fontAlgn="ctr"/>
                      <a:r>
                        <a:rPr lang="ro-RO" sz="900" b="1" i="0" u="none" strike="noStrike" dirty="0">
                          <a:solidFill>
                            <a:srgbClr val="000000"/>
                          </a:solidFill>
                          <a:effectLst/>
                          <a:latin typeface="Arial" panose="020B0604020202020204" pitchFamily="34" charset="0"/>
                        </a:rPr>
                        <a:t>decembrie</a:t>
                      </a:r>
                      <a:endParaRPr lang="ro-RO" sz="900" b="1" i="0" u="none" strike="noStrike" baseline="0" dirty="0">
                        <a:solidFill>
                          <a:srgbClr val="000000"/>
                        </a:solidFill>
                        <a:effectLst/>
                        <a:latin typeface="Arial" panose="020B0604020202020204" pitchFamily="34" charset="0"/>
                      </a:endParaRPr>
                    </a:p>
                    <a:p>
                      <a:pPr algn="ctr" rtl="0" fontAlgn="ctr"/>
                      <a:r>
                        <a:rPr lang="ro-RO" sz="900" b="1" i="0" u="none" strike="noStrike" baseline="0">
                          <a:solidFill>
                            <a:srgbClr val="000000"/>
                          </a:solidFill>
                          <a:effectLst/>
                          <a:latin typeface="Arial" panose="020B0604020202020204" pitchFamily="34" charset="0"/>
                        </a:rPr>
                        <a:t>2021 </a:t>
                      </a:r>
                      <a:endParaRPr lang="ro-RO" sz="900" b="1" i="0" u="none" strike="noStrike" baseline="0" dirty="0">
                        <a:solidFill>
                          <a:srgbClr val="000000"/>
                        </a:solidFill>
                        <a:effectLst/>
                        <a:latin typeface="Arial" panose="020B0604020202020204" pitchFamily="34" charset="0"/>
                      </a:endParaRPr>
                    </a:p>
                    <a:p>
                      <a:pPr algn="ctr" rtl="0" fontAlgn="ctr"/>
                      <a:r>
                        <a:rPr lang="ro-RO" sz="900" b="1" i="0" u="none" strike="noStrike" baseline="0">
                          <a:solidFill>
                            <a:srgbClr val="000000"/>
                          </a:solidFill>
                          <a:effectLst/>
                          <a:latin typeface="Arial" panose="020B0604020202020204" pitchFamily="34" charset="0"/>
                        </a:rPr>
                        <a:t>auditat</a:t>
                      </a:r>
                      <a:endParaRPr lang="ro-RO" sz="900" b="1"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solidFill>
                      <a:srgbClr val="A5CD39"/>
                    </a:solidFill>
                  </a:tcPr>
                </a:tc>
                <a:extLst>
                  <a:ext uri="{0D108BD9-81ED-4DB2-BD59-A6C34878D82A}">
                    <a16:rowId xmlns:a16="http://schemas.microsoft.com/office/drawing/2014/main" val="10000"/>
                  </a:ext>
                </a:extLst>
              </a:tr>
              <a:tr h="161919">
                <a:tc>
                  <a:txBody>
                    <a:bodyPr/>
                    <a:lstStyle/>
                    <a:p>
                      <a:pPr algn="l" rtl="0" fontAlgn="ctr"/>
                      <a:r>
                        <a:rPr lang="ro-RO" sz="900" b="0" i="0" u="none" strike="noStrike">
                          <a:solidFill>
                            <a:srgbClr val="000000"/>
                          </a:solidFill>
                          <a:effectLst/>
                          <a:latin typeface="Arial" panose="020B0604020202020204" pitchFamily="34" charset="0"/>
                        </a:rPr>
                        <a:t>Imobilizări corporale</a:t>
                      </a:r>
                      <a:endParaRPr lang="ro-RO" sz="900" b="0"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554,5</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512,8</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extLst>
                  <a:ext uri="{0D108BD9-81ED-4DB2-BD59-A6C34878D82A}">
                    <a16:rowId xmlns:a16="http://schemas.microsoft.com/office/drawing/2014/main" val="10001"/>
                  </a:ext>
                </a:extLst>
              </a:tr>
              <a:tr h="161919">
                <a:tc>
                  <a:txBody>
                    <a:bodyPr/>
                    <a:lstStyle/>
                    <a:p>
                      <a:pPr algn="l" rtl="0" fontAlgn="ctr"/>
                      <a:r>
                        <a:rPr lang="ro-RO" sz="900" b="0" i="0" u="none" strike="noStrike" dirty="0">
                          <a:solidFill>
                            <a:srgbClr val="000000"/>
                          </a:solidFill>
                          <a:effectLst/>
                          <a:latin typeface="Arial" panose="020B0604020202020204" pitchFamily="34" charset="0"/>
                        </a:rPr>
                        <a:t>Imobilizări </a:t>
                      </a:r>
                      <a:r>
                        <a:rPr lang="ro-RO" sz="900" b="0" i="0" u="none" strike="noStrike" noProof="0" dirty="0">
                          <a:solidFill>
                            <a:srgbClr val="000000"/>
                          </a:solidFill>
                          <a:effectLst/>
                          <a:latin typeface="Arial" panose="020B0604020202020204" pitchFamily="34" charset="0"/>
                        </a:rPr>
                        <a:t>necorporale</a:t>
                      </a: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6,3</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7,0</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extLst>
                  <a:ext uri="{0D108BD9-81ED-4DB2-BD59-A6C34878D82A}">
                    <a16:rowId xmlns:a16="http://schemas.microsoft.com/office/drawing/2014/main" val="10002"/>
                  </a:ext>
                </a:extLst>
              </a:tr>
              <a:tr h="187235">
                <a:tc>
                  <a:txBody>
                    <a:bodyPr/>
                    <a:lstStyle/>
                    <a:p>
                      <a:pPr algn="l" rtl="0" fontAlgn="ctr"/>
                      <a:r>
                        <a:rPr lang="ro-RO" sz="900" b="0" i="0" u="none" strike="noStrike">
                          <a:solidFill>
                            <a:srgbClr val="000000"/>
                          </a:solidFill>
                          <a:effectLst/>
                          <a:latin typeface="Arial" panose="020B0604020202020204" pitchFamily="34" charset="0"/>
                        </a:rPr>
                        <a:t>Imobilizări financiare </a:t>
                      </a:r>
                      <a:endParaRPr lang="ro-RO" sz="900" b="0"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0,5</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0,4</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extLst>
                  <a:ext uri="{0D108BD9-81ED-4DB2-BD59-A6C34878D82A}">
                    <a16:rowId xmlns:a16="http://schemas.microsoft.com/office/drawing/2014/main" val="10003"/>
                  </a:ext>
                </a:extLst>
              </a:tr>
              <a:tr h="283166">
                <a:tc>
                  <a:txBody>
                    <a:bodyPr/>
                    <a:lstStyle/>
                    <a:p>
                      <a:pPr algn="l" rtl="0" fontAlgn="ctr"/>
                      <a:r>
                        <a:rPr lang="ro-RO" sz="900" b="0" i="0" u="none" strike="noStrike" dirty="0">
                          <a:solidFill>
                            <a:srgbClr val="000000"/>
                          </a:solidFill>
                          <a:effectLst/>
                          <a:latin typeface="Arial" panose="020B0604020202020204" pitchFamily="34" charset="0"/>
                        </a:rPr>
                        <a:t>Creanțe privind impozitul pe </a:t>
                      </a:r>
                      <a:r>
                        <a:rPr lang="ro-RO" sz="900" b="0" i="0" u="none" strike="noStrike">
                          <a:solidFill>
                            <a:srgbClr val="000000"/>
                          </a:solidFill>
                          <a:effectLst/>
                          <a:latin typeface="Arial" panose="020B0604020202020204" pitchFamily="34" charset="0"/>
                        </a:rPr>
                        <a:t>profit amânat</a:t>
                      </a:r>
                      <a:endParaRPr lang="ro-RO" sz="900" b="0"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4,9</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4,6</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extLst>
                  <a:ext uri="{0D108BD9-81ED-4DB2-BD59-A6C34878D82A}">
                    <a16:rowId xmlns:a16="http://schemas.microsoft.com/office/drawing/2014/main" val="4235911199"/>
                  </a:ext>
                </a:extLst>
              </a:tr>
              <a:tr h="176541">
                <a:tc>
                  <a:txBody>
                    <a:bodyPr/>
                    <a:lstStyle/>
                    <a:p>
                      <a:pPr algn="l" rtl="0" fontAlgn="ctr"/>
                      <a:r>
                        <a:rPr lang="ro-RO" sz="900" b="1" i="0" u="none" strike="noStrike" dirty="0">
                          <a:solidFill>
                            <a:srgbClr val="000000"/>
                          </a:solidFill>
                          <a:effectLst/>
                          <a:latin typeface="Arial" panose="020B0604020202020204" pitchFamily="34" charset="0"/>
                        </a:rPr>
                        <a:t>TOTAL </a:t>
                      </a:r>
                      <a:r>
                        <a:rPr lang="ro-RO" sz="900" b="1" i="0" u="none" strike="noStrike">
                          <a:solidFill>
                            <a:srgbClr val="000000"/>
                          </a:solidFill>
                          <a:effectLst/>
                          <a:latin typeface="Arial" panose="020B0604020202020204" pitchFamily="34" charset="0"/>
                        </a:rPr>
                        <a:t>ACTIVE IMOBILIZATE</a:t>
                      </a:r>
                      <a:endParaRPr lang="ro-RO" sz="900" b="1"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tc>
                  <a:txBody>
                    <a:bodyPr/>
                    <a:lstStyle/>
                    <a:p>
                      <a:pPr algn="r" rtl="0" fontAlgn="ctr"/>
                      <a:r>
                        <a:rPr lang="ro-RO" sz="900" b="1" i="0" u="none" strike="noStrike">
                          <a:solidFill>
                            <a:schemeClr val="tx1"/>
                          </a:solidFill>
                          <a:effectLst/>
                          <a:latin typeface="Arial" panose="020B0604020202020204" pitchFamily="34" charset="0"/>
                        </a:rPr>
                        <a:t>566,2</a:t>
                      </a:r>
                      <a:endParaRPr lang="ro-RO" sz="900" b="1"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tc>
                  <a:txBody>
                    <a:bodyPr/>
                    <a:lstStyle/>
                    <a:p>
                      <a:pPr algn="r" rtl="0" fontAlgn="ctr"/>
                      <a:r>
                        <a:rPr lang="ro-RO" sz="900" b="1" i="0" u="none" strike="noStrike">
                          <a:solidFill>
                            <a:schemeClr val="tx1"/>
                          </a:solidFill>
                          <a:effectLst/>
                          <a:latin typeface="Arial" panose="020B0604020202020204" pitchFamily="34" charset="0"/>
                        </a:rPr>
                        <a:t>524,8</a:t>
                      </a:r>
                      <a:endParaRPr lang="ro-RO" sz="900" b="1"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4"/>
                  </a:ext>
                </a:extLst>
              </a:tr>
              <a:tr h="161919">
                <a:tc>
                  <a:txBody>
                    <a:bodyPr/>
                    <a:lstStyle/>
                    <a:p>
                      <a:pPr algn="l" rtl="0" fontAlgn="ctr"/>
                      <a:r>
                        <a:rPr lang="ro-RO" sz="900" b="0" i="0" u="none" strike="noStrike">
                          <a:solidFill>
                            <a:srgbClr val="000000"/>
                          </a:solidFill>
                          <a:effectLst/>
                          <a:latin typeface="Arial" panose="020B0604020202020204" pitchFamily="34" charset="0"/>
                        </a:rPr>
                        <a:t>Stocuri</a:t>
                      </a:r>
                      <a:endParaRPr lang="ro-RO" sz="900" b="0"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6,3</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5,3</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extLst>
                  <a:ext uri="{0D108BD9-81ED-4DB2-BD59-A6C34878D82A}">
                    <a16:rowId xmlns:a16="http://schemas.microsoft.com/office/drawing/2014/main" val="10005"/>
                  </a:ext>
                </a:extLst>
              </a:tr>
              <a:tr h="154125">
                <a:tc>
                  <a:txBody>
                    <a:bodyPr/>
                    <a:lstStyle/>
                    <a:p>
                      <a:pPr algn="l" rtl="0" fontAlgn="ctr"/>
                      <a:r>
                        <a:rPr lang="ro-RO" sz="900" b="0" i="0" u="none" strike="noStrike">
                          <a:solidFill>
                            <a:srgbClr val="000000"/>
                          </a:solidFill>
                          <a:effectLst/>
                          <a:latin typeface="Arial" panose="020B0604020202020204" pitchFamily="34" charset="0"/>
                        </a:rPr>
                        <a:t>Creanțe comerciale și alte creanțe</a:t>
                      </a:r>
                      <a:endParaRPr lang="ro-RO" sz="900" b="0"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46,5</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48,9</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extLst>
                  <a:ext uri="{0D108BD9-81ED-4DB2-BD59-A6C34878D82A}">
                    <a16:rowId xmlns:a16="http://schemas.microsoft.com/office/drawing/2014/main" val="10006"/>
                  </a:ext>
                </a:extLst>
              </a:tr>
              <a:tr h="156885">
                <a:tc>
                  <a:txBody>
                    <a:bodyPr/>
                    <a:lstStyle/>
                    <a:p>
                      <a:pPr algn="l" rtl="0" fontAlgn="ctr"/>
                      <a:r>
                        <a:rPr lang="ro-RO" sz="900" b="0" i="0" u="none" strike="noStrike">
                          <a:solidFill>
                            <a:srgbClr val="000000"/>
                          </a:solidFill>
                          <a:effectLst/>
                          <a:latin typeface="Arial" panose="020B0604020202020204" pitchFamily="34" charset="0"/>
                        </a:rPr>
                        <a:t>Numerar și echivalente de numerar</a:t>
                      </a:r>
                      <a:endParaRPr lang="ro-RO" sz="900" b="0"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163,1</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191,8</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extLst>
                  <a:ext uri="{0D108BD9-81ED-4DB2-BD59-A6C34878D82A}">
                    <a16:rowId xmlns:a16="http://schemas.microsoft.com/office/drawing/2014/main" val="10008"/>
                  </a:ext>
                </a:extLst>
              </a:tr>
              <a:tr h="161919">
                <a:tc>
                  <a:txBody>
                    <a:bodyPr/>
                    <a:lstStyle/>
                    <a:p>
                      <a:pPr algn="l" rtl="0" fontAlgn="ctr"/>
                      <a:r>
                        <a:rPr lang="ro-RO" sz="900" b="0" i="0" u="none" strike="noStrike">
                          <a:solidFill>
                            <a:srgbClr val="000000"/>
                          </a:solidFill>
                          <a:effectLst/>
                          <a:latin typeface="Arial" panose="020B0604020202020204" pitchFamily="34" charset="0"/>
                        </a:rPr>
                        <a:t>Cheltuieli în avans</a:t>
                      </a:r>
                      <a:endParaRPr lang="ro-RO" sz="900" b="0"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1,5</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0,6</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extLst>
                  <a:ext uri="{0D108BD9-81ED-4DB2-BD59-A6C34878D82A}">
                    <a16:rowId xmlns:a16="http://schemas.microsoft.com/office/drawing/2014/main" val="10010"/>
                  </a:ext>
                </a:extLst>
              </a:tr>
              <a:tr h="173389">
                <a:tc>
                  <a:txBody>
                    <a:bodyPr/>
                    <a:lstStyle/>
                    <a:p>
                      <a:pPr algn="l" rtl="0" fontAlgn="ctr"/>
                      <a:r>
                        <a:rPr lang="ro-RO" sz="900" b="1" i="0" u="none" strike="noStrike">
                          <a:solidFill>
                            <a:srgbClr val="000000"/>
                          </a:solidFill>
                          <a:effectLst/>
                          <a:latin typeface="Arial" panose="020B0604020202020204" pitchFamily="34" charset="0"/>
                        </a:rPr>
                        <a:t>TOTAL ACTIVE CURENTE</a:t>
                      </a:r>
                      <a:endParaRPr lang="ro-RO" sz="900" b="1"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tc>
                  <a:txBody>
                    <a:bodyPr/>
                    <a:lstStyle/>
                    <a:p>
                      <a:pPr algn="r" rtl="0" fontAlgn="ctr"/>
                      <a:r>
                        <a:rPr lang="ro-RO" sz="900" b="1" i="0" u="none" strike="noStrike">
                          <a:solidFill>
                            <a:schemeClr val="tx1"/>
                          </a:solidFill>
                          <a:effectLst/>
                          <a:latin typeface="Arial" panose="020B0604020202020204" pitchFamily="34" charset="0"/>
                        </a:rPr>
                        <a:t>217,4</a:t>
                      </a:r>
                      <a:endParaRPr lang="ro-RO" sz="900" b="1"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tc>
                  <a:txBody>
                    <a:bodyPr/>
                    <a:lstStyle/>
                    <a:p>
                      <a:pPr algn="r" rtl="0" fontAlgn="ctr"/>
                      <a:r>
                        <a:rPr lang="ro-RO" sz="900" b="1" i="0" u="none" strike="noStrike">
                          <a:solidFill>
                            <a:schemeClr val="tx1"/>
                          </a:solidFill>
                          <a:effectLst/>
                          <a:latin typeface="Arial" panose="020B0604020202020204" pitchFamily="34" charset="0"/>
                        </a:rPr>
                        <a:t>246,6</a:t>
                      </a:r>
                      <a:endParaRPr lang="ro-RO" sz="900" b="1"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11"/>
                  </a:ext>
                </a:extLst>
              </a:tr>
              <a:tr h="161919">
                <a:tc>
                  <a:txBody>
                    <a:bodyPr/>
                    <a:lstStyle/>
                    <a:p>
                      <a:pPr algn="l" rtl="0" fontAlgn="ctr"/>
                      <a:r>
                        <a:rPr lang="ro-RO" sz="900" b="1" i="0" u="none" strike="noStrike">
                          <a:solidFill>
                            <a:srgbClr val="000000"/>
                          </a:solidFill>
                          <a:effectLst/>
                          <a:latin typeface="Arial" panose="020B0604020202020204" pitchFamily="34" charset="0"/>
                        </a:rPr>
                        <a:t>TOTAL ACTIVE</a:t>
                      </a:r>
                      <a:endParaRPr lang="ro-RO" sz="900" b="1"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tc>
                  <a:txBody>
                    <a:bodyPr/>
                    <a:lstStyle/>
                    <a:p>
                      <a:pPr algn="r" rtl="0" fontAlgn="ctr"/>
                      <a:r>
                        <a:rPr lang="ro-RO" sz="900" b="1" i="0" u="none" strike="noStrike">
                          <a:solidFill>
                            <a:schemeClr val="tx1"/>
                          </a:solidFill>
                          <a:effectLst/>
                          <a:latin typeface="Arial" panose="020B0604020202020204" pitchFamily="34" charset="0"/>
                        </a:rPr>
                        <a:t>783,6</a:t>
                      </a:r>
                      <a:endParaRPr lang="ro-RO" sz="900" b="1"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tc>
                  <a:txBody>
                    <a:bodyPr/>
                    <a:lstStyle/>
                    <a:p>
                      <a:pPr algn="r" rtl="0" fontAlgn="ctr"/>
                      <a:r>
                        <a:rPr lang="ro-RO" sz="900" b="1" i="0" u="none" strike="noStrike">
                          <a:solidFill>
                            <a:schemeClr val="tx1"/>
                          </a:solidFill>
                          <a:effectLst/>
                          <a:latin typeface="Arial" panose="020B0604020202020204" pitchFamily="34" charset="0"/>
                        </a:rPr>
                        <a:t>771,4</a:t>
                      </a:r>
                      <a:endParaRPr lang="ro-RO" sz="900" b="1"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12"/>
                  </a:ext>
                </a:extLst>
              </a:tr>
              <a:tr h="161919">
                <a:tc>
                  <a:txBody>
                    <a:bodyPr/>
                    <a:lstStyle/>
                    <a:p>
                      <a:pPr algn="l" rtl="0" fontAlgn="ctr"/>
                      <a:r>
                        <a:rPr lang="ro-RO" sz="900" b="0" i="0" u="none" strike="noStrike">
                          <a:solidFill>
                            <a:srgbClr val="000000"/>
                          </a:solidFill>
                          <a:effectLst/>
                          <a:latin typeface="Arial" panose="020B0604020202020204" pitchFamily="34" charset="0"/>
                        </a:rPr>
                        <a:t>Capital social subscris și</a:t>
                      </a:r>
                      <a:r>
                        <a:rPr lang="ro-RO" sz="900" b="0" i="0" u="none" strike="noStrike" baseline="0">
                          <a:solidFill>
                            <a:srgbClr val="000000"/>
                          </a:solidFill>
                          <a:effectLst/>
                          <a:latin typeface="Arial" panose="020B0604020202020204" pitchFamily="34" charset="0"/>
                        </a:rPr>
                        <a:t> vărsat</a:t>
                      </a:r>
                      <a:endParaRPr lang="ro-RO" sz="900" b="0"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28,6</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28,6</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extLst>
                  <a:ext uri="{0D108BD9-81ED-4DB2-BD59-A6C34878D82A}">
                    <a16:rowId xmlns:a16="http://schemas.microsoft.com/office/drawing/2014/main" val="10014"/>
                  </a:ext>
                </a:extLst>
              </a:tr>
              <a:tr h="161919">
                <a:tc>
                  <a:txBody>
                    <a:bodyPr/>
                    <a:lstStyle/>
                    <a:p>
                      <a:pPr algn="l" rtl="0" fontAlgn="ctr"/>
                      <a:r>
                        <a:rPr lang="ro-RO" sz="900" b="0" i="0" u="none" strike="noStrike">
                          <a:solidFill>
                            <a:srgbClr val="000000"/>
                          </a:solidFill>
                          <a:effectLst/>
                          <a:latin typeface="Arial" panose="020B0604020202020204" pitchFamily="34" charset="0"/>
                        </a:rPr>
                        <a:t>Rezerve legale</a:t>
                      </a:r>
                      <a:endParaRPr lang="ro-RO" sz="900" b="0"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5,7</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5,7</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extLst>
                  <a:ext uri="{0D108BD9-81ED-4DB2-BD59-A6C34878D82A}">
                    <a16:rowId xmlns:a16="http://schemas.microsoft.com/office/drawing/2014/main" val="10015"/>
                  </a:ext>
                </a:extLst>
              </a:tr>
              <a:tr h="161919">
                <a:tc>
                  <a:txBody>
                    <a:bodyPr/>
                    <a:lstStyle/>
                    <a:p>
                      <a:pPr algn="l" rtl="0" fontAlgn="ctr"/>
                      <a:r>
                        <a:rPr lang="ro-RO" sz="900" b="0" i="0" u="none" strike="noStrike">
                          <a:solidFill>
                            <a:srgbClr val="000000"/>
                          </a:solidFill>
                          <a:effectLst/>
                          <a:latin typeface="Arial" panose="020B0604020202020204" pitchFamily="34" charset="0"/>
                        </a:rPr>
                        <a:t>Rezerve din reevaluare</a:t>
                      </a:r>
                      <a:endParaRPr lang="ro-RO" sz="900" b="0"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17,3</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18,4</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extLst>
                  <a:ext uri="{0D108BD9-81ED-4DB2-BD59-A6C34878D82A}">
                    <a16:rowId xmlns:a16="http://schemas.microsoft.com/office/drawing/2014/main" val="10016"/>
                  </a:ext>
                </a:extLst>
              </a:tr>
              <a:tr h="161919">
                <a:tc>
                  <a:txBody>
                    <a:bodyPr/>
                    <a:lstStyle/>
                    <a:p>
                      <a:pPr algn="l" rtl="0" fontAlgn="ctr"/>
                      <a:r>
                        <a:rPr lang="ro-RO" sz="900" b="0" i="0" u="none" strike="noStrike">
                          <a:solidFill>
                            <a:srgbClr val="000000"/>
                          </a:solidFill>
                          <a:effectLst/>
                          <a:latin typeface="Arial" panose="020B0604020202020204" pitchFamily="34" charset="0"/>
                        </a:rPr>
                        <a:t>Alte rezerve</a:t>
                      </a:r>
                      <a:endParaRPr lang="ro-RO" sz="900" b="0"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524,3</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517,0</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extLst>
                  <a:ext uri="{0D108BD9-81ED-4DB2-BD59-A6C34878D82A}">
                    <a16:rowId xmlns:a16="http://schemas.microsoft.com/office/drawing/2014/main" val="10017"/>
                  </a:ext>
                </a:extLst>
              </a:tr>
              <a:tr h="161919">
                <a:tc>
                  <a:txBody>
                    <a:bodyPr/>
                    <a:lstStyle/>
                    <a:p>
                      <a:pPr algn="l" rtl="0" fontAlgn="ctr"/>
                      <a:r>
                        <a:rPr lang="ro-RO" sz="900" b="0" i="0" u="none" strike="noStrike">
                          <a:solidFill>
                            <a:srgbClr val="000000"/>
                          </a:solidFill>
                          <a:effectLst/>
                          <a:latin typeface="Arial" panose="020B0604020202020204" pitchFamily="34" charset="0"/>
                        </a:rPr>
                        <a:t>Rezultatul reportat</a:t>
                      </a:r>
                      <a:endParaRPr lang="ro-RO" sz="900" b="0"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41,7</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46,3</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extLst>
                  <a:ext uri="{0D108BD9-81ED-4DB2-BD59-A6C34878D82A}">
                    <a16:rowId xmlns:a16="http://schemas.microsoft.com/office/drawing/2014/main" val="10018"/>
                  </a:ext>
                </a:extLst>
              </a:tr>
              <a:tr h="161919">
                <a:tc>
                  <a:txBody>
                    <a:bodyPr/>
                    <a:lstStyle/>
                    <a:p>
                      <a:pPr algn="l" rtl="0" fontAlgn="ctr"/>
                      <a:r>
                        <a:rPr lang="ro-RO" sz="900" b="0" i="0" u="none" strike="noStrike">
                          <a:solidFill>
                            <a:srgbClr val="000000"/>
                          </a:solidFill>
                          <a:effectLst/>
                          <a:latin typeface="Arial" panose="020B0604020202020204" pitchFamily="34" charset="0"/>
                        </a:rPr>
                        <a:t>Rezultatul exercițiului </a:t>
                      </a:r>
                      <a:endParaRPr lang="ro-RO" sz="900" b="0"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52,7</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51,9</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extLst>
                  <a:ext uri="{0D108BD9-81ED-4DB2-BD59-A6C34878D82A}">
                    <a16:rowId xmlns:a16="http://schemas.microsoft.com/office/drawing/2014/main" val="10019"/>
                  </a:ext>
                </a:extLst>
              </a:tr>
              <a:tr h="161919">
                <a:tc>
                  <a:txBody>
                    <a:bodyPr/>
                    <a:lstStyle/>
                    <a:p>
                      <a:pPr algn="l" rtl="0" fontAlgn="ctr"/>
                      <a:r>
                        <a:rPr lang="ro-RO" sz="900" b="1" i="0" u="none" strike="noStrike">
                          <a:solidFill>
                            <a:srgbClr val="000000"/>
                          </a:solidFill>
                          <a:effectLst/>
                          <a:latin typeface="Arial" panose="020B0604020202020204" pitchFamily="34" charset="0"/>
                        </a:rPr>
                        <a:t>TOTAL</a:t>
                      </a:r>
                      <a:r>
                        <a:rPr lang="ro-RO" sz="900" b="1" i="0" u="none" strike="noStrike" baseline="0">
                          <a:solidFill>
                            <a:srgbClr val="000000"/>
                          </a:solidFill>
                          <a:effectLst/>
                          <a:latin typeface="Arial" panose="020B0604020202020204" pitchFamily="34" charset="0"/>
                        </a:rPr>
                        <a:t> </a:t>
                      </a:r>
                      <a:r>
                        <a:rPr lang="ro-RO" sz="900" b="1" i="0" u="none" strike="noStrike">
                          <a:solidFill>
                            <a:srgbClr val="000000"/>
                          </a:solidFill>
                          <a:effectLst/>
                          <a:latin typeface="Arial" panose="020B0604020202020204" pitchFamily="34" charset="0"/>
                        </a:rPr>
                        <a:t>CAPITALURI PROPRII</a:t>
                      </a:r>
                      <a:endParaRPr lang="ro-RO" sz="900" b="1"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tc>
                  <a:txBody>
                    <a:bodyPr/>
                    <a:lstStyle/>
                    <a:p>
                      <a:pPr algn="r" rtl="0" fontAlgn="ctr"/>
                      <a:r>
                        <a:rPr lang="ro-RO" sz="900" b="1" i="0" u="none" strike="noStrike">
                          <a:solidFill>
                            <a:schemeClr val="tx1"/>
                          </a:solidFill>
                          <a:effectLst/>
                          <a:latin typeface="Arial" panose="020B0604020202020204" pitchFamily="34" charset="0"/>
                        </a:rPr>
                        <a:t>670,3</a:t>
                      </a:r>
                      <a:endParaRPr lang="ro-RO" sz="900" b="1"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tc>
                  <a:txBody>
                    <a:bodyPr/>
                    <a:lstStyle/>
                    <a:p>
                      <a:pPr algn="r" rtl="0" fontAlgn="ctr"/>
                      <a:r>
                        <a:rPr lang="ro-RO" sz="900" b="1" i="0" u="none" strike="noStrike">
                          <a:solidFill>
                            <a:schemeClr val="tx1"/>
                          </a:solidFill>
                          <a:effectLst/>
                          <a:latin typeface="Arial" panose="020B0604020202020204" pitchFamily="34" charset="0"/>
                        </a:rPr>
                        <a:t>667,9</a:t>
                      </a:r>
                      <a:endParaRPr lang="ro-RO" sz="900" b="1"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21"/>
                  </a:ext>
                </a:extLst>
              </a:tr>
              <a:tr h="94389">
                <a:tc rowSpan="2">
                  <a:txBody>
                    <a:bodyPr/>
                    <a:lstStyle/>
                    <a:p>
                      <a:pPr algn="l" rtl="0" fontAlgn="ctr"/>
                      <a:r>
                        <a:rPr lang="ro-RO" sz="900" b="0" i="0" u="none" strike="noStrike" dirty="0">
                          <a:solidFill>
                            <a:srgbClr val="000000"/>
                          </a:solidFill>
                          <a:effectLst/>
                          <a:latin typeface="Arial" panose="020B0604020202020204" pitchFamily="34" charset="0"/>
                        </a:rPr>
                        <a:t>Datorii comerciale pe termen lung</a:t>
                      </a:r>
                    </a:p>
                    <a:p>
                      <a:pPr marL="0" marR="0" lvl="0" indent="0" algn="l" defTabSz="914400" rtl="0" eaLnBrk="1" fontAlgn="ctr" latinLnBrk="0" hangingPunct="1">
                        <a:lnSpc>
                          <a:spcPct val="100000"/>
                        </a:lnSpc>
                        <a:spcBef>
                          <a:spcPts val="0"/>
                        </a:spcBef>
                        <a:spcAft>
                          <a:spcPts val="0"/>
                        </a:spcAft>
                        <a:buClrTx/>
                        <a:buSzTx/>
                        <a:buFontTx/>
                        <a:buNone/>
                        <a:tabLst/>
                        <a:defRPr/>
                      </a:pPr>
                      <a:r>
                        <a:rPr lang="ro-RO" sz="900" b="0" i="0" u="none" strike="noStrike" dirty="0">
                          <a:solidFill>
                            <a:srgbClr val="000000"/>
                          </a:solidFill>
                          <a:effectLst/>
                          <a:latin typeface="Arial" panose="020B0604020202020204" pitchFamily="34" charset="0"/>
                        </a:rPr>
                        <a:t>Datorii către angajați pe termen lung</a:t>
                      </a:r>
                    </a:p>
                  </a:txBody>
                  <a:tcPr marL="5955" marR="5955" marT="5955"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ro-RO" sz="900" b="0" i="0" u="none" strike="noStrike">
                          <a:solidFill>
                            <a:schemeClr val="tx1"/>
                          </a:solidFill>
                          <a:effectLst/>
                          <a:latin typeface="Arial" panose="020B0604020202020204" pitchFamily="34" charset="0"/>
                        </a:rPr>
                        <a:t>1,3</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rowSpan="2">
                  <a:txBody>
                    <a:bodyPr/>
                    <a:lstStyle/>
                    <a:p>
                      <a:pPr algn="r" rtl="0" fontAlgn="ctr"/>
                      <a:r>
                        <a:rPr lang="ro-RO" sz="900" b="0" i="0" u="none" strike="noStrike" dirty="0">
                          <a:solidFill>
                            <a:schemeClr val="tx1"/>
                          </a:solidFill>
                          <a:effectLst/>
                          <a:latin typeface="Arial" panose="020B0604020202020204" pitchFamily="34" charset="0"/>
                        </a:rPr>
                        <a:t>1,3</a:t>
                      </a:r>
                    </a:p>
                    <a:p>
                      <a:pPr algn="r" rtl="0" fontAlgn="ctr"/>
                      <a:r>
                        <a:rPr lang="ro-RO" sz="900" b="0" i="0" u="none" strike="noStrike" dirty="0">
                          <a:solidFill>
                            <a:schemeClr val="tx1"/>
                          </a:solidFill>
                          <a:effectLst/>
                          <a:latin typeface="Arial" panose="020B0604020202020204" pitchFamily="34" charset="0"/>
                        </a:rPr>
                        <a:t>16,6</a:t>
                      </a:r>
                    </a:p>
                  </a:txBody>
                  <a:tcPr marL="5955" marR="5955" marT="5955" marB="0" anchor="ctr">
                    <a:lnL>
                      <a:noFill/>
                    </a:lnL>
                    <a:lnR>
                      <a:noFill/>
                    </a:lnR>
                    <a:lnT>
                      <a:noFill/>
                    </a:lnT>
                    <a:lnB>
                      <a:noFill/>
                    </a:lnB>
                  </a:tcPr>
                </a:tc>
                <a:extLst>
                  <a:ext uri="{0D108BD9-81ED-4DB2-BD59-A6C34878D82A}">
                    <a16:rowId xmlns:a16="http://schemas.microsoft.com/office/drawing/2014/main" val="10026"/>
                  </a:ext>
                </a:extLst>
              </a:tr>
              <a:tr h="0">
                <a:tc vMerge="1">
                  <a:txBody>
                    <a:bodyPr/>
                    <a:lstStyle/>
                    <a:p>
                      <a:endParaRPr lang="ro-RO"/>
                    </a:p>
                  </a:txBody>
                  <a:tcPr>
                    <a:lnT w="12700" cmpd="sng">
                      <a:noFill/>
                      <a:prstDash val="solid"/>
                    </a:lnT>
                  </a:tcPr>
                </a:tc>
                <a:tc rowSpan="2">
                  <a:txBody>
                    <a:bodyPr/>
                    <a:lstStyle/>
                    <a:p>
                      <a:pPr algn="r" rtl="0" fontAlgn="ctr"/>
                      <a:r>
                        <a:rPr lang="ro-RO" sz="900" b="0" i="0" u="none" strike="noStrike" dirty="0">
                          <a:solidFill>
                            <a:schemeClr val="tx1"/>
                          </a:solidFill>
                          <a:effectLst/>
                          <a:latin typeface="Arial" panose="020B0604020202020204" pitchFamily="34" charset="0"/>
                        </a:rPr>
                        <a:t>15,9</a:t>
                      </a:r>
                    </a:p>
                  </a:txBody>
                  <a:tcPr marL="5955" marR="5955" marT="5955" marB="0" anchor="ctr">
                    <a:lnL w="12700" cmpd="sng">
                      <a:noFill/>
                      <a:prstDash val="solid"/>
                    </a:lnL>
                    <a:lnR>
                      <a:noFill/>
                    </a:lnR>
                    <a:lnT>
                      <a:noFill/>
                    </a:lnT>
                    <a:lnB>
                      <a:noFill/>
                    </a:lnB>
                    <a:lnTlToBr w="12700" cmpd="sng">
                      <a:noFill/>
                      <a:prstDash val="solid"/>
                    </a:lnTlToBr>
                    <a:lnBlToTr w="12700" cmpd="sng">
                      <a:noFill/>
                      <a:prstDash val="solid"/>
                    </a:lnBlToTr>
                  </a:tcPr>
                </a:tc>
                <a:tc vMerge="1">
                  <a:txBody>
                    <a:bodyPr/>
                    <a:lstStyle/>
                    <a:p>
                      <a:endParaRPr lang="ro-RO"/>
                    </a:p>
                  </a:txBody>
                  <a:tcPr>
                    <a:lnL w="12700" cmpd="sng">
                      <a:noFill/>
                      <a:prstDash val="solid"/>
                    </a:lnL>
                    <a:lnT w="12700" cmpd="sng">
                      <a:noFill/>
                      <a:prstDash val="solid"/>
                    </a:lnT>
                  </a:tcPr>
                </a:tc>
                <a:extLst>
                  <a:ext uri="{0D108BD9-81ED-4DB2-BD59-A6C34878D82A}">
                    <a16:rowId xmlns:a16="http://schemas.microsoft.com/office/drawing/2014/main" val="1016370167"/>
                  </a:ext>
                </a:extLst>
              </a:tr>
              <a:tr h="53973">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o-RO" sz="900" b="0" i="0" u="none" strike="noStrike" dirty="0">
                          <a:solidFill>
                            <a:srgbClr val="000000"/>
                          </a:solidFill>
                          <a:effectLst/>
                          <a:latin typeface="Arial" panose="020B0604020202020204" pitchFamily="34" charset="0"/>
                        </a:rPr>
                        <a:t>Alte datorii pe termen lung </a:t>
                      </a:r>
                    </a:p>
                  </a:txBody>
                  <a:tcPr marL="5955" marR="5955" marT="5955" marB="0" anchor="ctr">
                    <a:lnL>
                      <a:noFill/>
                    </a:lnL>
                    <a:lnR>
                      <a:noFill/>
                    </a:lnR>
                    <a:lnT>
                      <a:noFill/>
                    </a:lnT>
                    <a:lnB>
                      <a:noFill/>
                    </a:lnB>
                  </a:tcPr>
                </a:tc>
                <a:tc vMerge="1">
                  <a:txBody>
                    <a:bodyPr/>
                    <a:lstStyle/>
                    <a:p>
                      <a:pPr algn="r" fontAlgn="ctr"/>
                      <a:endParaRPr lang="en-US"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rowSpan="2">
                  <a:txBody>
                    <a:bodyPr/>
                    <a:lstStyle/>
                    <a:p>
                      <a:pPr algn="r" rtl="0" fontAlgn="ctr"/>
                      <a:r>
                        <a:rPr lang="ro-RO" sz="900" b="0" i="0" u="none" strike="noStrike" dirty="0">
                          <a:solidFill>
                            <a:schemeClr val="tx1"/>
                          </a:solidFill>
                          <a:effectLst/>
                          <a:latin typeface="Arial" panose="020B0604020202020204" pitchFamily="34" charset="0"/>
                        </a:rPr>
                        <a:t>3,5</a:t>
                      </a:r>
                    </a:p>
                  </a:txBody>
                  <a:tcPr marL="5955" marR="5955" marT="5955" marB="0" anchor="ctr">
                    <a:lnL>
                      <a:noFill/>
                    </a:lnL>
                    <a:lnR>
                      <a:noFill/>
                    </a:lnR>
                    <a:lnT>
                      <a:noFill/>
                    </a:lnT>
                    <a:lnB>
                      <a:noFill/>
                    </a:lnB>
                  </a:tcPr>
                </a:tc>
                <a:extLst>
                  <a:ext uri="{0D108BD9-81ED-4DB2-BD59-A6C34878D82A}">
                    <a16:rowId xmlns:a16="http://schemas.microsoft.com/office/drawing/2014/main" val="3588454058"/>
                  </a:ext>
                </a:extLst>
              </a:tr>
              <a:tr h="0">
                <a:tc vMerge="1">
                  <a:txBody>
                    <a:bodyPr/>
                    <a:lstStyle/>
                    <a:p>
                      <a:endParaRPr lang="ro-RO"/>
                    </a:p>
                  </a:txBody>
                  <a:tcPr/>
                </a:tc>
                <a:tc>
                  <a:txBody>
                    <a:bodyPr/>
                    <a:lstStyle/>
                    <a:p>
                      <a:pPr algn="r" rtl="0" fontAlgn="ctr"/>
                      <a:r>
                        <a:rPr lang="ro-RO" sz="900" b="0" i="0" u="none" strike="noStrike">
                          <a:solidFill>
                            <a:schemeClr val="tx1"/>
                          </a:solidFill>
                          <a:effectLst/>
                          <a:latin typeface="Arial" panose="020B0604020202020204" pitchFamily="34" charset="0"/>
                        </a:rPr>
                        <a:t>3,2</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vMerge="1">
                  <a:txBody>
                    <a:bodyPr/>
                    <a:lstStyle/>
                    <a:p>
                      <a:endParaRPr lang="ro-RO"/>
                    </a:p>
                  </a:txBody>
                  <a:tcPr/>
                </a:tc>
                <a:extLst>
                  <a:ext uri="{0D108BD9-81ED-4DB2-BD59-A6C34878D82A}">
                    <a16:rowId xmlns:a16="http://schemas.microsoft.com/office/drawing/2014/main" val="303316062"/>
                  </a:ext>
                </a:extLst>
              </a:tr>
              <a:tr h="165562">
                <a:tc>
                  <a:txBody>
                    <a:bodyPr/>
                    <a:lstStyle/>
                    <a:p>
                      <a:pPr algn="l" rtl="0" fontAlgn="ctr"/>
                      <a:r>
                        <a:rPr lang="ro-RO" sz="900" b="1" i="0" u="none" strike="noStrike" dirty="0">
                          <a:solidFill>
                            <a:srgbClr val="000000"/>
                          </a:solidFill>
                          <a:effectLst/>
                          <a:latin typeface="Arial" panose="020B0604020202020204" pitchFamily="34" charset="0"/>
                        </a:rPr>
                        <a:t>TOTAL DATORII PE </a:t>
                      </a:r>
                      <a:r>
                        <a:rPr lang="ro-RO" sz="900" b="1" i="0" u="none" strike="noStrike">
                          <a:solidFill>
                            <a:srgbClr val="000000"/>
                          </a:solidFill>
                          <a:effectLst/>
                          <a:latin typeface="Arial" panose="020B0604020202020204" pitchFamily="34" charset="0"/>
                        </a:rPr>
                        <a:t>TERMEN</a:t>
                      </a:r>
                      <a:r>
                        <a:rPr lang="ro-RO" sz="900" b="1" i="0" u="none" strike="noStrike" baseline="0">
                          <a:solidFill>
                            <a:srgbClr val="000000"/>
                          </a:solidFill>
                          <a:effectLst/>
                          <a:latin typeface="Arial" panose="020B0604020202020204" pitchFamily="34" charset="0"/>
                        </a:rPr>
                        <a:t> LUNG</a:t>
                      </a:r>
                      <a:endParaRPr lang="ro-RO" sz="900" b="1"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tc>
                  <a:txBody>
                    <a:bodyPr/>
                    <a:lstStyle/>
                    <a:p>
                      <a:pPr algn="r" rtl="0" fontAlgn="ctr"/>
                      <a:r>
                        <a:rPr lang="ro-RO" sz="900" b="1" i="0" u="none" strike="noStrike">
                          <a:solidFill>
                            <a:schemeClr val="tx1"/>
                          </a:solidFill>
                          <a:effectLst/>
                          <a:latin typeface="Arial" panose="020B0604020202020204" pitchFamily="34" charset="0"/>
                        </a:rPr>
                        <a:t>20,4</a:t>
                      </a:r>
                      <a:endParaRPr lang="ro-RO" sz="900" b="1"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tc>
                  <a:txBody>
                    <a:bodyPr/>
                    <a:lstStyle/>
                    <a:p>
                      <a:pPr algn="r" rtl="0" fontAlgn="ctr"/>
                      <a:r>
                        <a:rPr lang="ro-RO" sz="900" b="1" i="0" u="none" strike="noStrike">
                          <a:solidFill>
                            <a:schemeClr val="tx1"/>
                          </a:solidFill>
                          <a:effectLst/>
                          <a:latin typeface="Arial" panose="020B0604020202020204" pitchFamily="34" charset="0"/>
                        </a:rPr>
                        <a:t>21,4</a:t>
                      </a:r>
                      <a:endParaRPr lang="ro-RO" sz="900" b="1"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28"/>
                  </a:ext>
                </a:extLst>
              </a:tr>
              <a:tr h="161919">
                <a:tc>
                  <a:txBody>
                    <a:bodyPr/>
                    <a:lstStyle/>
                    <a:p>
                      <a:pPr algn="l" rtl="0" fontAlgn="ctr"/>
                      <a:r>
                        <a:rPr lang="ro-RO" sz="900" b="0" i="0" u="none" strike="noStrike">
                          <a:solidFill>
                            <a:srgbClr val="000000"/>
                          </a:solidFill>
                          <a:effectLst/>
                          <a:latin typeface="Arial" panose="020B0604020202020204" pitchFamily="34" charset="0"/>
                        </a:rPr>
                        <a:t>Datorii comerciale</a:t>
                      </a:r>
                      <a:endParaRPr lang="ro-RO" sz="900" b="0"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42,2</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32,1</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extLst>
                  <a:ext uri="{0D108BD9-81ED-4DB2-BD59-A6C34878D82A}">
                    <a16:rowId xmlns:a16="http://schemas.microsoft.com/office/drawing/2014/main" val="10029"/>
                  </a:ext>
                </a:extLst>
              </a:tr>
              <a:tr h="161919">
                <a:tc>
                  <a:txBody>
                    <a:bodyPr/>
                    <a:lstStyle/>
                    <a:p>
                      <a:pPr algn="l" rtl="0" fontAlgn="ctr"/>
                      <a:r>
                        <a:rPr lang="ro-RO" sz="900" b="0" i="0" u="none" strike="noStrike">
                          <a:solidFill>
                            <a:srgbClr val="000000"/>
                          </a:solidFill>
                          <a:effectLst/>
                          <a:latin typeface="Arial" panose="020B0604020202020204" pitchFamily="34" charset="0"/>
                        </a:rPr>
                        <a:t>Impozit pe profit curent</a:t>
                      </a:r>
                      <a:endParaRPr lang="ro-RO" sz="900" b="0"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3,2</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2,0</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extLst>
                  <a:ext uri="{0D108BD9-81ED-4DB2-BD59-A6C34878D82A}">
                    <a16:rowId xmlns:a16="http://schemas.microsoft.com/office/drawing/2014/main" val="10030"/>
                  </a:ext>
                </a:extLst>
              </a:tr>
              <a:tr h="155905">
                <a:tc>
                  <a:txBody>
                    <a:bodyPr/>
                    <a:lstStyle/>
                    <a:p>
                      <a:pPr algn="l" rtl="0" fontAlgn="ctr"/>
                      <a:r>
                        <a:rPr lang="ro-RO" sz="900" b="0" i="0" u="none" strike="noStrike">
                          <a:solidFill>
                            <a:srgbClr val="000000"/>
                          </a:solidFill>
                          <a:effectLst/>
                          <a:latin typeface="Arial" panose="020B0604020202020204" pitchFamily="34" charset="0"/>
                        </a:rPr>
                        <a:t>Alte datorii</a:t>
                      </a:r>
                      <a:endParaRPr lang="ro-RO" sz="900" b="0"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26,1</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27,1</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extLst>
                  <a:ext uri="{0D108BD9-81ED-4DB2-BD59-A6C34878D82A}">
                    <a16:rowId xmlns:a16="http://schemas.microsoft.com/office/drawing/2014/main" val="10031"/>
                  </a:ext>
                </a:extLst>
              </a:tr>
              <a:tr h="1559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o-RO" sz="900" b="0" i="0" u="none" strike="noStrike">
                          <a:solidFill>
                            <a:srgbClr val="000000"/>
                          </a:solidFill>
                          <a:effectLst/>
                          <a:latin typeface="Arial" panose="020B0604020202020204" pitchFamily="34" charset="0"/>
                        </a:rPr>
                        <a:t>Datorii către angajați pe termen scurt</a:t>
                      </a:r>
                      <a:endParaRPr lang="ro-RO" sz="900" b="0"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13,3</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12,1</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extLst>
                  <a:ext uri="{0D108BD9-81ED-4DB2-BD59-A6C34878D82A}">
                    <a16:rowId xmlns:a16="http://schemas.microsoft.com/office/drawing/2014/main" val="835609998"/>
                  </a:ext>
                </a:extLst>
              </a:tr>
              <a:tr h="161919">
                <a:tc>
                  <a:txBody>
                    <a:bodyPr/>
                    <a:lstStyle/>
                    <a:p>
                      <a:pPr algn="l" rtl="0" fontAlgn="ctr"/>
                      <a:r>
                        <a:rPr lang="ro-RO" sz="900" b="0" i="0" u="none" strike="noStrike">
                          <a:solidFill>
                            <a:srgbClr val="000000"/>
                          </a:solidFill>
                          <a:effectLst/>
                          <a:latin typeface="Arial" panose="020B0604020202020204" pitchFamily="34" charset="0"/>
                        </a:rPr>
                        <a:t>Provizioane pe termen scurt</a:t>
                      </a:r>
                      <a:endParaRPr lang="ro-RO" sz="900" b="0"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8,1</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tc>
                  <a:txBody>
                    <a:bodyPr/>
                    <a:lstStyle/>
                    <a:p>
                      <a:pPr algn="r" rtl="0" fontAlgn="ctr"/>
                      <a:r>
                        <a:rPr lang="ro-RO" sz="900" b="0" i="0" u="none" strike="noStrike">
                          <a:solidFill>
                            <a:schemeClr val="tx1"/>
                          </a:solidFill>
                          <a:effectLst/>
                          <a:latin typeface="Arial" panose="020B0604020202020204" pitchFamily="34" charset="0"/>
                        </a:rPr>
                        <a:t>8,8</a:t>
                      </a:r>
                      <a:endParaRPr lang="ro-RO" sz="900" b="0"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tcPr>
                </a:tc>
                <a:extLst>
                  <a:ext uri="{0D108BD9-81ED-4DB2-BD59-A6C34878D82A}">
                    <a16:rowId xmlns:a16="http://schemas.microsoft.com/office/drawing/2014/main" val="10032"/>
                  </a:ext>
                </a:extLst>
              </a:tr>
              <a:tr h="226704">
                <a:tc>
                  <a:txBody>
                    <a:bodyPr/>
                    <a:lstStyle/>
                    <a:p>
                      <a:pPr algn="l" rtl="0" fontAlgn="ctr"/>
                      <a:r>
                        <a:rPr lang="ro-RO" sz="900" b="1" i="0" u="none" strike="noStrike" dirty="0">
                          <a:solidFill>
                            <a:srgbClr val="000000"/>
                          </a:solidFill>
                          <a:effectLst/>
                          <a:latin typeface="Arial" panose="020B0604020202020204" pitchFamily="34" charset="0"/>
                        </a:rPr>
                        <a:t>TOTAL </a:t>
                      </a:r>
                      <a:r>
                        <a:rPr lang="ro-RO" sz="900" b="1" i="0" u="none" strike="noStrike">
                          <a:solidFill>
                            <a:srgbClr val="000000"/>
                          </a:solidFill>
                          <a:effectLst/>
                          <a:latin typeface="Arial" panose="020B0604020202020204" pitchFamily="34" charset="0"/>
                        </a:rPr>
                        <a:t>DATORII CURENTE</a:t>
                      </a:r>
                      <a:endParaRPr lang="ro-RO" sz="900" b="1"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tc>
                  <a:txBody>
                    <a:bodyPr/>
                    <a:lstStyle/>
                    <a:p>
                      <a:pPr algn="r" rtl="0" fontAlgn="ctr"/>
                      <a:r>
                        <a:rPr lang="ro-RO" sz="900" b="1" i="0" u="none" strike="noStrike">
                          <a:solidFill>
                            <a:schemeClr val="tx1"/>
                          </a:solidFill>
                          <a:effectLst/>
                          <a:latin typeface="Arial" panose="020B0604020202020204" pitchFamily="34" charset="0"/>
                        </a:rPr>
                        <a:t>92,9</a:t>
                      </a:r>
                      <a:endParaRPr lang="ro-RO" sz="900" b="1"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tc>
                  <a:txBody>
                    <a:bodyPr/>
                    <a:lstStyle/>
                    <a:p>
                      <a:pPr algn="r" rtl="0" fontAlgn="ctr"/>
                      <a:r>
                        <a:rPr lang="ro-RO" sz="900" b="1" i="0" u="none" strike="noStrike">
                          <a:solidFill>
                            <a:schemeClr val="tx1"/>
                          </a:solidFill>
                          <a:effectLst/>
                          <a:latin typeface="Arial" panose="020B0604020202020204" pitchFamily="34" charset="0"/>
                        </a:rPr>
                        <a:t>82,1</a:t>
                      </a:r>
                      <a:endParaRPr lang="ro-RO" sz="900" b="1"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33"/>
                  </a:ext>
                </a:extLst>
              </a:tr>
              <a:tr h="229484">
                <a:tc>
                  <a:txBody>
                    <a:bodyPr/>
                    <a:lstStyle/>
                    <a:p>
                      <a:pPr algn="l" rtl="0" fontAlgn="ctr"/>
                      <a:r>
                        <a:rPr lang="ro-RO" sz="900" b="1" i="0" u="none" strike="noStrike">
                          <a:solidFill>
                            <a:srgbClr val="000000"/>
                          </a:solidFill>
                          <a:effectLst/>
                          <a:latin typeface="Arial" panose="020B0604020202020204" pitchFamily="34" charset="0"/>
                        </a:rPr>
                        <a:t>TOTAL DATORII</a:t>
                      </a:r>
                      <a:endParaRPr lang="ro-RO" sz="900" b="1"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tc>
                  <a:txBody>
                    <a:bodyPr/>
                    <a:lstStyle/>
                    <a:p>
                      <a:pPr algn="r" rtl="0" fontAlgn="ctr"/>
                      <a:r>
                        <a:rPr lang="ro-RO" sz="900" b="1" i="0" u="none" strike="noStrike">
                          <a:solidFill>
                            <a:schemeClr val="tx1"/>
                          </a:solidFill>
                          <a:effectLst/>
                          <a:latin typeface="Arial" panose="020B0604020202020204" pitchFamily="34" charset="0"/>
                        </a:rPr>
                        <a:t>133,3</a:t>
                      </a:r>
                      <a:endParaRPr lang="ro-RO" sz="900" b="1"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tc>
                  <a:txBody>
                    <a:bodyPr/>
                    <a:lstStyle/>
                    <a:p>
                      <a:pPr algn="r" rtl="0" fontAlgn="ctr"/>
                      <a:r>
                        <a:rPr lang="ro-RO" sz="900" b="1" i="0" u="none" strike="noStrike">
                          <a:solidFill>
                            <a:schemeClr val="tx1"/>
                          </a:solidFill>
                          <a:effectLst/>
                          <a:latin typeface="Arial" panose="020B0604020202020204" pitchFamily="34" charset="0"/>
                        </a:rPr>
                        <a:t>103,5</a:t>
                      </a:r>
                      <a:endParaRPr lang="ro-RO" sz="900" b="1"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34"/>
                  </a:ext>
                </a:extLst>
              </a:tr>
              <a:tr h="317100">
                <a:tc>
                  <a:txBody>
                    <a:bodyPr/>
                    <a:lstStyle/>
                    <a:p>
                      <a:pPr algn="l" rtl="0" fontAlgn="ctr"/>
                      <a:r>
                        <a:rPr lang="ro-RO" sz="900" b="1" i="0" u="none" strike="noStrike">
                          <a:solidFill>
                            <a:srgbClr val="000000"/>
                          </a:solidFill>
                          <a:effectLst/>
                          <a:latin typeface="Arial" panose="020B0604020202020204" pitchFamily="34" charset="0"/>
                        </a:rPr>
                        <a:t>TOTAL CAPITALURI PROPRII ȘI DATORII</a:t>
                      </a:r>
                      <a:endParaRPr lang="ro-RO" sz="900" b="1" i="0" u="none" strike="noStrike" dirty="0">
                        <a:solidFill>
                          <a:srgbClr val="000000"/>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tc>
                  <a:txBody>
                    <a:bodyPr/>
                    <a:lstStyle/>
                    <a:p>
                      <a:pPr algn="r" rtl="0" fontAlgn="ctr"/>
                      <a:r>
                        <a:rPr lang="ro-RO" sz="900" b="1" i="0" u="none" strike="noStrike">
                          <a:solidFill>
                            <a:schemeClr val="tx1"/>
                          </a:solidFill>
                          <a:effectLst/>
                          <a:latin typeface="Arial" panose="020B0604020202020204" pitchFamily="34" charset="0"/>
                        </a:rPr>
                        <a:t>783,6</a:t>
                      </a:r>
                      <a:endParaRPr lang="ro-RO" sz="900" b="1" i="0" u="none" strike="noStrike" dirty="0">
                        <a:solidFill>
                          <a:schemeClr val="tx1"/>
                        </a:solidFill>
                        <a:effectLst/>
                        <a:latin typeface="Arial" panose="020B0604020202020204" pitchFamily="34" charset="0"/>
                      </a:endParaRPr>
                    </a:p>
                  </a:txBody>
                  <a:tcPr marL="5955" marR="5955" marT="5955" marB="0" anchor="ctr">
                    <a:lnL>
                      <a:noFill/>
                    </a:lnL>
                    <a:lnR>
                      <a:noFill/>
                    </a:lnR>
                    <a:lnT>
                      <a:noFill/>
                    </a:lnT>
                    <a:lnB>
                      <a:noFill/>
                    </a:lnB>
                    <a:solidFill>
                      <a:schemeClr val="accent1">
                        <a:lumMod val="20000"/>
                        <a:lumOff val="80000"/>
                      </a:schemeClr>
                    </a:solidFill>
                  </a:tcPr>
                </a:tc>
                <a:tc>
                  <a:txBody>
                    <a:bodyPr/>
                    <a:lstStyle/>
                    <a:p>
                      <a:pPr algn="r" rtl="0" fontAlgn="ctr"/>
                      <a:r>
                        <a:rPr lang="ro-RO" sz="900" b="1" i="0" u="none" strike="noStrike" dirty="0">
                          <a:solidFill>
                            <a:schemeClr val="tx1"/>
                          </a:solidFill>
                          <a:effectLst/>
                          <a:latin typeface="Arial" panose="020B0604020202020204" pitchFamily="34" charset="0"/>
                        </a:rPr>
                        <a:t>771,4</a:t>
                      </a:r>
                    </a:p>
                  </a:txBody>
                  <a:tcPr marL="5955" marR="5955" marT="595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35"/>
                  </a:ext>
                </a:extLst>
              </a:tr>
            </a:tbl>
          </a:graphicData>
        </a:graphic>
      </p:graphicFrame>
      <p:sp>
        <p:nvSpPr>
          <p:cNvPr id="14" name="Oval 13">
            <a:extLst>
              <a:ext uri="{FF2B5EF4-FFF2-40B4-BE49-F238E27FC236}">
                <a16:creationId xmlns:a16="http://schemas.microsoft.com/office/drawing/2014/main" id="{4E25EBF6-F13E-4001-A926-B62A4F70A49C}"/>
              </a:ext>
            </a:extLst>
          </p:cNvPr>
          <p:cNvSpPr/>
          <p:nvPr/>
        </p:nvSpPr>
        <p:spPr>
          <a:xfrm>
            <a:off x="8715526" y="6447062"/>
            <a:ext cx="365760" cy="365760"/>
          </a:xfrm>
          <a:prstGeom prst="ellipse">
            <a:avLst/>
          </a:prstGeom>
          <a:solidFill>
            <a:srgbClr val="92D050"/>
          </a:solidFill>
        </p:spPr>
        <p:style>
          <a:lnRef idx="2">
            <a:schemeClr val="dk2">
              <a:hueOff val="0"/>
              <a:satOff val="0"/>
              <a:lumOff val="0"/>
              <a:alphaOff val="0"/>
            </a:schemeClr>
          </a:lnRef>
          <a:fillRef idx="1">
            <a:scrgbClr r="0" g="0" b="0"/>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TextBox 14">
            <a:extLst>
              <a:ext uri="{FF2B5EF4-FFF2-40B4-BE49-F238E27FC236}">
                <a16:creationId xmlns:a16="http://schemas.microsoft.com/office/drawing/2014/main" id="{681C6A82-8CBA-48F6-99EA-69A5A83348DC}"/>
              </a:ext>
            </a:extLst>
          </p:cNvPr>
          <p:cNvSpPr txBox="1"/>
          <p:nvPr/>
        </p:nvSpPr>
        <p:spPr>
          <a:xfrm>
            <a:off x="8725608" y="6506831"/>
            <a:ext cx="382385" cy="246221"/>
          </a:xfrm>
          <a:prstGeom prst="rect">
            <a:avLst/>
          </a:prstGeom>
          <a:noFill/>
        </p:spPr>
        <p:txBody>
          <a:bodyPr wrap="square" rtlCol="0">
            <a:spAutoFit/>
          </a:bodyPr>
          <a:lstStyle/>
          <a:p>
            <a:r>
              <a:rPr lang="en-US" sz="1000" b="1" dirty="0">
                <a:latin typeface="Arial" pitchFamily="34" charset="0"/>
                <a:cs typeface="Arial" pitchFamily="34" charset="0"/>
              </a:rPr>
              <a:t>1</a:t>
            </a:r>
            <a:r>
              <a:rPr lang="ro-RO" sz="1000" b="1" dirty="0">
                <a:latin typeface="Arial" pitchFamily="34" charset="0"/>
                <a:cs typeface="Arial" pitchFamily="34" charset="0"/>
              </a:rPr>
              <a:t>6</a:t>
            </a:r>
            <a:endParaRPr lang="en-US" sz="1000" b="1" dirty="0">
              <a:latin typeface="Arial" pitchFamily="34" charset="0"/>
              <a:cs typeface="Arial" pitchFamily="34" charset="0"/>
            </a:endParaRPr>
          </a:p>
        </p:txBody>
      </p:sp>
      <p:sp>
        <p:nvSpPr>
          <p:cNvPr id="2" name="Rectangle 1">
            <a:extLst>
              <a:ext uri="{FF2B5EF4-FFF2-40B4-BE49-F238E27FC236}">
                <a16:creationId xmlns:a16="http://schemas.microsoft.com/office/drawing/2014/main" id="{835F21FA-A993-AFC7-0AA3-5B5D5BC2B875}"/>
              </a:ext>
            </a:extLst>
          </p:cNvPr>
          <p:cNvSpPr/>
          <p:nvPr/>
        </p:nvSpPr>
        <p:spPr>
          <a:xfrm>
            <a:off x="237231" y="6526196"/>
            <a:ext cx="7416824" cy="259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ro-RO" sz="800" i="1" dirty="0">
                <a:solidFill>
                  <a:schemeClr val="tx1"/>
                </a:solidFill>
                <a:latin typeface="Arial" pitchFamily="34" charset="0"/>
                <a:cs typeface="Arial" pitchFamily="34" charset="0"/>
              </a:rPr>
              <a:t>Situațiile financiare</a:t>
            </a:r>
            <a:r>
              <a:rPr lang="en-US" sz="800" i="1" dirty="0">
                <a:solidFill>
                  <a:schemeClr val="tx1"/>
                </a:solidFill>
                <a:latin typeface="Arial" panose="020B0604020202020204" pitchFamily="34" charset="0"/>
                <a:cs typeface="Arial" panose="020B0604020202020204" pitchFamily="34" charset="0"/>
              </a:rPr>
              <a:t> </a:t>
            </a:r>
            <a:r>
              <a:rPr lang="ro-RO" sz="800" i="1" dirty="0">
                <a:solidFill>
                  <a:schemeClr val="tx1"/>
                </a:solidFill>
                <a:latin typeface="Arial" pitchFamily="34" charset="0"/>
                <a:cs typeface="Arial" pitchFamily="34" charset="0"/>
              </a:rPr>
              <a:t>interimare la data și pentru perioada de nouă luni încheiată la 30 septembrie 2022 nu </a:t>
            </a:r>
            <a:r>
              <a:rPr lang="en-US" sz="800" i="1" dirty="0">
                <a:solidFill>
                  <a:schemeClr val="tx1"/>
                </a:solidFill>
                <a:latin typeface="Arial" panose="020B0604020202020204" pitchFamily="34" charset="0"/>
                <a:cs typeface="Arial" panose="020B0604020202020204" pitchFamily="34" charset="0"/>
              </a:rPr>
              <a:t>sunt </a:t>
            </a:r>
            <a:r>
              <a:rPr lang="ro-RO" sz="800" i="1" dirty="0">
                <a:solidFill>
                  <a:schemeClr val="tx1"/>
                </a:solidFill>
                <a:latin typeface="Arial" pitchFamily="34" charset="0"/>
                <a:cs typeface="Arial" pitchFamily="34" charset="0"/>
              </a:rPr>
              <a:t>auditate</a:t>
            </a:r>
            <a:endParaRPr lang="en-US" sz="8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032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66529"/>
            <a:ext cx="1700551" cy="365760"/>
          </a:xfrm>
          <a:prstGeom prst="rect">
            <a:avLst/>
          </a:prstGeom>
        </p:spPr>
      </p:pic>
      <p:sp>
        <p:nvSpPr>
          <p:cNvPr id="7" name="Rectangle 6"/>
          <p:cNvSpPr/>
          <p:nvPr/>
        </p:nvSpPr>
        <p:spPr>
          <a:xfrm>
            <a:off x="1176557" y="125282"/>
            <a:ext cx="7222931" cy="523220"/>
          </a:xfrm>
          <a:prstGeom prst="rect">
            <a:avLst/>
          </a:prstGeom>
        </p:spPr>
        <p:txBody>
          <a:bodyPr wrap="square">
            <a:spAutoFit/>
          </a:bodyPr>
          <a:lstStyle/>
          <a:p>
            <a:r>
              <a:rPr lang="en-US" altLang="cs-CZ" sz="1400" b="1" dirty="0">
                <a:solidFill>
                  <a:srgbClr val="002060"/>
                </a:solidFill>
                <a:latin typeface="Arial" panose="020B0604020202020204" pitchFamily="34" charset="0"/>
                <a:cs typeface="Arial" panose="020B0604020202020204" pitchFamily="34" charset="0"/>
              </a:rPr>
              <a:t>		CONTUL DE PROFIT ŞI PIERDERE </a:t>
            </a:r>
            <a:endParaRPr lang="ro-RO" altLang="cs-CZ" sz="1400" b="1" dirty="0">
              <a:solidFill>
                <a:srgbClr val="002060"/>
              </a:solidFill>
              <a:latin typeface="Arial" panose="020B0604020202020204" pitchFamily="34" charset="0"/>
              <a:cs typeface="Arial" panose="020B0604020202020204" pitchFamily="34" charset="0"/>
            </a:endParaRPr>
          </a:p>
          <a:p>
            <a:r>
              <a:rPr lang="ro-RO" sz="1400" b="1" dirty="0">
                <a:solidFill>
                  <a:srgbClr val="002060"/>
                </a:solidFill>
                <a:latin typeface="Arial" panose="020B0604020202020204" pitchFamily="34" charset="0"/>
                <a:cs typeface="Arial" panose="020B0604020202020204" pitchFamily="34" charset="0"/>
              </a:rPr>
              <a:t>		                9 luni 20</a:t>
            </a:r>
            <a:r>
              <a:rPr lang="en-US" sz="1400" b="1" dirty="0">
                <a:solidFill>
                  <a:srgbClr val="002060"/>
                </a:solidFill>
                <a:latin typeface="Arial" panose="020B0604020202020204" pitchFamily="34" charset="0"/>
                <a:cs typeface="Arial" panose="020B0604020202020204" pitchFamily="34" charset="0"/>
              </a:rPr>
              <a:t>22</a:t>
            </a:r>
            <a:r>
              <a:rPr lang="ro-RO" sz="14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itchFamily="34" charset="0"/>
                <a:cs typeface="Arial" pitchFamily="34" charset="0"/>
              </a:rPr>
              <a:t> </a:t>
            </a:r>
            <a:r>
              <a:rPr lang="ro-RO" sz="1400" b="1" dirty="0">
                <a:solidFill>
                  <a:srgbClr val="002060"/>
                </a:solidFill>
                <a:latin typeface="Arial" pitchFamily="34" charset="0"/>
                <a:cs typeface="Arial" pitchFamily="34" charset="0"/>
              </a:rPr>
              <a:t>9 luni 20</a:t>
            </a:r>
            <a:r>
              <a:rPr lang="en-US" sz="1400" b="1" dirty="0">
                <a:solidFill>
                  <a:srgbClr val="002060"/>
                </a:solidFill>
                <a:latin typeface="Arial" pitchFamily="34" charset="0"/>
                <a:cs typeface="Arial" pitchFamily="34" charset="0"/>
              </a:rPr>
              <a:t>21</a:t>
            </a:r>
            <a:endParaRPr lang="en-US" sz="1400" dirty="0">
              <a:solidFill>
                <a:srgbClr val="00206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94027756"/>
              </p:ext>
            </p:extLst>
          </p:nvPr>
        </p:nvGraphicFramePr>
        <p:xfrm>
          <a:off x="1145962" y="692586"/>
          <a:ext cx="6882421" cy="5627302"/>
        </p:xfrm>
        <a:graphic>
          <a:graphicData uri="http://schemas.openxmlformats.org/drawingml/2006/table">
            <a:tbl>
              <a:tblPr>
                <a:effectLst>
                  <a:outerShdw blurRad="50800" dist="50800" dir="5400000" algn="ctr" rotWithShape="0">
                    <a:schemeClr val="bg1"/>
                  </a:outerShdw>
                </a:effectLst>
              </a:tblPr>
              <a:tblGrid>
                <a:gridCol w="2786755">
                  <a:extLst>
                    <a:ext uri="{9D8B030D-6E8A-4147-A177-3AD203B41FA5}">
                      <a16:colId xmlns:a16="http://schemas.microsoft.com/office/drawing/2014/main" val="20000"/>
                    </a:ext>
                  </a:extLst>
                </a:gridCol>
                <a:gridCol w="654455">
                  <a:extLst>
                    <a:ext uri="{9D8B030D-6E8A-4147-A177-3AD203B41FA5}">
                      <a16:colId xmlns:a16="http://schemas.microsoft.com/office/drawing/2014/main" val="20001"/>
                    </a:ext>
                  </a:extLst>
                </a:gridCol>
                <a:gridCol w="696699">
                  <a:extLst>
                    <a:ext uri="{9D8B030D-6E8A-4147-A177-3AD203B41FA5}">
                      <a16:colId xmlns:a16="http://schemas.microsoft.com/office/drawing/2014/main" val="20002"/>
                    </a:ext>
                  </a:extLst>
                </a:gridCol>
                <a:gridCol w="632861">
                  <a:extLst>
                    <a:ext uri="{9D8B030D-6E8A-4147-A177-3AD203B41FA5}">
                      <a16:colId xmlns:a16="http://schemas.microsoft.com/office/drawing/2014/main" val="20003"/>
                    </a:ext>
                  </a:extLst>
                </a:gridCol>
                <a:gridCol w="156419">
                  <a:extLst>
                    <a:ext uri="{9D8B030D-6E8A-4147-A177-3AD203B41FA5}">
                      <a16:colId xmlns:a16="http://schemas.microsoft.com/office/drawing/2014/main" val="20004"/>
                    </a:ext>
                  </a:extLst>
                </a:gridCol>
                <a:gridCol w="703884">
                  <a:extLst>
                    <a:ext uri="{9D8B030D-6E8A-4147-A177-3AD203B41FA5}">
                      <a16:colId xmlns:a16="http://schemas.microsoft.com/office/drawing/2014/main" val="20005"/>
                    </a:ext>
                  </a:extLst>
                </a:gridCol>
                <a:gridCol w="531269">
                  <a:extLst>
                    <a:ext uri="{9D8B030D-6E8A-4147-A177-3AD203B41FA5}">
                      <a16:colId xmlns:a16="http://schemas.microsoft.com/office/drawing/2014/main" val="20006"/>
                    </a:ext>
                  </a:extLst>
                </a:gridCol>
                <a:gridCol w="720079">
                  <a:extLst>
                    <a:ext uri="{9D8B030D-6E8A-4147-A177-3AD203B41FA5}">
                      <a16:colId xmlns:a16="http://schemas.microsoft.com/office/drawing/2014/main" val="2442662494"/>
                    </a:ext>
                  </a:extLst>
                </a:gridCol>
              </a:tblGrid>
              <a:tr h="360150">
                <a:tc>
                  <a:txBody>
                    <a:bodyPr/>
                    <a:lstStyle/>
                    <a:p>
                      <a:pPr algn="l" rtl="0" fontAlgn="ctr"/>
                      <a:r>
                        <a:rPr lang="en-US" sz="900" b="1" i="0" u="none" strike="noStrike" dirty="0">
                          <a:solidFill>
                            <a:srgbClr val="000000"/>
                          </a:solidFill>
                          <a:effectLst/>
                          <a:latin typeface="Arial" panose="020B0604020202020204" pitchFamily="34" charset="0"/>
                        </a:rPr>
                        <a:t>mil.</a:t>
                      </a:r>
                      <a:r>
                        <a:rPr lang="ro-RO" sz="900" b="1" i="0" u="none" strike="noStrike" baseline="0" dirty="0">
                          <a:solidFill>
                            <a:srgbClr val="000000"/>
                          </a:solidFill>
                          <a:effectLst/>
                          <a:latin typeface="Arial" panose="020B0604020202020204" pitchFamily="34" charset="0"/>
                        </a:rPr>
                        <a:t> lei</a:t>
                      </a:r>
                      <a:endParaRPr lang="en-US"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rgbClr val="A5CD39"/>
                    </a:solidFill>
                  </a:tcPr>
                </a:tc>
                <a:tc>
                  <a:txBody>
                    <a:bodyPr/>
                    <a:lstStyle/>
                    <a:p>
                      <a:pPr algn="ctr" rtl="0" fontAlgn="ctr"/>
                      <a:r>
                        <a:rPr lang="ro-RO" sz="900" b="1" i="0" u="none" strike="noStrike" dirty="0">
                          <a:solidFill>
                            <a:srgbClr val="000000"/>
                          </a:solidFill>
                          <a:effectLst/>
                          <a:latin typeface="Arial" panose="020B0604020202020204" pitchFamily="34" charset="0"/>
                        </a:rPr>
                        <a:t>9 luni 20</a:t>
                      </a:r>
                      <a:r>
                        <a:rPr lang="en-US" sz="900" b="1" i="0" u="none" strike="noStrike" dirty="0">
                          <a:solidFill>
                            <a:srgbClr val="000000"/>
                          </a:solidFill>
                          <a:effectLst/>
                          <a:latin typeface="Arial" panose="020B0604020202020204" pitchFamily="34" charset="0"/>
                        </a:rPr>
                        <a:t>22</a:t>
                      </a:r>
                    </a:p>
                    <a:p>
                      <a:pPr algn="ctr" rtl="0" fontAlgn="ctr"/>
                      <a:r>
                        <a:rPr lang="en-US" sz="900" b="1" i="0" u="none" strike="noStrike" dirty="0" err="1">
                          <a:solidFill>
                            <a:srgbClr val="000000"/>
                          </a:solidFill>
                          <a:effectLst/>
                          <a:latin typeface="Arial" panose="020B0604020202020204" pitchFamily="34" charset="0"/>
                        </a:rPr>
                        <a:t>Realizat</a:t>
                      </a:r>
                      <a:endParaRPr lang="en-US"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rgbClr val="A5CD39"/>
                    </a:solidFill>
                  </a:tcPr>
                </a:tc>
                <a:tc>
                  <a:txBody>
                    <a:bodyPr/>
                    <a:lstStyle/>
                    <a:p>
                      <a:pPr algn="ctr" rtl="0" fontAlgn="ctr"/>
                      <a:r>
                        <a:rPr lang="ro-RO" sz="900" b="1" i="0" u="none" strike="noStrike" dirty="0">
                          <a:solidFill>
                            <a:srgbClr val="000000"/>
                          </a:solidFill>
                          <a:effectLst/>
                          <a:latin typeface="Arial" panose="020B0604020202020204" pitchFamily="34" charset="0"/>
                        </a:rPr>
                        <a:t>9 luni </a:t>
                      </a:r>
                      <a:r>
                        <a:rPr lang="en-US" sz="900" b="1" i="0" u="none" strike="noStrike" dirty="0">
                          <a:solidFill>
                            <a:srgbClr val="000000"/>
                          </a:solidFill>
                          <a:effectLst/>
                          <a:latin typeface="Arial" panose="020B0604020202020204" pitchFamily="34" charset="0"/>
                        </a:rPr>
                        <a:t>2021</a:t>
                      </a:r>
                    </a:p>
                    <a:p>
                      <a:pPr algn="ctr" rtl="0" fontAlgn="ctr"/>
                      <a:r>
                        <a:rPr lang="en-US" sz="900" b="1" i="0" u="none" strike="noStrike" dirty="0" err="1">
                          <a:solidFill>
                            <a:srgbClr val="000000"/>
                          </a:solidFill>
                          <a:effectLst/>
                          <a:latin typeface="Arial" panose="020B0604020202020204" pitchFamily="34" charset="0"/>
                        </a:rPr>
                        <a:t>Realizat</a:t>
                      </a:r>
                      <a:endParaRPr lang="en-US"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rgbClr val="A5CD39"/>
                    </a:solidFill>
                  </a:tcPr>
                </a:tc>
                <a:tc>
                  <a:txBody>
                    <a:bodyPr/>
                    <a:lstStyle/>
                    <a:p>
                      <a:pPr algn="ctr" rtl="0" fontAlgn="ctr"/>
                      <a:r>
                        <a:rPr lang="en-US" sz="900" b="1" i="0" u="none" strike="noStrike" dirty="0">
                          <a:solidFill>
                            <a:srgbClr val="000000"/>
                          </a:solidFill>
                          <a:effectLst/>
                          <a:latin typeface="Arial" panose="020B0604020202020204" pitchFamily="34" charset="0"/>
                        </a:rPr>
                        <a:t>V</a:t>
                      </a:r>
                      <a:r>
                        <a:rPr lang="ro-RO" sz="900" b="1" i="0" u="none" strike="noStrike" dirty="0">
                          <a:solidFill>
                            <a:srgbClr val="000000"/>
                          </a:solidFill>
                          <a:effectLst/>
                          <a:latin typeface="Arial" panose="020B0604020202020204" pitchFamily="34" charset="0"/>
                        </a:rPr>
                        <a:t>ARIAȚIE</a:t>
                      </a:r>
                      <a:r>
                        <a:rPr lang="en-US" sz="900" b="1" i="0" u="none" strike="noStrike" dirty="0">
                          <a:solidFill>
                            <a:srgbClr val="000000"/>
                          </a:solidFill>
                          <a:effectLst/>
                          <a:latin typeface="Arial" panose="020B0604020202020204" pitchFamily="34" charset="0"/>
                        </a:rPr>
                        <a:t> </a:t>
                      </a:r>
                    </a:p>
                  </a:txBody>
                  <a:tcPr marL="5973" marR="5973" marT="5973" marB="0" anchor="ctr">
                    <a:lnL>
                      <a:noFill/>
                    </a:lnL>
                    <a:lnR>
                      <a:noFill/>
                    </a:lnR>
                    <a:lnT>
                      <a:noFill/>
                    </a:lnT>
                    <a:lnB>
                      <a:noFill/>
                    </a:lnB>
                    <a:solidFill>
                      <a:srgbClr val="A5CD39"/>
                    </a:solidFill>
                  </a:tcPr>
                </a:tc>
                <a:tc>
                  <a:txBody>
                    <a:bodyPr/>
                    <a:lstStyle/>
                    <a:p>
                      <a:pPr algn="ctr" rtl="0" fontAlgn="ctr"/>
                      <a:endParaRPr lang="en-US"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noFill/>
                  </a:tcPr>
                </a:tc>
                <a:tc>
                  <a:txBody>
                    <a:bodyPr/>
                    <a:lstStyle/>
                    <a:p>
                      <a:pPr algn="ctr" rtl="0" fontAlgn="ctr"/>
                      <a:r>
                        <a:rPr lang="ro-RO" sz="900" b="1" i="0" u="none" strike="noStrike" dirty="0">
                          <a:solidFill>
                            <a:srgbClr val="000000"/>
                          </a:solidFill>
                          <a:effectLst/>
                          <a:latin typeface="Arial" panose="020B0604020202020204" pitchFamily="34" charset="0"/>
                        </a:rPr>
                        <a:t>T1 </a:t>
                      </a:r>
                      <a:r>
                        <a:rPr lang="en-US" sz="900" b="1" i="0" u="none" strike="noStrike" dirty="0">
                          <a:solidFill>
                            <a:srgbClr val="000000"/>
                          </a:solidFill>
                          <a:effectLst/>
                          <a:latin typeface="Arial" panose="020B0604020202020204" pitchFamily="34" charset="0"/>
                        </a:rPr>
                        <a:t>2022</a:t>
                      </a:r>
                    </a:p>
                  </a:txBody>
                  <a:tcPr marL="5973" marR="5973" marT="5973" marB="0" anchor="ctr">
                    <a:lnL>
                      <a:noFill/>
                    </a:lnL>
                    <a:lnR>
                      <a:noFill/>
                    </a:lnR>
                    <a:lnT>
                      <a:noFill/>
                    </a:lnT>
                    <a:lnB>
                      <a:noFill/>
                    </a:lnB>
                    <a:solidFill>
                      <a:srgbClr val="A5CD39"/>
                    </a:solidFill>
                  </a:tcPr>
                </a:tc>
                <a:tc>
                  <a:txBody>
                    <a:bodyPr/>
                    <a:lstStyle/>
                    <a:p>
                      <a:pPr algn="ctr" rtl="0" fontAlgn="ctr"/>
                      <a:r>
                        <a:rPr lang="ro-RO" sz="900" b="1" i="0" u="none" strike="noStrike" dirty="0">
                          <a:solidFill>
                            <a:srgbClr val="000000"/>
                          </a:solidFill>
                          <a:effectLst/>
                          <a:latin typeface="Arial" panose="020B0604020202020204" pitchFamily="34" charset="0"/>
                        </a:rPr>
                        <a:t>T2 </a:t>
                      </a:r>
                      <a:r>
                        <a:rPr lang="en-US" sz="900" b="1" i="0" u="none" strike="noStrike" dirty="0">
                          <a:solidFill>
                            <a:srgbClr val="000000"/>
                          </a:solidFill>
                          <a:effectLst/>
                          <a:latin typeface="Arial" panose="020B0604020202020204" pitchFamily="34" charset="0"/>
                        </a:rPr>
                        <a:t>2022</a:t>
                      </a:r>
                    </a:p>
                  </a:txBody>
                  <a:tcPr marL="5973" marR="5973" marT="5973" marB="0" anchor="ctr">
                    <a:lnL>
                      <a:noFill/>
                    </a:lnL>
                    <a:lnR>
                      <a:noFill/>
                    </a:lnR>
                    <a:lnT>
                      <a:noFill/>
                    </a:lnT>
                    <a:lnB>
                      <a:noFill/>
                    </a:lnB>
                    <a:solidFill>
                      <a:srgbClr val="A5CD39"/>
                    </a:solidFill>
                  </a:tcPr>
                </a:tc>
                <a:tc>
                  <a:txBody>
                    <a:bodyPr/>
                    <a:lstStyle/>
                    <a:p>
                      <a:pPr algn="ctr" rtl="0" fontAlgn="ctr"/>
                      <a:r>
                        <a:rPr lang="ro-RO" sz="900" b="1" i="0" u="none" strike="noStrike" dirty="0">
                          <a:solidFill>
                            <a:srgbClr val="000000"/>
                          </a:solidFill>
                          <a:effectLst/>
                          <a:latin typeface="Arial" panose="020B0604020202020204" pitchFamily="34" charset="0"/>
                        </a:rPr>
                        <a:t>T3 </a:t>
                      </a:r>
                      <a:r>
                        <a:rPr lang="en-US" sz="900" b="1" i="0" u="none" strike="noStrike" dirty="0">
                          <a:solidFill>
                            <a:srgbClr val="000000"/>
                          </a:solidFill>
                          <a:effectLst/>
                          <a:latin typeface="Arial" panose="020B0604020202020204" pitchFamily="34" charset="0"/>
                        </a:rPr>
                        <a:t>2022</a:t>
                      </a:r>
                    </a:p>
                  </a:txBody>
                  <a:tcPr marL="5973" marR="5973" marT="5973" marB="0" anchor="ctr">
                    <a:lnL>
                      <a:noFill/>
                    </a:lnL>
                    <a:lnR>
                      <a:noFill/>
                    </a:lnR>
                    <a:lnT>
                      <a:noFill/>
                    </a:lnT>
                    <a:lnB>
                      <a:noFill/>
                    </a:lnB>
                    <a:solidFill>
                      <a:srgbClr val="A5CD39"/>
                    </a:solidFill>
                  </a:tcPr>
                </a:tc>
                <a:extLst>
                  <a:ext uri="{0D108BD9-81ED-4DB2-BD59-A6C34878D82A}">
                    <a16:rowId xmlns:a16="http://schemas.microsoft.com/office/drawing/2014/main" val="10000"/>
                  </a:ext>
                </a:extLst>
              </a:tr>
              <a:tr h="155467">
                <a:tc>
                  <a:txBody>
                    <a:bodyPr/>
                    <a:lstStyle/>
                    <a:p>
                      <a:pPr algn="l" rtl="0" fontAlgn="b"/>
                      <a:r>
                        <a:rPr lang="ro-RO" sz="900" b="1" i="1" u="none" strike="noStrike" dirty="0">
                          <a:solidFill>
                            <a:srgbClr val="000000"/>
                          </a:solidFill>
                          <a:effectLst/>
                          <a:latin typeface="Arial" panose="020B0604020202020204" pitchFamily="34" charset="0"/>
                          <a:cs typeface="Arial" panose="020B0604020202020204" pitchFamily="34" charset="0"/>
                        </a:rPr>
                        <a:t>Venituri din exploatare</a:t>
                      </a:r>
                    </a:p>
                  </a:txBody>
                  <a:tcPr marL="5973" marR="5973" marT="5973" marB="0" anchor="b">
                    <a:lnL>
                      <a:noFill/>
                    </a:lnL>
                    <a:lnR>
                      <a:noFill/>
                    </a:lnR>
                    <a:lnT>
                      <a:noFill/>
                    </a:lnT>
                    <a:lnB>
                      <a:noFill/>
                    </a:lnB>
                  </a:tcPr>
                </a:tc>
                <a:tc>
                  <a:txBody>
                    <a:bodyPr/>
                    <a:lstStyle/>
                    <a:p>
                      <a:pPr marL="0" marR="0" algn="r" rtl="0">
                        <a:lnSpc>
                          <a:spcPct val="107000"/>
                        </a:lnSpc>
                        <a:spcBef>
                          <a:spcPts val="0"/>
                        </a:spcBef>
                        <a:spcAft>
                          <a:spcPts val="0"/>
                        </a:spcAft>
                      </a:pPr>
                      <a:endParaRPr lang="ro-RO"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rtl="0" fontAlgn="b"/>
                      <a:endParaRPr lang="en-US"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tcPr>
                </a:tc>
                <a:tc>
                  <a:txBody>
                    <a:bodyPr/>
                    <a:lstStyle/>
                    <a:p>
                      <a:pPr algn="l" rtl="0" fontAlgn="b"/>
                      <a:endParaRPr lang="en-US"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tcPr>
                </a:tc>
                <a:tc>
                  <a:txBody>
                    <a:bodyPr/>
                    <a:lstStyle/>
                    <a:p>
                      <a:pPr algn="l" rtl="0" fontAlgn="b"/>
                      <a:endParaRPr lang="en-US"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noFill/>
                  </a:tcPr>
                </a:tc>
                <a:tc>
                  <a:txBody>
                    <a:bodyPr/>
                    <a:lstStyle/>
                    <a:p>
                      <a:pPr algn="ctr" rtl="0" fontAlgn="b"/>
                      <a:endParaRPr lang="en-US"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tcPr>
                </a:tc>
                <a:tc>
                  <a:txBody>
                    <a:bodyPr/>
                    <a:lstStyle/>
                    <a:p>
                      <a:pPr algn="ctr" rtl="0" fontAlgn="b"/>
                      <a:endParaRPr lang="en-US"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tcPr>
                </a:tc>
                <a:tc>
                  <a:txBody>
                    <a:bodyPr/>
                    <a:lstStyle/>
                    <a:p>
                      <a:pPr algn="ctr" rtl="0" fontAlgn="b"/>
                      <a:endParaRPr lang="en-US"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tcPr>
                </a:tc>
                <a:extLst>
                  <a:ext uri="{0D108BD9-81ED-4DB2-BD59-A6C34878D82A}">
                    <a16:rowId xmlns:a16="http://schemas.microsoft.com/office/drawing/2014/main" val="10002"/>
                  </a:ext>
                </a:extLst>
              </a:tr>
              <a:tr h="170533">
                <a:tc>
                  <a:txBody>
                    <a:bodyPr/>
                    <a:lstStyle/>
                    <a:p>
                      <a:pPr algn="l" rtl="0" fontAlgn="b"/>
                      <a:r>
                        <a:rPr lang="ro-RO" sz="900" b="0" i="0" u="none" strike="noStrike" dirty="0">
                          <a:solidFill>
                            <a:srgbClr val="000000"/>
                          </a:solidFill>
                          <a:effectLst/>
                          <a:latin typeface="Arial" panose="020B0604020202020204" pitchFamily="34" charset="0"/>
                          <a:cs typeface="Arial" panose="020B0604020202020204" pitchFamily="34" charset="0"/>
                        </a:rPr>
                        <a:t>     Cifra de afaceri</a:t>
                      </a:r>
                    </a:p>
                  </a:txBody>
                  <a:tcPr marL="5973" marR="5973" marT="5973" marB="0" anchor="b">
                    <a:lnL>
                      <a:noFill/>
                    </a:lnL>
                    <a:lnR>
                      <a:noFill/>
                    </a:lnR>
                    <a:lnT>
                      <a:noFill/>
                    </a:lnT>
                    <a:lnB>
                      <a:noFill/>
                    </a:lnB>
                  </a:tcPr>
                </a:tc>
                <a:tc>
                  <a:txBody>
                    <a:bodyPr/>
                    <a:lstStyle/>
                    <a:p>
                      <a:pPr marL="0" marR="0" algn="r" rtl="0">
                        <a:lnSpc>
                          <a:spcPct val="107000"/>
                        </a:lnSpc>
                        <a:spcBef>
                          <a:spcPts val="0"/>
                        </a:spcBef>
                        <a:spcAft>
                          <a:spcPts val="0"/>
                        </a:spcAft>
                      </a:pPr>
                      <a:r>
                        <a:rPr lang="ro-RO" sz="900" dirty="0">
                          <a:effectLst/>
                          <a:latin typeface="Arial" panose="020B0604020202020204" pitchFamily="34" charset="0"/>
                          <a:ea typeface="Calibri" panose="020F0502020204030204" pitchFamily="34" charset="0"/>
                          <a:cs typeface="Arial" panose="020B0604020202020204" pitchFamily="34" charset="0"/>
                        </a:rPr>
                        <a:t>351,4</a:t>
                      </a:r>
                    </a:p>
                  </a:txBody>
                  <a:tcPr marL="68580" marR="68580" marT="0" marB="0" anchor="ctr">
                    <a:lnL>
                      <a:noFill/>
                    </a:lnL>
                    <a:lnR>
                      <a:noFill/>
                    </a:lnR>
                    <a:lnT>
                      <a:noFill/>
                    </a:lnT>
                    <a:lnB>
                      <a:noFill/>
                    </a:lnB>
                  </a:tcPr>
                </a:tc>
                <a:tc>
                  <a:txBody>
                    <a:bodyPr/>
                    <a:lstStyle/>
                    <a:p>
                      <a:pPr algn="r" rtl="0" fontAlgn="b"/>
                      <a:r>
                        <a:rPr lang="ro-RO" sz="900" b="0" i="0" u="none" strike="noStrike" dirty="0">
                          <a:solidFill>
                            <a:srgbClr val="000000"/>
                          </a:solidFill>
                          <a:effectLst/>
                          <a:latin typeface="Arial" panose="020B0604020202020204" pitchFamily="34" charset="0"/>
                        </a:rPr>
                        <a:t>313,3</a:t>
                      </a:r>
                    </a:p>
                  </a:txBody>
                  <a:tcPr marL="5973" marR="5973" marT="5973" marB="0" anchor="ctr">
                    <a:lnL>
                      <a:noFill/>
                    </a:lnL>
                    <a:lnR>
                      <a:noFill/>
                    </a:lnR>
                    <a:lnT>
                      <a:noFill/>
                    </a:lnT>
                    <a:lnB>
                      <a:noFill/>
                    </a:lnB>
                  </a:tcPr>
                </a:tc>
                <a:tc>
                  <a:txBody>
                    <a:bodyPr/>
                    <a:lstStyle/>
                    <a:p>
                      <a:pPr algn="r" rtl="0" fontAlgn="b"/>
                      <a:r>
                        <a:rPr lang="ro-RO" sz="900" b="1" dirty="0">
                          <a:solidFill>
                            <a:schemeClr val="tx1"/>
                          </a:solidFill>
                          <a:latin typeface="Arial" pitchFamily="34" charset="0"/>
                          <a:cs typeface="Arial" pitchFamily="34" charset="0"/>
                        </a:rPr>
                        <a:t>▲  </a:t>
                      </a:r>
                      <a:r>
                        <a:rPr lang="ro-RO" sz="900" dirty="0">
                          <a:solidFill>
                            <a:schemeClr val="tx1"/>
                          </a:solidFill>
                          <a:latin typeface="Arial" panose="020B0604020202020204" pitchFamily="34" charset="0"/>
                          <a:cs typeface="Arial" panose="020B0604020202020204" pitchFamily="34" charset="0"/>
                        </a:rPr>
                        <a:t>  </a:t>
                      </a:r>
                      <a:r>
                        <a:rPr lang="ro-RO" sz="900" b="0" dirty="0">
                          <a:solidFill>
                            <a:schemeClr val="tx1"/>
                          </a:solidFill>
                          <a:latin typeface="Arial" pitchFamily="34" charset="0"/>
                          <a:cs typeface="Arial" pitchFamily="34" charset="0"/>
                        </a:rPr>
                        <a:t>12,2</a:t>
                      </a:r>
                      <a:r>
                        <a:rPr lang="ro-RO" sz="900" b="0" i="0" u="none" strike="noStrike" dirty="0">
                          <a:solidFill>
                            <a:schemeClr val="tx1"/>
                          </a:solidFill>
                          <a:effectLst/>
                          <a:latin typeface="Arial" panose="020B0604020202020204" pitchFamily="34" charset="0"/>
                        </a:rPr>
                        <a:t>%</a:t>
                      </a:r>
                    </a:p>
                  </a:txBody>
                  <a:tcPr marL="5973" marR="5973" marT="5973" marB="0" anchor="ctr">
                    <a:lnL>
                      <a:noFill/>
                    </a:lnL>
                    <a:lnR>
                      <a:noFill/>
                    </a:lnR>
                    <a:lnT>
                      <a:noFill/>
                    </a:lnT>
                    <a:lnB>
                      <a:noFill/>
                    </a:lnB>
                  </a:tcPr>
                </a:tc>
                <a:tc>
                  <a:txBody>
                    <a:bodyPr/>
                    <a:lstStyle/>
                    <a:p>
                      <a:pPr algn="l" rtl="0" fontAlgn="b"/>
                      <a:endParaRPr lang="en-US"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noFill/>
                  </a:tcPr>
                </a:tc>
                <a:tc>
                  <a:txBody>
                    <a:bodyPr/>
                    <a:lstStyle/>
                    <a:p>
                      <a:pPr algn="r" rtl="0" fontAlgn="b"/>
                      <a:r>
                        <a:rPr lang="ro-RO" sz="900" b="0" i="0" u="none" strike="noStrike" dirty="0">
                          <a:solidFill>
                            <a:srgbClr val="000000"/>
                          </a:solidFill>
                          <a:effectLst/>
                          <a:latin typeface="Arial" panose="020B0604020202020204" pitchFamily="34" charset="0"/>
                        </a:rPr>
                        <a:t>117,2</a:t>
                      </a: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116</a:t>
                      </a:r>
                    </a:p>
                  </a:txBody>
                  <a:tcPr marL="0" marR="0" marT="0" marB="0" anchor="ctr">
                    <a:lnL>
                      <a:noFill/>
                    </a:lnL>
                    <a:lnR>
                      <a:noFill/>
                    </a:lnR>
                    <a:lnT>
                      <a:noFill/>
                    </a:lnT>
                    <a:lnB>
                      <a:noFill/>
                    </a:lnB>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118,2</a:t>
                      </a:r>
                    </a:p>
                  </a:txBody>
                  <a:tcPr marL="0" marR="0" marT="0" marB="0" anchor="ctr">
                    <a:lnL>
                      <a:noFill/>
                    </a:lnL>
                    <a:lnR>
                      <a:noFill/>
                    </a:lnR>
                    <a:lnT>
                      <a:noFill/>
                    </a:lnT>
                    <a:lnB>
                      <a:noFill/>
                    </a:lnB>
                  </a:tcPr>
                </a:tc>
                <a:extLst>
                  <a:ext uri="{0D108BD9-81ED-4DB2-BD59-A6C34878D82A}">
                    <a16:rowId xmlns:a16="http://schemas.microsoft.com/office/drawing/2014/main" val="10003"/>
                  </a:ext>
                </a:extLst>
              </a:tr>
              <a:tr h="170533">
                <a:tc>
                  <a:txBody>
                    <a:bodyPr/>
                    <a:lstStyle/>
                    <a:p>
                      <a:pPr algn="l" rtl="0" fontAlgn="b"/>
                      <a:r>
                        <a:rPr lang="ro-RO" sz="900" b="0" i="0" u="none" strike="noStrike" dirty="0">
                          <a:solidFill>
                            <a:srgbClr val="000000"/>
                          </a:solidFill>
                          <a:effectLst/>
                          <a:latin typeface="Arial" panose="020B0604020202020204" pitchFamily="34" charset="0"/>
                          <a:cs typeface="Arial" panose="020B0604020202020204" pitchFamily="34" charset="0"/>
                        </a:rPr>
                        <a:t>     Alte venituri din exploatare</a:t>
                      </a:r>
                    </a:p>
                  </a:txBody>
                  <a:tcPr marL="5973" marR="5973" marT="5973" marB="0" anchor="b">
                    <a:lnL>
                      <a:noFill/>
                    </a:lnL>
                    <a:lnR>
                      <a:noFill/>
                    </a:lnR>
                    <a:lnT>
                      <a:noFill/>
                    </a:lnT>
                    <a:lnB>
                      <a:noFill/>
                    </a:lnB>
                  </a:tcPr>
                </a:tc>
                <a:tc>
                  <a:txBody>
                    <a:bodyPr/>
                    <a:lstStyle/>
                    <a:p>
                      <a:pPr marL="0" marR="0" algn="r" rtl="0">
                        <a:lnSpc>
                          <a:spcPct val="107000"/>
                        </a:lnSpc>
                        <a:spcBef>
                          <a:spcPts val="0"/>
                        </a:spcBef>
                        <a:spcAft>
                          <a:spcPts val="0"/>
                        </a:spcAft>
                      </a:pPr>
                      <a:r>
                        <a:rPr lang="ro-RO" sz="900" dirty="0">
                          <a:effectLst/>
                          <a:latin typeface="Arial" panose="020B0604020202020204" pitchFamily="34" charset="0"/>
                          <a:ea typeface="Calibri" panose="020F0502020204030204" pitchFamily="34" charset="0"/>
                          <a:cs typeface="Arial" panose="020B0604020202020204" pitchFamily="34" charset="0"/>
                        </a:rPr>
                        <a:t>38,1</a:t>
                      </a:r>
                    </a:p>
                  </a:txBody>
                  <a:tcPr marL="68580" marR="68580" marT="0" marB="0" anchor="ctr">
                    <a:lnL>
                      <a:noFill/>
                    </a:lnL>
                    <a:lnR>
                      <a:noFill/>
                    </a:lnR>
                    <a:lnT>
                      <a:noFill/>
                    </a:lnT>
                    <a:lnB>
                      <a:noFill/>
                    </a:lnB>
                  </a:tcPr>
                </a:tc>
                <a:tc>
                  <a:txBody>
                    <a:bodyPr/>
                    <a:lstStyle/>
                    <a:p>
                      <a:pPr algn="r" rtl="0" fontAlgn="b"/>
                      <a:r>
                        <a:rPr lang="ro-RO" sz="900" b="0" i="0" u="none" strike="noStrike" dirty="0">
                          <a:solidFill>
                            <a:srgbClr val="000000"/>
                          </a:solidFill>
                          <a:effectLst/>
                          <a:latin typeface="Arial" panose="020B0604020202020204" pitchFamily="34" charset="0"/>
                        </a:rPr>
                        <a:t>33,6</a:t>
                      </a:r>
                    </a:p>
                  </a:txBody>
                  <a:tcPr marL="5973" marR="5973" marT="5973" marB="0" anchor="ctr">
                    <a:lnL>
                      <a:noFill/>
                    </a:lnL>
                    <a:lnR>
                      <a:noFill/>
                    </a:lnR>
                    <a:lnT>
                      <a:noFill/>
                    </a:lnT>
                    <a:lnB>
                      <a:noFill/>
                    </a:lnB>
                  </a:tcPr>
                </a:tc>
                <a:tc>
                  <a:txBody>
                    <a:bodyPr/>
                    <a:lstStyle/>
                    <a:p>
                      <a:pPr algn="r" rtl="0" fontAlgn="b"/>
                      <a:r>
                        <a:rPr lang="ro-RO" sz="900" b="1" dirty="0">
                          <a:solidFill>
                            <a:schemeClr val="tx1"/>
                          </a:solidFill>
                          <a:latin typeface="Arial" pitchFamily="34" charset="0"/>
                          <a:cs typeface="Arial" pitchFamily="34" charset="0"/>
                        </a:rPr>
                        <a:t>▲  </a:t>
                      </a:r>
                      <a:r>
                        <a:rPr lang="ro-RO" sz="900" b="0" dirty="0">
                          <a:solidFill>
                            <a:schemeClr val="tx1"/>
                          </a:solidFill>
                          <a:latin typeface="Arial" pitchFamily="34" charset="0"/>
                          <a:cs typeface="Arial" pitchFamily="34" charset="0"/>
                        </a:rPr>
                        <a:t>  13,4</a:t>
                      </a:r>
                      <a:r>
                        <a:rPr lang="ro-RO" sz="900" b="0" i="0" u="none" strike="noStrike" dirty="0">
                          <a:solidFill>
                            <a:schemeClr val="tx1"/>
                          </a:solidFill>
                          <a:effectLst/>
                          <a:latin typeface="Arial" panose="020B0604020202020204" pitchFamily="34" charset="0"/>
                        </a:rPr>
                        <a:t>%</a:t>
                      </a:r>
                    </a:p>
                  </a:txBody>
                  <a:tcPr marL="5973" marR="5973" marT="5973" marB="0" anchor="ctr">
                    <a:lnL>
                      <a:noFill/>
                    </a:lnL>
                    <a:lnR>
                      <a:noFill/>
                    </a:lnR>
                    <a:lnT>
                      <a:noFill/>
                    </a:lnT>
                    <a:lnB>
                      <a:noFill/>
                    </a:lnB>
                  </a:tcPr>
                </a:tc>
                <a:tc>
                  <a:txBody>
                    <a:bodyPr/>
                    <a:lstStyle/>
                    <a:p>
                      <a:pPr algn="l" rtl="0" fontAlgn="b"/>
                      <a:endParaRPr lang="en-US" sz="900" b="0" i="1"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noFill/>
                  </a:tcPr>
                </a:tc>
                <a:tc>
                  <a:txBody>
                    <a:bodyPr/>
                    <a:lstStyle/>
                    <a:p>
                      <a:pPr algn="r" rtl="0" fontAlgn="b"/>
                      <a:r>
                        <a:rPr lang="ro-RO" sz="900" b="0" i="0" u="none" strike="noStrike" dirty="0">
                          <a:solidFill>
                            <a:srgbClr val="000000"/>
                          </a:solidFill>
                          <a:effectLst/>
                          <a:latin typeface="Arial" panose="020B0604020202020204" pitchFamily="34" charset="0"/>
                        </a:rPr>
                        <a:t>16,0</a:t>
                      </a: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11,6</a:t>
                      </a:r>
                    </a:p>
                  </a:txBody>
                  <a:tcPr marL="0" marR="0" marT="0" marB="0" anchor="ctr">
                    <a:lnL>
                      <a:noFill/>
                    </a:lnL>
                    <a:lnR>
                      <a:noFill/>
                    </a:lnR>
                    <a:lnT>
                      <a:noFill/>
                    </a:lnT>
                    <a:lnB>
                      <a:noFill/>
                    </a:lnB>
                  </a:tcPr>
                </a:tc>
                <a:tc>
                  <a:txBody>
                    <a:bodyPr/>
                    <a:lstStyle/>
                    <a:p>
                      <a:pPr algn="r" fontAlgn="b"/>
                      <a:r>
                        <a:rPr lang="ro-RO" sz="900" b="0" i="0" u="none" strike="noStrike">
                          <a:solidFill>
                            <a:srgbClr val="000000"/>
                          </a:solidFill>
                          <a:effectLst/>
                          <a:latin typeface="Arial" panose="020B0604020202020204" pitchFamily="34" charset="0"/>
                          <a:cs typeface="Arial" panose="020B0604020202020204" pitchFamily="34" charset="0"/>
                        </a:rPr>
                        <a:t>10,5</a:t>
                      </a:r>
                    </a:p>
                  </a:txBody>
                  <a:tcPr marL="0" marR="0" marT="0" marB="0" anchor="ctr">
                    <a:lnL>
                      <a:noFill/>
                    </a:lnL>
                    <a:lnR>
                      <a:noFill/>
                    </a:lnR>
                    <a:lnT>
                      <a:noFill/>
                    </a:lnT>
                    <a:lnB>
                      <a:noFill/>
                    </a:lnB>
                  </a:tcPr>
                </a:tc>
                <a:extLst>
                  <a:ext uri="{0D108BD9-81ED-4DB2-BD59-A6C34878D82A}">
                    <a16:rowId xmlns:a16="http://schemas.microsoft.com/office/drawing/2014/main" val="10004"/>
                  </a:ext>
                </a:extLst>
              </a:tr>
              <a:tr h="155467">
                <a:tc>
                  <a:txBody>
                    <a:bodyPr/>
                    <a:lstStyle/>
                    <a:p>
                      <a:pPr algn="l" rtl="0" fontAlgn="b"/>
                      <a:r>
                        <a:rPr lang="ro-RO" sz="900" b="1" i="0" u="none" strike="noStrike" dirty="0">
                          <a:solidFill>
                            <a:srgbClr val="000000"/>
                          </a:solidFill>
                          <a:effectLst/>
                          <a:latin typeface="Arial" panose="020B0604020202020204" pitchFamily="34" charset="0"/>
                          <a:cs typeface="Arial" panose="020B0604020202020204" pitchFamily="34" charset="0"/>
                        </a:rPr>
                        <a:t>TOTAL VENITURI DIN EXPLOATARE</a:t>
                      </a:r>
                    </a:p>
                  </a:txBody>
                  <a:tcPr marL="5973" marR="5973" marT="5973" marB="0" anchor="ctr">
                    <a:lnL>
                      <a:noFill/>
                    </a:lnL>
                    <a:lnR>
                      <a:noFill/>
                    </a:lnR>
                    <a:lnT>
                      <a:noFill/>
                    </a:lnT>
                    <a:lnB>
                      <a:noFill/>
                    </a:lnB>
                    <a:solidFill>
                      <a:schemeClr val="accent1">
                        <a:lumMod val="20000"/>
                        <a:lumOff val="80000"/>
                      </a:schemeClr>
                    </a:solidFill>
                  </a:tcPr>
                </a:tc>
                <a:tc>
                  <a:txBody>
                    <a:bodyPr/>
                    <a:lstStyle/>
                    <a:p>
                      <a:pPr marL="0" marR="0" algn="r" rtl="0">
                        <a:lnSpc>
                          <a:spcPct val="107000"/>
                        </a:lnSpc>
                        <a:spcBef>
                          <a:spcPts val="0"/>
                        </a:spcBef>
                        <a:spcAft>
                          <a:spcPts val="0"/>
                        </a:spcAft>
                      </a:pPr>
                      <a:r>
                        <a:rPr lang="ro-RO" sz="900" b="1" dirty="0">
                          <a:effectLst/>
                          <a:latin typeface="Arial" panose="020B0604020202020204" pitchFamily="34" charset="0"/>
                          <a:ea typeface="Calibri" panose="020F0502020204030204" pitchFamily="34" charset="0"/>
                          <a:cs typeface="Arial" panose="020B0604020202020204" pitchFamily="34" charset="0"/>
                        </a:rPr>
                        <a:t>389,5</a:t>
                      </a:r>
                    </a:p>
                  </a:txBody>
                  <a:tcPr marL="68580" marR="68580" marT="0" marB="0" anchor="ctr">
                    <a:lnL>
                      <a:noFill/>
                    </a:lnL>
                    <a:lnR>
                      <a:noFill/>
                    </a:lnR>
                    <a:lnT>
                      <a:noFill/>
                    </a:lnT>
                    <a:lnB>
                      <a:noFill/>
                    </a:lnB>
                    <a:solidFill>
                      <a:schemeClr val="accent1">
                        <a:lumMod val="20000"/>
                        <a:lumOff val="80000"/>
                      </a:schemeClr>
                    </a:solidFill>
                  </a:tcPr>
                </a:tc>
                <a:tc>
                  <a:txBody>
                    <a:bodyPr/>
                    <a:lstStyle/>
                    <a:p>
                      <a:pPr algn="r" rtl="0" fontAlgn="b"/>
                      <a:r>
                        <a:rPr lang="ro-RO" sz="900" b="1" i="0" u="none" strike="noStrike" dirty="0">
                          <a:solidFill>
                            <a:srgbClr val="000000"/>
                          </a:solidFill>
                          <a:effectLst/>
                          <a:latin typeface="Arial" panose="020B0604020202020204" pitchFamily="34" charset="0"/>
                        </a:rPr>
                        <a:t>346,9</a:t>
                      </a: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1" dirty="0">
                          <a:solidFill>
                            <a:schemeClr val="tx1"/>
                          </a:solidFill>
                          <a:latin typeface="Arial" pitchFamily="34" charset="0"/>
                          <a:cs typeface="Arial" pitchFamily="34" charset="0"/>
                        </a:rPr>
                        <a:t>▲    12,3</a:t>
                      </a:r>
                      <a:r>
                        <a:rPr lang="ro-RO" sz="900" b="1" i="0" u="none" strike="noStrike" dirty="0">
                          <a:solidFill>
                            <a:schemeClr val="tx1"/>
                          </a:solidFill>
                          <a:effectLst/>
                          <a:latin typeface="Arial" panose="020B0604020202020204" pitchFamily="34" charset="0"/>
                        </a:rPr>
                        <a:t>%</a:t>
                      </a:r>
                    </a:p>
                  </a:txBody>
                  <a:tcPr marL="5973" marR="5973" marT="5973" marB="0" anchor="ctr">
                    <a:lnL>
                      <a:noFill/>
                    </a:lnL>
                    <a:lnR>
                      <a:noFill/>
                    </a:lnR>
                    <a:lnT>
                      <a:noFill/>
                    </a:lnT>
                    <a:lnB>
                      <a:noFill/>
                    </a:lnB>
                    <a:solidFill>
                      <a:schemeClr val="accent1">
                        <a:lumMod val="20000"/>
                        <a:lumOff val="80000"/>
                      </a:schemeClr>
                    </a:solidFill>
                  </a:tcPr>
                </a:tc>
                <a:tc>
                  <a:txBody>
                    <a:bodyPr/>
                    <a:lstStyle/>
                    <a:p>
                      <a:pPr algn="l" rtl="0" fontAlgn="b"/>
                      <a:endParaRPr lang="en-US" sz="900" b="1"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solidFill>
                      <a:schemeClr val="accent1">
                        <a:lumMod val="20000"/>
                        <a:lumOff val="80000"/>
                      </a:schemeClr>
                    </a:solidFill>
                  </a:tcPr>
                </a:tc>
                <a:tc>
                  <a:txBody>
                    <a:bodyPr/>
                    <a:lstStyle/>
                    <a:p>
                      <a:pPr algn="r" rtl="0" fontAlgn="b"/>
                      <a:r>
                        <a:rPr lang="ro-RO" sz="900" b="1" i="0" u="none" strike="noStrike" dirty="0">
                          <a:solidFill>
                            <a:srgbClr val="000000"/>
                          </a:solidFill>
                          <a:effectLst/>
                          <a:latin typeface="Arial" panose="020B0604020202020204" pitchFamily="34" charset="0"/>
                        </a:rPr>
                        <a:t>133,2</a:t>
                      </a:r>
                      <a:endParaRPr lang="en-US"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algn="r" fontAlgn="b"/>
                      <a:r>
                        <a:rPr lang="ro-RO" sz="900" b="1" i="0" u="none" strike="noStrike" dirty="0">
                          <a:solidFill>
                            <a:srgbClr val="000000"/>
                          </a:solidFill>
                          <a:effectLst/>
                          <a:latin typeface="Arial" panose="020B0604020202020204" pitchFamily="34" charset="0"/>
                          <a:cs typeface="Arial" panose="020B0604020202020204" pitchFamily="34" charset="0"/>
                        </a:rPr>
                        <a:t>127,6</a:t>
                      </a:r>
                    </a:p>
                  </a:txBody>
                  <a:tcPr marL="0" marR="0" marT="0" marB="0" anchor="ctr">
                    <a:lnL>
                      <a:noFill/>
                    </a:lnL>
                    <a:lnR>
                      <a:noFill/>
                    </a:lnR>
                    <a:lnT>
                      <a:noFill/>
                    </a:lnT>
                    <a:lnB>
                      <a:noFill/>
                    </a:lnB>
                    <a:solidFill>
                      <a:schemeClr val="accent1">
                        <a:lumMod val="20000"/>
                        <a:lumOff val="80000"/>
                      </a:schemeClr>
                    </a:solidFill>
                  </a:tcPr>
                </a:tc>
                <a:tc>
                  <a:txBody>
                    <a:bodyPr/>
                    <a:lstStyle/>
                    <a:p>
                      <a:pPr algn="r" fontAlgn="b"/>
                      <a:r>
                        <a:rPr lang="ro-RO" sz="900" b="1" i="0" u="none" strike="noStrike" dirty="0">
                          <a:solidFill>
                            <a:srgbClr val="000000"/>
                          </a:solidFill>
                          <a:effectLst/>
                          <a:latin typeface="Arial" panose="020B0604020202020204" pitchFamily="34" charset="0"/>
                          <a:cs typeface="Arial" panose="020B0604020202020204" pitchFamily="34" charset="0"/>
                        </a:rPr>
                        <a:t>128,7</a:t>
                      </a:r>
                    </a:p>
                  </a:txBody>
                  <a:tcPr marL="0" marR="0" marT="0"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5"/>
                  </a:ext>
                </a:extLst>
              </a:tr>
              <a:tr h="155467">
                <a:tc>
                  <a:txBody>
                    <a:bodyPr/>
                    <a:lstStyle/>
                    <a:p>
                      <a:pPr algn="l" rtl="0" fontAlgn="b"/>
                      <a:r>
                        <a:rPr lang="ro-RO" sz="900" b="1" i="1" u="none" strike="noStrike" dirty="0">
                          <a:solidFill>
                            <a:srgbClr val="000000"/>
                          </a:solidFill>
                          <a:effectLst/>
                          <a:latin typeface="Arial" panose="020B0604020202020204" pitchFamily="34" charset="0"/>
                          <a:cs typeface="Arial" panose="020B0604020202020204" pitchFamily="34" charset="0"/>
                        </a:rPr>
                        <a:t>Cheltuieli de exploatare</a:t>
                      </a:r>
                    </a:p>
                  </a:txBody>
                  <a:tcPr marL="5973" marR="5973" marT="5973" marB="0" anchor="b">
                    <a:lnL>
                      <a:noFill/>
                    </a:lnL>
                    <a:lnR>
                      <a:noFill/>
                    </a:lnR>
                    <a:lnT>
                      <a:noFill/>
                    </a:lnT>
                    <a:lnB>
                      <a:noFill/>
                    </a:lnB>
                  </a:tcPr>
                </a:tc>
                <a:tc>
                  <a:txBody>
                    <a:bodyPr/>
                    <a:lstStyle/>
                    <a:p>
                      <a:pPr algn="r" rtl="0" fontAlgn="ct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ct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endParaRPr lang="ro-RO" sz="900" b="0" i="0" u="none" strike="noStrike" dirty="0">
                        <a:solidFill>
                          <a:srgbClr val="FF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l" rtl="0" fontAlgn="b"/>
                      <a:endParaRPr lang="en-US"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noFill/>
                  </a:tcPr>
                </a:tc>
                <a:tc>
                  <a:txBody>
                    <a:bodyPr/>
                    <a:lstStyle/>
                    <a:p>
                      <a:pPr algn="r" fontAlgn="ct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l" fontAlgn="b"/>
                      <a:endParaRPr lang="ro-RO"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l" fontAlgn="b"/>
                      <a:endParaRPr lang="ro-RO" sz="9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6"/>
                  </a:ext>
                </a:extLst>
              </a:tr>
              <a:tr h="170533">
                <a:tc>
                  <a:txBody>
                    <a:bodyPr/>
                    <a:lstStyle/>
                    <a:p>
                      <a:pPr algn="l" rtl="0" fontAlgn="b"/>
                      <a:r>
                        <a:rPr lang="ro-RO" sz="900" b="0" i="0" u="none" strike="noStrike">
                          <a:solidFill>
                            <a:srgbClr val="000000"/>
                          </a:solidFill>
                          <a:effectLst/>
                          <a:latin typeface="Arial" panose="020B0604020202020204" pitchFamily="34" charset="0"/>
                          <a:cs typeface="Arial" panose="020B0604020202020204" pitchFamily="34" charset="0"/>
                        </a:rPr>
                        <a:t>Cheltuieli privind stocurile</a:t>
                      </a:r>
                      <a:endParaRPr lang="ro-RO" sz="900" b="0" i="0" u="none" strike="noStrike" dirty="0">
                        <a:solidFill>
                          <a:srgbClr val="000000"/>
                        </a:solidFill>
                        <a:effectLst/>
                        <a:latin typeface="Arial" panose="020B0604020202020204" pitchFamily="34" charset="0"/>
                        <a:cs typeface="Arial" panose="020B0604020202020204" pitchFamily="34" charset="0"/>
                      </a:endParaRPr>
                    </a:p>
                  </a:txBody>
                  <a:tcPr marL="5973" marR="5973" marT="5973" marB="0" anchor="b">
                    <a:lnL>
                      <a:noFill/>
                    </a:lnL>
                    <a:lnR>
                      <a:noFill/>
                    </a:lnR>
                    <a:lnT>
                      <a:noFill/>
                    </a:lnT>
                    <a:lnB>
                      <a:noFill/>
                    </a:lnB>
                  </a:tcPr>
                </a:tc>
                <a:tc>
                  <a:txBody>
                    <a:bodyPr/>
                    <a:lstStyle/>
                    <a:p>
                      <a:pPr marL="0" marR="0" algn="r" rtl="0">
                        <a:lnSpc>
                          <a:spcPct val="107000"/>
                        </a:lnSpc>
                        <a:spcBef>
                          <a:spcPts val="0"/>
                        </a:spcBef>
                        <a:spcAft>
                          <a:spcPts val="0"/>
                        </a:spcAft>
                      </a:pPr>
                      <a:r>
                        <a:rPr lang="ro-RO" sz="900" dirty="0">
                          <a:effectLst/>
                          <a:latin typeface="Arial" panose="020B0604020202020204" pitchFamily="34" charset="0"/>
                          <a:ea typeface="Calibri" panose="020F0502020204030204" pitchFamily="34" charset="0"/>
                          <a:cs typeface="Arial" panose="020B0604020202020204" pitchFamily="34" charset="0"/>
                        </a:rPr>
                        <a:t>5,1</a:t>
                      </a:r>
                    </a:p>
                  </a:txBody>
                  <a:tcPr marL="68580" marR="68580" marT="0" marB="0" anchor="ctr">
                    <a:lnL>
                      <a:noFill/>
                    </a:lnL>
                    <a:lnR>
                      <a:noFill/>
                    </a:lnR>
                    <a:lnT>
                      <a:noFill/>
                    </a:lnT>
                    <a:lnB>
                      <a:noFill/>
                    </a:lnB>
                  </a:tcPr>
                </a:tc>
                <a:tc>
                  <a:txBody>
                    <a:bodyPr/>
                    <a:lstStyle/>
                    <a:p>
                      <a:pPr algn="r" rtl="0" fontAlgn="b"/>
                      <a:r>
                        <a:rPr lang="ro-RO" sz="900" b="0" i="0" u="none" strike="noStrike" dirty="0">
                          <a:solidFill>
                            <a:schemeClr val="tx1"/>
                          </a:solidFill>
                          <a:effectLst/>
                          <a:latin typeface="Arial" panose="020B0604020202020204" pitchFamily="34" charset="0"/>
                        </a:rPr>
                        <a:t>3,9</a:t>
                      </a:r>
                    </a:p>
                  </a:txBody>
                  <a:tcPr marL="5973" marR="5973" marT="5973" marB="0" anchor="ctr">
                    <a:lnL>
                      <a:noFill/>
                    </a:lnL>
                    <a:lnR>
                      <a:noFill/>
                    </a:lnR>
                    <a:lnT>
                      <a:noFill/>
                    </a:lnT>
                    <a:lnB>
                      <a:noFill/>
                    </a:lnB>
                  </a:tcPr>
                </a:tc>
                <a:tc>
                  <a:txBody>
                    <a:bodyPr/>
                    <a:lstStyle/>
                    <a:p>
                      <a:pPr algn="r" rtl="0" fontAlgn="b"/>
                      <a:r>
                        <a:rPr lang="ro-RO" sz="900" b="1">
                          <a:solidFill>
                            <a:schemeClr val="tx1"/>
                          </a:solidFill>
                          <a:latin typeface="Arial" pitchFamily="34" charset="0"/>
                          <a:cs typeface="Arial" pitchFamily="34" charset="0"/>
                        </a:rPr>
                        <a:t>▲   </a:t>
                      </a:r>
                      <a:r>
                        <a:rPr lang="ro-RO" sz="900" b="0" i="0" u="none" strike="noStrike">
                          <a:solidFill>
                            <a:schemeClr val="tx1"/>
                          </a:solidFill>
                          <a:effectLst/>
                          <a:latin typeface="Arial" panose="020B0604020202020204" pitchFamily="34" charset="0"/>
                          <a:cs typeface="+mn-cs"/>
                        </a:rPr>
                        <a:t> 30,8</a:t>
                      </a:r>
                      <a:r>
                        <a:rPr lang="ro-RO" sz="900" b="0" i="0" u="none" strike="noStrike">
                          <a:solidFill>
                            <a:schemeClr val="tx1"/>
                          </a:solidFill>
                          <a:effectLst/>
                          <a:latin typeface="Arial" panose="020B0604020202020204" pitchFamily="34" charset="0"/>
                        </a:rPr>
                        <a:t>%</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l" rtl="0" fontAlgn="b"/>
                      <a:endParaRPr lang="en-US"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noFill/>
                  </a:tcPr>
                </a:tc>
                <a:tc>
                  <a:txBody>
                    <a:bodyPr/>
                    <a:lstStyle/>
                    <a:p>
                      <a:pPr algn="r" rtl="0" fontAlgn="b"/>
                      <a:r>
                        <a:rPr lang="ro-RO" sz="900" b="0" i="0" u="none" strike="noStrike" dirty="0">
                          <a:solidFill>
                            <a:schemeClr val="tx1"/>
                          </a:solidFill>
                          <a:effectLst/>
                          <a:latin typeface="Arial" panose="020B0604020202020204" pitchFamily="34" charset="0"/>
                        </a:rPr>
                        <a:t>1,3</a:t>
                      </a:r>
                      <a:endParaRPr lang="en-US"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2,1</a:t>
                      </a:r>
                    </a:p>
                  </a:txBody>
                  <a:tcPr marL="0" marR="0" marT="0" marB="0" anchor="ctr">
                    <a:lnL>
                      <a:noFill/>
                    </a:lnL>
                    <a:lnR>
                      <a:noFill/>
                    </a:lnR>
                    <a:lnT>
                      <a:noFill/>
                    </a:lnT>
                    <a:lnB>
                      <a:noFill/>
                    </a:lnB>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1,7</a:t>
                      </a:r>
                    </a:p>
                  </a:txBody>
                  <a:tcPr marL="0" marR="0" marT="0" marB="0" anchor="ctr">
                    <a:lnL>
                      <a:noFill/>
                    </a:lnL>
                    <a:lnR>
                      <a:noFill/>
                    </a:lnR>
                    <a:lnT>
                      <a:noFill/>
                    </a:lnT>
                    <a:lnB>
                      <a:noFill/>
                    </a:lnB>
                  </a:tcPr>
                </a:tc>
                <a:extLst>
                  <a:ext uri="{0D108BD9-81ED-4DB2-BD59-A6C34878D82A}">
                    <a16:rowId xmlns:a16="http://schemas.microsoft.com/office/drawing/2014/main" val="10007"/>
                  </a:ext>
                </a:extLst>
              </a:tr>
              <a:tr h="170533">
                <a:tc>
                  <a:txBody>
                    <a:bodyPr/>
                    <a:lstStyle/>
                    <a:p>
                      <a:pPr algn="l" rtl="0" fontAlgn="b"/>
                      <a:r>
                        <a:rPr lang="ro-RO" sz="900" b="0" i="0" u="none" strike="noStrike" dirty="0">
                          <a:solidFill>
                            <a:srgbClr val="000000"/>
                          </a:solidFill>
                          <a:effectLst/>
                          <a:latin typeface="Arial" panose="020B0604020202020204" pitchFamily="34" charset="0"/>
                          <a:cs typeface="Arial" panose="020B0604020202020204" pitchFamily="34" charset="0"/>
                        </a:rPr>
                        <a:t>Cheltuieli cu energia și apa</a:t>
                      </a:r>
                    </a:p>
                  </a:txBody>
                  <a:tcPr marL="5973" marR="5973" marT="5973" marB="0" anchor="b">
                    <a:lnL>
                      <a:noFill/>
                    </a:lnL>
                    <a:lnR>
                      <a:noFill/>
                    </a:lnR>
                    <a:lnT>
                      <a:noFill/>
                    </a:lnT>
                    <a:lnB>
                      <a:noFill/>
                    </a:lnB>
                  </a:tcPr>
                </a:tc>
                <a:tc>
                  <a:txBody>
                    <a:bodyPr/>
                    <a:lstStyle/>
                    <a:p>
                      <a:pPr marL="0" marR="0" algn="r" rtl="0">
                        <a:lnSpc>
                          <a:spcPct val="107000"/>
                        </a:lnSpc>
                        <a:spcBef>
                          <a:spcPts val="0"/>
                        </a:spcBef>
                        <a:spcAft>
                          <a:spcPts val="0"/>
                        </a:spcAft>
                      </a:pPr>
                      <a:r>
                        <a:rPr lang="ro-RO" sz="900" dirty="0">
                          <a:effectLst/>
                          <a:latin typeface="Arial" panose="020B0604020202020204" pitchFamily="34" charset="0"/>
                          <a:ea typeface="Calibri" panose="020F0502020204030204" pitchFamily="34" charset="0"/>
                          <a:cs typeface="Arial" panose="020B0604020202020204" pitchFamily="34" charset="0"/>
                        </a:rPr>
                        <a:t>21,0</a:t>
                      </a:r>
                    </a:p>
                  </a:txBody>
                  <a:tcPr marL="68580" marR="68580" marT="0" marB="0" anchor="ctr">
                    <a:lnL>
                      <a:noFill/>
                    </a:lnL>
                    <a:lnR>
                      <a:noFill/>
                    </a:lnR>
                    <a:lnT>
                      <a:noFill/>
                    </a:lnT>
                    <a:lnB>
                      <a:noFill/>
                    </a:lnB>
                  </a:tcPr>
                </a:tc>
                <a:tc>
                  <a:txBody>
                    <a:bodyPr/>
                    <a:lstStyle/>
                    <a:p>
                      <a:pPr algn="r" rtl="0" fontAlgn="b"/>
                      <a:r>
                        <a:rPr lang="ro-RO" sz="900" b="0" i="0" u="none" strike="noStrike" baseline="0" dirty="0">
                          <a:solidFill>
                            <a:srgbClr val="000000"/>
                          </a:solidFill>
                          <a:effectLst/>
                          <a:latin typeface="Arial" panose="020B0604020202020204" pitchFamily="34" charset="0"/>
                        </a:rPr>
                        <a:t>10,6</a:t>
                      </a: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ro-RO" sz="900" b="1" dirty="0">
                          <a:solidFill>
                            <a:schemeClr val="tx1"/>
                          </a:solidFill>
                          <a:latin typeface="Arial" pitchFamily="34" charset="0"/>
                          <a:cs typeface="Arial" pitchFamily="34" charset="0"/>
                        </a:rPr>
                        <a:t>▲    </a:t>
                      </a:r>
                      <a:r>
                        <a:rPr lang="ro-RO" sz="900" b="0" dirty="0">
                          <a:solidFill>
                            <a:schemeClr val="tx1"/>
                          </a:solidFill>
                          <a:latin typeface="Arial" panose="020B0604020202020204" pitchFamily="34" charset="0"/>
                          <a:cs typeface="Arial" panose="020B0604020202020204" pitchFamily="34" charset="0"/>
                        </a:rPr>
                        <a:t>98,1</a:t>
                      </a:r>
                      <a:r>
                        <a:rPr lang="ro-RO" sz="900" b="0" i="0" u="none" strike="noStrike" dirty="0">
                          <a:solidFill>
                            <a:schemeClr val="tx1"/>
                          </a:solidFill>
                          <a:effectLst/>
                          <a:latin typeface="Arial" panose="020B0604020202020204" pitchFamily="34" charset="0"/>
                        </a:rPr>
                        <a:t>%</a:t>
                      </a:r>
                    </a:p>
                  </a:txBody>
                  <a:tcPr marL="5973" marR="5973" marT="5973" marB="0" anchor="ctr">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noFill/>
                  </a:tcPr>
                </a:tc>
                <a:tc>
                  <a:txBody>
                    <a:bodyPr/>
                    <a:lstStyle/>
                    <a:p>
                      <a:pPr algn="r" rtl="0" fontAlgn="b"/>
                      <a:r>
                        <a:rPr lang="ro-RO" sz="900" b="0" i="0" u="none" strike="noStrike" baseline="0" dirty="0">
                          <a:solidFill>
                            <a:srgbClr val="000000"/>
                          </a:solidFill>
                          <a:effectLst/>
                          <a:latin typeface="Arial" panose="020B0604020202020204" pitchFamily="34" charset="0"/>
                        </a:rPr>
                        <a:t>8,4</a:t>
                      </a: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5</a:t>
                      </a:r>
                      <a:r>
                        <a:rPr lang="en-US" sz="900" b="0" i="0" u="none" strike="noStrike" dirty="0">
                          <a:solidFill>
                            <a:srgbClr val="000000"/>
                          </a:solidFill>
                          <a:effectLst/>
                          <a:latin typeface="Arial" panose="020B0604020202020204" pitchFamily="34" charset="0"/>
                          <a:cs typeface="Arial" panose="020B0604020202020204" pitchFamily="34" charset="0"/>
                        </a:rPr>
                        <a:t>,0</a:t>
                      </a:r>
                      <a:endParaRPr lang="ro-RO"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r" fontAlgn="b"/>
                      <a:r>
                        <a:rPr lang="ro-RO" sz="900" b="0" i="0" u="none" strike="noStrike">
                          <a:solidFill>
                            <a:srgbClr val="000000"/>
                          </a:solidFill>
                          <a:effectLst/>
                          <a:latin typeface="Arial" panose="020B0604020202020204" pitchFamily="34" charset="0"/>
                          <a:cs typeface="Arial" panose="020B0604020202020204" pitchFamily="34" charset="0"/>
                        </a:rPr>
                        <a:t>7,6</a:t>
                      </a:r>
                    </a:p>
                  </a:txBody>
                  <a:tcPr marL="0" marR="0" marT="0" marB="0" anchor="ctr">
                    <a:lnL>
                      <a:noFill/>
                    </a:lnL>
                    <a:lnR>
                      <a:noFill/>
                    </a:lnR>
                    <a:lnT>
                      <a:noFill/>
                    </a:lnT>
                    <a:lnB>
                      <a:noFill/>
                    </a:lnB>
                  </a:tcPr>
                </a:tc>
                <a:extLst>
                  <a:ext uri="{0D108BD9-81ED-4DB2-BD59-A6C34878D82A}">
                    <a16:rowId xmlns:a16="http://schemas.microsoft.com/office/drawing/2014/main" val="10034"/>
                  </a:ext>
                </a:extLst>
              </a:tr>
              <a:tr h="155467">
                <a:tc>
                  <a:txBody>
                    <a:bodyPr/>
                    <a:lstStyle/>
                    <a:p>
                      <a:pPr algn="l" rtl="0" fontAlgn="b"/>
                      <a:r>
                        <a:rPr lang="ro-RO" sz="900" b="0" i="0" u="none" strike="noStrike">
                          <a:solidFill>
                            <a:srgbClr val="000000"/>
                          </a:solidFill>
                          <a:effectLst/>
                          <a:latin typeface="Arial" panose="020B0604020202020204" pitchFamily="34" charset="0"/>
                          <a:cs typeface="Arial" panose="020B0604020202020204" pitchFamily="34" charset="0"/>
                        </a:rPr>
                        <a:t>Cheltuieli de personal </a:t>
                      </a:r>
                      <a:endParaRPr lang="ro-RO" sz="900" b="0" i="0" u="none" strike="noStrike" dirty="0">
                        <a:solidFill>
                          <a:srgbClr val="000000"/>
                        </a:solidFill>
                        <a:effectLst/>
                        <a:latin typeface="Arial" panose="020B0604020202020204" pitchFamily="34" charset="0"/>
                        <a:cs typeface="Arial" panose="020B0604020202020204" pitchFamily="34" charset="0"/>
                      </a:endParaRPr>
                    </a:p>
                  </a:txBody>
                  <a:tcPr marL="5973" marR="5973" marT="5973" marB="0" anchor="b">
                    <a:lnL>
                      <a:noFill/>
                    </a:lnL>
                    <a:lnR>
                      <a:noFill/>
                    </a:lnR>
                    <a:lnT>
                      <a:noFill/>
                    </a:lnT>
                    <a:lnB>
                      <a:noFill/>
                    </a:lnB>
                  </a:tcPr>
                </a:tc>
                <a:tc>
                  <a:txBody>
                    <a:bodyPr/>
                    <a:lstStyle/>
                    <a:p>
                      <a:pPr marL="0" marR="0" algn="r" rtl="0">
                        <a:lnSpc>
                          <a:spcPct val="107000"/>
                        </a:lnSpc>
                        <a:spcBef>
                          <a:spcPts val="0"/>
                        </a:spcBef>
                        <a:spcAft>
                          <a:spcPts val="0"/>
                        </a:spcAft>
                      </a:pPr>
                      <a:r>
                        <a:rPr lang="ro-RO" sz="900" dirty="0">
                          <a:effectLst/>
                          <a:latin typeface="Arial" panose="020B0604020202020204" pitchFamily="34" charset="0"/>
                          <a:ea typeface="Calibri" panose="020F0502020204030204" pitchFamily="34" charset="0"/>
                          <a:cs typeface="Arial" panose="020B0604020202020204" pitchFamily="34" charset="0"/>
                        </a:rPr>
                        <a:t>135,8</a:t>
                      </a:r>
                    </a:p>
                  </a:txBody>
                  <a:tcPr marL="68580" marR="68580" marT="0" marB="0" anchor="ctr">
                    <a:lnL>
                      <a:noFill/>
                    </a:lnL>
                    <a:lnR>
                      <a:noFill/>
                    </a:lnR>
                    <a:lnT>
                      <a:noFill/>
                    </a:lnT>
                    <a:lnB>
                      <a:noFill/>
                    </a:lnB>
                  </a:tcPr>
                </a:tc>
                <a:tc>
                  <a:txBody>
                    <a:bodyPr/>
                    <a:lstStyle/>
                    <a:p>
                      <a:pPr algn="r" rtl="0" fontAlgn="b"/>
                      <a:r>
                        <a:rPr lang="ro-RO" sz="900" b="0" i="0" u="none" strike="noStrike" dirty="0">
                          <a:solidFill>
                            <a:srgbClr val="000000"/>
                          </a:solidFill>
                          <a:effectLst/>
                          <a:latin typeface="Arial" panose="020B0604020202020204" pitchFamily="34" charset="0"/>
                        </a:rPr>
                        <a:t>127,3</a:t>
                      </a:r>
                    </a:p>
                  </a:txBody>
                  <a:tcPr marL="5973" marR="5973" marT="5973" marB="0" anchor="ctr">
                    <a:lnL>
                      <a:noFill/>
                    </a:lnL>
                    <a:lnR>
                      <a:noFill/>
                    </a:lnR>
                    <a:lnT>
                      <a:noFill/>
                    </a:lnT>
                    <a:lnB>
                      <a:noFill/>
                    </a:lnB>
                  </a:tcPr>
                </a:tc>
                <a:tc>
                  <a:txBody>
                    <a:bodyPr/>
                    <a:lstStyle/>
                    <a:p>
                      <a:pPr algn="r" rtl="0" fontAlgn="b"/>
                      <a:r>
                        <a:rPr lang="ro-RO" sz="900" b="1">
                          <a:solidFill>
                            <a:schemeClr val="tx1"/>
                          </a:solidFill>
                          <a:latin typeface="Arial" pitchFamily="34" charset="0"/>
                          <a:cs typeface="Arial" pitchFamily="34" charset="0"/>
                        </a:rPr>
                        <a:t>▲    </a:t>
                      </a:r>
                      <a:r>
                        <a:rPr lang="ro-RO" sz="900">
                          <a:solidFill>
                            <a:schemeClr val="tx1"/>
                          </a:solidFill>
                          <a:latin typeface="Arial" panose="020B0604020202020204" pitchFamily="34" charset="0"/>
                          <a:cs typeface="Arial" panose="020B0604020202020204" pitchFamily="34" charset="0"/>
                        </a:rPr>
                        <a:t>  </a:t>
                      </a:r>
                      <a:r>
                        <a:rPr lang="ro-RO" sz="900" b="0" i="0" u="none" strike="noStrike">
                          <a:solidFill>
                            <a:schemeClr val="tx1"/>
                          </a:solidFill>
                          <a:effectLst/>
                          <a:latin typeface="Arial" panose="020B0604020202020204" pitchFamily="34" charset="0"/>
                          <a:cs typeface="+mn-cs"/>
                        </a:rPr>
                        <a:t>6,7</a:t>
                      </a:r>
                      <a:r>
                        <a:rPr lang="ro-RO" sz="900" b="0" i="0" u="none" strike="noStrike">
                          <a:solidFill>
                            <a:schemeClr val="tx1"/>
                          </a:solidFill>
                          <a:effectLst/>
                          <a:latin typeface="Arial" panose="020B0604020202020204" pitchFamily="34" charset="0"/>
                        </a:rPr>
                        <a:t>%</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l" rtl="0" fontAlgn="b"/>
                      <a:endParaRPr lang="en-US"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noFill/>
                  </a:tcPr>
                </a:tc>
                <a:tc>
                  <a:txBody>
                    <a:bodyPr/>
                    <a:lstStyle/>
                    <a:p>
                      <a:pPr algn="r" rtl="0" fontAlgn="b"/>
                      <a:r>
                        <a:rPr lang="ro-RO" sz="900" b="0" i="0" u="none" strike="noStrike" dirty="0">
                          <a:solidFill>
                            <a:srgbClr val="000000"/>
                          </a:solidFill>
                          <a:effectLst/>
                          <a:latin typeface="Arial" panose="020B0604020202020204" pitchFamily="34" charset="0"/>
                        </a:rPr>
                        <a:t>42,5</a:t>
                      </a: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50,3</a:t>
                      </a:r>
                    </a:p>
                  </a:txBody>
                  <a:tcPr marL="0" marR="0" marT="0" marB="0" anchor="ctr">
                    <a:lnL>
                      <a:noFill/>
                    </a:lnL>
                    <a:lnR>
                      <a:noFill/>
                    </a:lnR>
                    <a:lnT>
                      <a:noFill/>
                    </a:lnT>
                    <a:lnB>
                      <a:noFill/>
                    </a:lnB>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43</a:t>
                      </a:r>
                      <a:r>
                        <a:rPr lang="en-US" sz="900" b="0" i="0" u="none" strike="noStrike" dirty="0">
                          <a:solidFill>
                            <a:srgbClr val="000000"/>
                          </a:solidFill>
                          <a:effectLst/>
                          <a:latin typeface="Arial" panose="020B0604020202020204" pitchFamily="34" charset="0"/>
                          <a:cs typeface="Arial" panose="020B0604020202020204" pitchFamily="34" charset="0"/>
                        </a:rPr>
                        <a:t>,0</a:t>
                      </a:r>
                      <a:endParaRPr lang="ro-RO"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8"/>
                  </a:ext>
                </a:extLst>
              </a:tr>
              <a:tr h="453425">
                <a:tc>
                  <a:txBody>
                    <a:bodyPr/>
                    <a:lstStyle/>
                    <a:p>
                      <a:pPr algn="l" rtl="0" fontAlgn="b"/>
                      <a:r>
                        <a:rPr lang="ro-RO" sz="900" b="0" i="0" u="none" strike="noStrike" dirty="0">
                          <a:solidFill>
                            <a:srgbClr val="000000"/>
                          </a:solidFill>
                          <a:effectLst/>
                          <a:latin typeface="Arial" panose="020B0604020202020204" pitchFamily="34" charset="0"/>
                          <a:cs typeface="Arial" panose="020B0604020202020204" pitchFamily="34" charset="0"/>
                        </a:rPr>
                        <a:t>Ajustări de valoare privind imobilizările, mai puțin ajustări aferente drepturilor de utilizare rezultate din contracte de leasing</a:t>
                      </a:r>
                    </a:p>
                  </a:txBody>
                  <a:tcPr marL="5973" marR="5973" marT="5973" marB="0" anchor="b">
                    <a:lnL>
                      <a:noFill/>
                    </a:lnL>
                    <a:lnR>
                      <a:noFill/>
                    </a:lnR>
                    <a:lnT>
                      <a:noFill/>
                    </a:lnT>
                    <a:lnB>
                      <a:noFill/>
                    </a:lnB>
                  </a:tcPr>
                </a:tc>
                <a:tc>
                  <a:txBody>
                    <a:bodyPr/>
                    <a:lstStyle/>
                    <a:p>
                      <a:pPr marL="0" marR="0" algn="r" rtl="0">
                        <a:lnSpc>
                          <a:spcPct val="107000"/>
                        </a:lnSpc>
                        <a:spcBef>
                          <a:spcPts val="0"/>
                        </a:spcBef>
                        <a:spcAft>
                          <a:spcPts val="0"/>
                        </a:spcAft>
                      </a:pPr>
                      <a:r>
                        <a:rPr lang="ro-RO" sz="900" dirty="0">
                          <a:effectLst/>
                          <a:latin typeface="Arial" panose="020B0604020202020204" pitchFamily="34" charset="0"/>
                          <a:ea typeface="Calibri" panose="020F0502020204030204" pitchFamily="34" charset="0"/>
                          <a:cs typeface="Arial" panose="020B0604020202020204" pitchFamily="34" charset="0"/>
                        </a:rPr>
                        <a:t>40,0</a:t>
                      </a:r>
                    </a:p>
                  </a:txBody>
                  <a:tcPr marL="68580" marR="68580" marT="0" marB="0" anchor="ctr">
                    <a:lnL>
                      <a:noFill/>
                    </a:lnL>
                    <a:lnR>
                      <a:noFill/>
                    </a:lnR>
                    <a:lnT>
                      <a:noFill/>
                    </a:lnT>
                    <a:lnB>
                      <a:noFill/>
                    </a:lnB>
                  </a:tcPr>
                </a:tc>
                <a:tc>
                  <a:txBody>
                    <a:bodyPr/>
                    <a:lstStyle/>
                    <a:p>
                      <a:pPr algn="r" rtl="0" fontAlgn="b"/>
                      <a:r>
                        <a:rPr lang="ro-RO" sz="900" b="0" i="0" u="none" strike="noStrike" dirty="0">
                          <a:solidFill>
                            <a:srgbClr val="000000"/>
                          </a:solidFill>
                          <a:effectLst/>
                          <a:latin typeface="Arial" panose="020B0604020202020204" pitchFamily="34" charset="0"/>
                        </a:rPr>
                        <a:t>38,7</a:t>
                      </a:r>
                    </a:p>
                  </a:txBody>
                  <a:tcPr marL="5973" marR="5973" marT="5973" marB="0" anchor="ctr">
                    <a:lnL>
                      <a:noFill/>
                    </a:lnL>
                    <a:lnR>
                      <a:noFill/>
                    </a:lnR>
                    <a:lnT>
                      <a:noFill/>
                    </a:lnT>
                    <a:lnB>
                      <a:noFill/>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ro-RO" sz="900" b="1" dirty="0">
                          <a:solidFill>
                            <a:schemeClr val="tx1"/>
                          </a:solidFill>
                          <a:latin typeface="Arial" pitchFamily="34" charset="0"/>
                          <a:cs typeface="Arial" pitchFamily="34" charset="0"/>
                        </a:rPr>
                        <a:t>▲  </a:t>
                      </a:r>
                      <a:r>
                        <a:rPr lang="ro-RO" sz="900" dirty="0">
                          <a:solidFill>
                            <a:schemeClr val="tx1"/>
                          </a:solidFill>
                          <a:latin typeface="Arial" panose="020B0604020202020204" pitchFamily="34" charset="0"/>
                          <a:cs typeface="Arial" panose="020B0604020202020204" pitchFamily="34" charset="0"/>
                        </a:rPr>
                        <a:t>    3,4</a:t>
                      </a:r>
                      <a:r>
                        <a:rPr lang="ro-RO" sz="900" b="0" i="0" u="none" strike="noStrike" dirty="0">
                          <a:solidFill>
                            <a:schemeClr val="tx1"/>
                          </a:solidFill>
                          <a:effectLst/>
                          <a:latin typeface="Arial" panose="020B0604020202020204" pitchFamily="34" charset="0"/>
                        </a:rPr>
                        <a:t>%</a:t>
                      </a:r>
                    </a:p>
                  </a:txBody>
                  <a:tcPr marL="5973" marR="5973" marT="5973" marB="0" anchor="ctr">
                    <a:lnL>
                      <a:noFill/>
                    </a:lnL>
                    <a:lnR>
                      <a:noFill/>
                    </a:lnR>
                    <a:lnT>
                      <a:noFill/>
                    </a:lnT>
                    <a:lnB>
                      <a:noFill/>
                    </a:lnB>
                  </a:tcPr>
                </a:tc>
                <a:tc>
                  <a:txBody>
                    <a:bodyPr/>
                    <a:lstStyle/>
                    <a:p>
                      <a:pPr algn="l" rtl="0" fontAlgn="b"/>
                      <a:endParaRPr lang="en-US"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noFill/>
                  </a:tcPr>
                </a:tc>
                <a:tc>
                  <a:txBody>
                    <a:bodyPr/>
                    <a:lstStyle/>
                    <a:p>
                      <a:pPr algn="r" rtl="0" fontAlgn="b"/>
                      <a:r>
                        <a:rPr lang="ro-RO" sz="900" b="0" i="0" u="none" strike="noStrike" dirty="0">
                          <a:solidFill>
                            <a:srgbClr val="000000"/>
                          </a:solidFill>
                          <a:effectLst/>
                          <a:latin typeface="Arial" panose="020B0604020202020204" pitchFamily="34" charset="0"/>
                        </a:rPr>
                        <a:t>13,1</a:t>
                      </a: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13,3</a:t>
                      </a:r>
                    </a:p>
                  </a:txBody>
                  <a:tcPr marL="0" marR="0" marT="0" marB="0" anchor="ctr">
                    <a:lnL>
                      <a:noFill/>
                    </a:lnL>
                    <a:lnR>
                      <a:noFill/>
                    </a:lnR>
                    <a:lnT>
                      <a:noFill/>
                    </a:lnT>
                    <a:lnB>
                      <a:noFill/>
                    </a:lnB>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13,6</a:t>
                      </a:r>
                    </a:p>
                  </a:txBody>
                  <a:tcPr marL="0" marR="0" marT="0" marB="0" anchor="ctr">
                    <a:lnL>
                      <a:noFill/>
                    </a:lnL>
                    <a:lnR>
                      <a:noFill/>
                    </a:lnR>
                    <a:lnT>
                      <a:noFill/>
                    </a:lnT>
                    <a:lnB>
                      <a:noFill/>
                    </a:lnB>
                  </a:tcPr>
                </a:tc>
                <a:extLst>
                  <a:ext uri="{0D108BD9-81ED-4DB2-BD59-A6C34878D82A}">
                    <a16:rowId xmlns:a16="http://schemas.microsoft.com/office/drawing/2014/main" val="10009"/>
                  </a:ext>
                </a:extLst>
              </a:tr>
              <a:tr h="304446">
                <a:tc>
                  <a:txBody>
                    <a:bodyPr/>
                    <a:lstStyle/>
                    <a:p>
                      <a:pPr algn="l" rtl="0" fontAlgn="b"/>
                      <a:r>
                        <a:rPr lang="ro-RO" sz="900" b="0" i="0" u="none" strike="noStrike" dirty="0">
                          <a:solidFill>
                            <a:srgbClr val="000000"/>
                          </a:solidFill>
                          <a:effectLst/>
                          <a:latin typeface="Arial" panose="020B0604020202020204" pitchFamily="34" charset="0"/>
                          <a:cs typeface="Arial" panose="020B0604020202020204" pitchFamily="34" charset="0"/>
                        </a:rPr>
                        <a:t>Ajustări de valoare privind drepturi de utilizare rezultate din contracte de leasing</a:t>
                      </a:r>
                    </a:p>
                  </a:txBody>
                  <a:tcPr marL="5973" marR="5973" marT="5973" marB="0" anchor="ctr">
                    <a:lnL>
                      <a:noFill/>
                    </a:lnL>
                    <a:lnR>
                      <a:noFill/>
                    </a:lnR>
                    <a:lnT>
                      <a:noFill/>
                    </a:lnT>
                    <a:lnB>
                      <a:noFill/>
                    </a:lnB>
                  </a:tcPr>
                </a:tc>
                <a:tc>
                  <a:txBody>
                    <a:bodyPr/>
                    <a:lstStyle/>
                    <a:p>
                      <a:pPr marL="0" marR="0" algn="r" rtl="0">
                        <a:lnSpc>
                          <a:spcPct val="107000"/>
                        </a:lnSpc>
                        <a:spcBef>
                          <a:spcPts val="0"/>
                        </a:spcBef>
                        <a:spcAft>
                          <a:spcPts val="0"/>
                        </a:spcAft>
                      </a:pPr>
                      <a:r>
                        <a:rPr lang="ro-RO" sz="900" dirty="0">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nchor="ctr">
                    <a:lnL>
                      <a:noFill/>
                    </a:lnL>
                    <a:lnR>
                      <a:noFill/>
                    </a:lnR>
                    <a:lnT>
                      <a:noFill/>
                    </a:lnT>
                    <a:lnB>
                      <a:noFill/>
                    </a:lnB>
                  </a:tcPr>
                </a:tc>
                <a:tc>
                  <a:txBody>
                    <a:bodyPr/>
                    <a:lstStyle/>
                    <a:p>
                      <a:pPr algn="r" rtl="0" fontAlgn="b"/>
                      <a:r>
                        <a:rPr lang="ro-RO" sz="900" b="0" i="0" u="none" strike="noStrike" dirty="0">
                          <a:solidFill>
                            <a:srgbClr val="000000"/>
                          </a:solidFill>
                          <a:effectLst/>
                          <a:latin typeface="Arial" panose="020B0604020202020204" pitchFamily="34" charset="0"/>
                        </a:rPr>
                        <a:t>1,3</a:t>
                      </a:r>
                    </a:p>
                  </a:txBody>
                  <a:tcPr marL="5973" marR="5973" marT="5973" marB="0" anchor="ctr">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ro-RO" sz="900" b="1" dirty="0">
                        <a:solidFill>
                          <a:schemeClr val="tx1"/>
                        </a:solidFill>
                        <a:latin typeface="Arial" pitchFamily="34" charset="0"/>
                        <a:cs typeface="Arial" pitchFamily="34" charset="0"/>
                      </a:endParaRPr>
                    </a:p>
                    <a:p>
                      <a:pPr marL="0" marR="0" lvl="0" indent="0" algn="r" defTabSz="914400" rtl="0" eaLnBrk="1" fontAlgn="b" latinLnBrk="0" hangingPunct="1">
                        <a:lnSpc>
                          <a:spcPct val="100000"/>
                        </a:lnSpc>
                        <a:spcBef>
                          <a:spcPts val="0"/>
                        </a:spcBef>
                        <a:spcAft>
                          <a:spcPts val="0"/>
                        </a:spcAft>
                        <a:buClrTx/>
                        <a:buSzTx/>
                        <a:buFontTx/>
                        <a:buNone/>
                        <a:tabLst/>
                        <a:defRPr/>
                      </a:pPr>
                      <a:r>
                        <a:rPr lang="ro-RO" sz="900" b="1" dirty="0">
                          <a:solidFill>
                            <a:schemeClr val="tx1"/>
                          </a:solidFill>
                          <a:latin typeface="Arial" pitchFamily="34" charset="0"/>
                          <a:cs typeface="Arial" pitchFamily="34" charset="0"/>
                        </a:rPr>
                        <a:t>▲   </a:t>
                      </a:r>
                      <a:r>
                        <a:rPr lang="ro-RO" sz="900" dirty="0">
                          <a:solidFill>
                            <a:schemeClr val="tx1"/>
                          </a:solidFill>
                          <a:latin typeface="Arial" panose="020B0604020202020204" pitchFamily="34" charset="0"/>
                          <a:cs typeface="Arial" panose="020B0604020202020204" pitchFamily="34" charset="0"/>
                        </a:rPr>
                        <a:t> 15,4</a:t>
                      </a:r>
                      <a:r>
                        <a:rPr lang="ro-RO" sz="900" b="0" i="0" u="none" strike="noStrike" dirty="0">
                          <a:solidFill>
                            <a:schemeClr val="tx1"/>
                          </a:solidFill>
                          <a:effectLst/>
                          <a:latin typeface="Arial" panose="020B0604020202020204" pitchFamily="34" charset="0"/>
                        </a:rPr>
                        <a:t>%</a:t>
                      </a:r>
                    </a:p>
                  </a:txBody>
                  <a:tcPr marL="5973" marR="5973" marT="5973" marB="0" anchor="ctr">
                    <a:lnL>
                      <a:noFill/>
                    </a:lnL>
                    <a:lnR>
                      <a:noFill/>
                    </a:lnR>
                    <a:lnT>
                      <a:noFill/>
                    </a:lnT>
                    <a:lnB>
                      <a:noFill/>
                    </a:lnB>
                  </a:tcPr>
                </a:tc>
                <a:tc>
                  <a:txBody>
                    <a:bodyPr/>
                    <a:lstStyle/>
                    <a:p>
                      <a:pPr algn="l" rtl="0" fontAlgn="b"/>
                      <a:endParaRPr lang="en-US"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noFill/>
                  </a:tcPr>
                </a:tc>
                <a:tc>
                  <a:txBody>
                    <a:bodyPr/>
                    <a:lstStyle/>
                    <a:p>
                      <a:pPr algn="r" rtl="0" fontAlgn="b"/>
                      <a:r>
                        <a:rPr lang="ro-RO" sz="900" b="0" i="0" u="none" strike="noStrike" dirty="0">
                          <a:solidFill>
                            <a:srgbClr val="000000"/>
                          </a:solidFill>
                          <a:effectLst/>
                          <a:latin typeface="Arial" panose="020B0604020202020204" pitchFamily="34" charset="0"/>
                        </a:rPr>
                        <a:t>0,4</a:t>
                      </a: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0,6</a:t>
                      </a:r>
                    </a:p>
                  </a:txBody>
                  <a:tcPr marL="0" marR="0" marT="0" marB="0" anchor="ctr">
                    <a:lnL>
                      <a:noFill/>
                    </a:lnL>
                    <a:lnR>
                      <a:noFill/>
                    </a:lnR>
                    <a:lnT>
                      <a:noFill/>
                    </a:lnT>
                    <a:lnB>
                      <a:noFill/>
                    </a:lnB>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0,5</a:t>
                      </a:r>
                    </a:p>
                  </a:txBody>
                  <a:tcPr marL="0" marR="0" marT="0" marB="0" anchor="ctr">
                    <a:lnL>
                      <a:noFill/>
                    </a:lnL>
                    <a:lnR>
                      <a:noFill/>
                    </a:lnR>
                    <a:lnT>
                      <a:noFill/>
                    </a:lnT>
                    <a:lnB>
                      <a:noFill/>
                    </a:lnB>
                  </a:tcPr>
                </a:tc>
                <a:extLst>
                  <a:ext uri="{0D108BD9-81ED-4DB2-BD59-A6C34878D82A}">
                    <a16:rowId xmlns:a16="http://schemas.microsoft.com/office/drawing/2014/main" val="10010"/>
                  </a:ext>
                </a:extLst>
              </a:tr>
              <a:tr h="15546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o-RO" sz="900" b="0" i="0" u="none" strike="noStrike" dirty="0">
                          <a:solidFill>
                            <a:srgbClr val="000000"/>
                          </a:solidFill>
                          <a:effectLst/>
                          <a:latin typeface="Arial" panose="020B0604020202020204" pitchFamily="34" charset="0"/>
                          <a:cs typeface="Arial" panose="020B0604020202020204" pitchFamily="34" charset="0"/>
                        </a:rPr>
                        <a:t>Ajustări de valoarea privind activele curente</a:t>
                      </a:r>
                    </a:p>
                  </a:txBody>
                  <a:tcPr marL="5973" marR="5973" marT="5973" marB="0" anchor="ctr">
                    <a:lnL>
                      <a:noFill/>
                    </a:lnL>
                    <a:lnR>
                      <a:noFill/>
                    </a:lnR>
                    <a:lnT>
                      <a:noFill/>
                    </a:lnT>
                    <a:lnB>
                      <a:noFill/>
                    </a:lnB>
                  </a:tcPr>
                </a:tc>
                <a:tc>
                  <a:txBody>
                    <a:bodyPr/>
                    <a:lstStyle/>
                    <a:p>
                      <a:pPr algn="r" rtl="0"/>
                      <a:r>
                        <a:rPr lang="ro-RO" sz="900" dirty="0">
                          <a:latin typeface="Arial" panose="020B0604020202020204" pitchFamily="34" charset="0"/>
                          <a:cs typeface="Arial" panose="020B0604020202020204" pitchFamily="34" charset="0"/>
                        </a:rPr>
                        <a:t>-0,6</a:t>
                      </a:r>
                    </a:p>
                  </a:txBody>
                  <a:tcPr marL="68580" marR="68580" marT="0" marB="0" anchor="ctr">
                    <a:lnL>
                      <a:noFill/>
                    </a:lnL>
                    <a:lnR>
                      <a:noFill/>
                    </a:lnR>
                    <a:lnT>
                      <a:noFill/>
                    </a:lnT>
                    <a:lnB>
                      <a:noFill/>
                    </a:lnB>
                  </a:tcPr>
                </a:tc>
                <a:tc>
                  <a:txBody>
                    <a:bodyPr/>
                    <a:lstStyle/>
                    <a:p>
                      <a:pPr algn="r" rtl="0" fontAlgn="b"/>
                      <a:r>
                        <a:rPr lang="ro-RO" sz="900" b="0" i="0" u="none" strike="noStrike" dirty="0">
                          <a:solidFill>
                            <a:srgbClr val="000000"/>
                          </a:solidFill>
                          <a:effectLst/>
                          <a:latin typeface="Arial" panose="020B0604020202020204" pitchFamily="34" charset="0"/>
                        </a:rPr>
                        <a:t>-0,1</a:t>
                      </a:r>
                    </a:p>
                  </a:txBody>
                  <a:tcPr marL="5973" marR="5973" marT="5973" marB="0" anchor="ctr">
                    <a:lnL>
                      <a:noFill/>
                    </a:lnL>
                    <a:lnR>
                      <a:noFill/>
                    </a:lnR>
                    <a:lnT>
                      <a:noFill/>
                    </a:lnT>
                    <a:lnB>
                      <a:noFill/>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ro-RO" sz="900" b="0" i="0" u="none" strike="noStrike" dirty="0">
                          <a:solidFill>
                            <a:schemeClr val="tx1"/>
                          </a:solidFill>
                          <a:effectLst/>
                          <a:latin typeface="Arial" panose="020B0604020202020204" pitchFamily="34" charset="0"/>
                        </a:rPr>
                        <a:t>-</a:t>
                      </a:r>
                    </a:p>
                  </a:txBody>
                  <a:tcPr marL="5973" marR="5973" marT="5973" marB="0" anchor="ctr">
                    <a:lnL>
                      <a:noFill/>
                    </a:lnL>
                    <a:lnR>
                      <a:noFill/>
                    </a:lnR>
                    <a:lnT>
                      <a:noFill/>
                    </a:lnT>
                    <a:lnB>
                      <a:noFill/>
                    </a:lnB>
                  </a:tcPr>
                </a:tc>
                <a:tc>
                  <a:txBody>
                    <a:bodyPr/>
                    <a:lstStyle/>
                    <a:p>
                      <a:pPr algn="l" rtl="0" fontAlgn="b"/>
                      <a:endParaRPr lang="en-US"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noFill/>
                  </a:tcPr>
                </a:tc>
                <a:tc>
                  <a:txBody>
                    <a:bodyPr/>
                    <a:lstStyle/>
                    <a:p>
                      <a:pPr algn="r" rtl="0" fontAlgn="b"/>
                      <a:r>
                        <a:rPr lang="ro-RO" sz="900" b="0" i="0" u="none" strike="noStrike" dirty="0">
                          <a:solidFill>
                            <a:srgbClr val="000000"/>
                          </a:solidFill>
                          <a:effectLst/>
                          <a:latin typeface="Arial" panose="020B0604020202020204" pitchFamily="34" charset="0"/>
                        </a:rPr>
                        <a:t>-0,2</a:t>
                      </a: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-0,3</a:t>
                      </a:r>
                    </a:p>
                  </a:txBody>
                  <a:tcPr marL="0" marR="0" marT="0" marB="0" anchor="ctr">
                    <a:lnL>
                      <a:noFill/>
                    </a:lnL>
                    <a:lnR>
                      <a:noFill/>
                    </a:lnR>
                    <a:lnT>
                      <a:noFill/>
                    </a:lnT>
                    <a:lnB>
                      <a:noFill/>
                    </a:lnB>
                  </a:tcPr>
                </a:tc>
                <a:tc>
                  <a:txBody>
                    <a:bodyPr/>
                    <a:lstStyle/>
                    <a:p>
                      <a:pPr algn="r" fontAlgn="b"/>
                      <a:r>
                        <a:rPr lang="ro-RO" sz="900" b="0" i="0" u="none" strike="noStrike">
                          <a:solidFill>
                            <a:srgbClr val="000000"/>
                          </a:solidFill>
                          <a:effectLst/>
                          <a:latin typeface="Arial" panose="020B0604020202020204" pitchFamily="34" charset="0"/>
                          <a:cs typeface="Arial" panose="020B0604020202020204" pitchFamily="34" charset="0"/>
                        </a:rPr>
                        <a:t>-0,1</a:t>
                      </a:r>
                    </a:p>
                  </a:txBody>
                  <a:tcPr marL="0" marR="0" marT="0" marB="0" anchor="ctr">
                    <a:lnL>
                      <a:noFill/>
                    </a:lnL>
                    <a:lnR>
                      <a:noFill/>
                    </a:lnR>
                    <a:lnT>
                      <a:noFill/>
                    </a:lnT>
                    <a:lnB>
                      <a:noFill/>
                    </a:lnB>
                  </a:tcPr>
                </a:tc>
                <a:extLst>
                  <a:ext uri="{0D108BD9-81ED-4DB2-BD59-A6C34878D82A}">
                    <a16:rowId xmlns:a16="http://schemas.microsoft.com/office/drawing/2014/main" val="10011"/>
                  </a:ext>
                </a:extLst>
              </a:tr>
              <a:tr h="288256">
                <a:tc>
                  <a:txBody>
                    <a:bodyPr/>
                    <a:lstStyle/>
                    <a:p>
                      <a:pPr algn="l" rtl="0" fontAlgn="b"/>
                      <a:r>
                        <a:rPr lang="ro-RO" sz="900" b="0" i="0" u="none" strike="noStrike">
                          <a:solidFill>
                            <a:srgbClr val="000000"/>
                          </a:solidFill>
                          <a:effectLst/>
                          <a:latin typeface="Arial" panose="020B0604020202020204" pitchFamily="34" charset="0"/>
                          <a:cs typeface="Arial" panose="020B0604020202020204" pitchFamily="34" charset="0"/>
                        </a:rPr>
                        <a:t>Cheltuieli privind prestațiile externe</a:t>
                      </a:r>
                      <a:endParaRPr lang="ro-RO" sz="900" b="0" i="0" u="none" strike="noStrike" dirty="0">
                        <a:solidFill>
                          <a:srgbClr val="000000"/>
                        </a:solidFill>
                        <a:effectLst/>
                        <a:latin typeface="Arial" panose="020B0604020202020204" pitchFamily="34" charset="0"/>
                        <a:cs typeface="Arial" panose="020B0604020202020204" pitchFamily="34" charset="0"/>
                      </a:endParaRPr>
                    </a:p>
                  </a:txBody>
                  <a:tcPr marL="5973" marR="5973" marT="5973" marB="0" anchor="ctr">
                    <a:lnL>
                      <a:noFill/>
                    </a:lnL>
                    <a:lnR>
                      <a:noFill/>
                    </a:lnR>
                    <a:lnT>
                      <a:noFill/>
                    </a:lnT>
                    <a:lnB>
                      <a:noFill/>
                    </a:lnB>
                  </a:tcPr>
                </a:tc>
                <a:tc>
                  <a:txBody>
                    <a:bodyPr/>
                    <a:lstStyle/>
                    <a:p>
                      <a:pPr marL="0" marR="0" algn="r" rtl="0">
                        <a:lnSpc>
                          <a:spcPct val="107000"/>
                        </a:lnSpc>
                        <a:spcBef>
                          <a:spcPts val="0"/>
                        </a:spcBef>
                        <a:spcAft>
                          <a:spcPts val="0"/>
                        </a:spcAft>
                      </a:pPr>
                      <a:r>
                        <a:rPr lang="ro-RO" sz="900" dirty="0">
                          <a:effectLst/>
                          <a:latin typeface="Arial" panose="020B0604020202020204" pitchFamily="34" charset="0"/>
                          <a:ea typeface="Calibri" panose="020F0502020204030204" pitchFamily="34" charset="0"/>
                          <a:cs typeface="Arial" panose="020B0604020202020204" pitchFamily="34" charset="0"/>
                        </a:rPr>
                        <a:t>85,4</a:t>
                      </a:r>
                    </a:p>
                  </a:txBody>
                  <a:tcPr marL="68580" marR="68580" marT="0" marB="0" anchor="ctr">
                    <a:lnL>
                      <a:noFill/>
                    </a:lnL>
                    <a:lnR>
                      <a:noFill/>
                    </a:lnR>
                    <a:lnT>
                      <a:noFill/>
                    </a:lnT>
                    <a:lnB>
                      <a:noFill/>
                    </a:lnB>
                  </a:tcPr>
                </a:tc>
                <a:tc>
                  <a:txBody>
                    <a:bodyPr/>
                    <a:lstStyle/>
                    <a:p>
                      <a:pPr algn="r" rtl="0" fontAlgn="b"/>
                      <a:r>
                        <a:rPr lang="ro-RO" sz="900" b="0" i="0" u="none" strike="noStrike" dirty="0">
                          <a:solidFill>
                            <a:srgbClr val="000000"/>
                          </a:solidFill>
                          <a:effectLst/>
                          <a:latin typeface="Arial" panose="020B0604020202020204" pitchFamily="34" charset="0"/>
                        </a:rPr>
                        <a:t>82,9</a:t>
                      </a:r>
                    </a:p>
                  </a:txBody>
                  <a:tcPr marL="5973" marR="5973" marT="5973" marB="0" anchor="ctr">
                    <a:lnL>
                      <a:noFill/>
                    </a:lnL>
                    <a:lnR>
                      <a:noFill/>
                    </a:lnR>
                    <a:lnT>
                      <a:noFill/>
                    </a:lnT>
                    <a:lnB>
                      <a:noFill/>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ro-RO" sz="900" b="1" dirty="0">
                          <a:solidFill>
                            <a:schemeClr val="tx1"/>
                          </a:solidFill>
                          <a:latin typeface="Arial" pitchFamily="34" charset="0"/>
                          <a:cs typeface="Arial" pitchFamily="34" charset="0"/>
                        </a:rPr>
                        <a:t> ▲      </a:t>
                      </a:r>
                      <a:r>
                        <a:rPr lang="ro-RO" sz="900" b="0" dirty="0">
                          <a:solidFill>
                            <a:schemeClr val="tx1"/>
                          </a:solidFill>
                          <a:latin typeface="Arial" panose="020B0604020202020204" pitchFamily="34" charset="0"/>
                          <a:cs typeface="Arial" panose="020B0604020202020204" pitchFamily="34" charset="0"/>
                        </a:rPr>
                        <a:t>3,0</a:t>
                      </a:r>
                      <a:r>
                        <a:rPr lang="ro-RO" sz="900" b="0" i="0" u="none" strike="noStrike" dirty="0">
                          <a:solidFill>
                            <a:schemeClr val="tx1"/>
                          </a:solidFill>
                          <a:effectLst/>
                          <a:latin typeface="Arial" panose="020B0604020202020204" pitchFamily="34" charset="0"/>
                        </a:rPr>
                        <a:t>%</a:t>
                      </a:r>
                    </a:p>
                  </a:txBody>
                  <a:tcPr marL="5973" marR="5973" marT="5973" marB="0" anchor="ctr">
                    <a:lnL>
                      <a:noFill/>
                    </a:lnL>
                    <a:lnR>
                      <a:noFill/>
                    </a:lnR>
                    <a:lnT>
                      <a:noFill/>
                    </a:lnT>
                    <a:lnB>
                      <a:noFill/>
                    </a:lnB>
                  </a:tcPr>
                </a:tc>
                <a:tc>
                  <a:txBody>
                    <a:bodyPr/>
                    <a:lstStyle/>
                    <a:p>
                      <a:pPr algn="l" rtl="0" fontAlgn="b"/>
                      <a:endParaRPr lang="en-US"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noFill/>
                  </a:tcPr>
                </a:tc>
                <a:tc>
                  <a:txBody>
                    <a:bodyPr/>
                    <a:lstStyle/>
                    <a:p>
                      <a:pPr algn="r" rtl="0" fontAlgn="b"/>
                      <a:r>
                        <a:rPr lang="ro-RO" sz="900" b="0" i="0" u="none" strike="noStrike" dirty="0">
                          <a:solidFill>
                            <a:srgbClr val="000000"/>
                          </a:solidFill>
                          <a:effectLst/>
                          <a:latin typeface="Arial" panose="020B0604020202020204" pitchFamily="34" charset="0"/>
                        </a:rPr>
                        <a:t>28,0</a:t>
                      </a: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28,7</a:t>
                      </a:r>
                    </a:p>
                  </a:txBody>
                  <a:tcPr marL="0" marR="0" marT="0" marB="0" anchor="ctr">
                    <a:lnL>
                      <a:noFill/>
                    </a:lnL>
                    <a:lnR>
                      <a:noFill/>
                    </a:lnR>
                    <a:lnT>
                      <a:noFill/>
                    </a:lnT>
                    <a:lnB>
                      <a:noFill/>
                    </a:lnB>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28,7</a:t>
                      </a:r>
                    </a:p>
                  </a:txBody>
                  <a:tcPr marL="0" marR="0" marT="0" marB="0" anchor="ctr">
                    <a:lnL>
                      <a:noFill/>
                    </a:lnL>
                    <a:lnR>
                      <a:noFill/>
                    </a:lnR>
                    <a:lnT>
                      <a:noFill/>
                    </a:lnT>
                    <a:lnB>
                      <a:noFill/>
                    </a:lnB>
                  </a:tcPr>
                </a:tc>
                <a:extLst>
                  <a:ext uri="{0D108BD9-81ED-4DB2-BD59-A6C34878D82A}">
                    <a16:rowId xmlns:a16="http://schemas.microsoft.com/office/drawing/2014/main" val="10012"/>
                  </a:ext>
                </a:extLst>
              </a:tr>
              <a:tr h="209516">
                <a:tc>
                  <a:txBody>
                    <a:bodyPr/>
                    <a:lstStyle/>
                    <a:p>
                      <a:pPr algn="l" rtl="0" fontAlgn="b"/>
                      <a:r>
                        <a:rPr lang="ro-RO" sz="900" b="0" i="0" u="none" strike="noStrike" dirty="0">
                          <a:solidFill>
                            <a:srgbClr val="000000"/>
                          </a:solidFill>
                          <a:effectLst/>
                          <a:latin typeface="Arial" panose="020B0604020202020204" pitchFamily="34" charset="0"/>
                          <a:cs typeface="Arial" panose="020B0604020202020204" pitchFamily="34" charset="0"/>
                        </a:rPr>
                        <a:t>Ajustări privind provizioanele</a:t>
                      </a:r>
                    </a:p>
                  </a:txBody>
                  <a:tcPr marL="5973" marR="5973" marT="5973" marB="0" anchor="ctr">
                    <a:lnL>
                      <a:noFill/>
                    </a:lnL>
                    <a:lnR>
                      <a:noFill/>
                    </a:lnR>
                    <a:lnT>
                      <a:noFill/>
                    </a:lnT>
                    <a:lnB>
                      <a:noFill/>
                    </a:lnB>
                  </a:tcPr>
                </a:tc>
                <a:tc>
                  <a:txBody>
                    <a:bodyPr/>
                    <a:lstStyle/>
                    <a:p>
                      <a:pPr algn="r" rtl="0"/>
                      <a:r>
                        <a:rPr lang="ro-RO" sz="900" dirty="0">
                          <a:solidFill>
                            <a:schemeClr val="tx1"/>
                          </a:solidFill>
                          <a:latin typeface="Arial" panose="020B0604020202020204" pitchFamily="34" charset="0"/>
                          <a:cs typeface="Arial" panose="020B0604020202020204" pitchFamily="34" charset="0"/>
                        </a:rPr>
                        <a:t>-0,2</a:t>
                      </a:r>
                    </a:p>
                  </a:txBody>
                  <a:tcPr marL="68580" marR="68580" marT="0" marB="0" anchor="ctr">
                    <a:lnL>
                      <a:noFill/>
                    </a:lnL>
                    <a:lnR>
                      <a:noFill/>
                    </a:lnR>
                    <a:lnT>
                      <a:noFill/>
                    </a:lnT>
                    <a:lnB>
                      <a:noFill/>
                    </a:lnB>
                  </a:tcPr>
                </a:tc>
                <a:tc>
                  <a:txBody>
                    <a:bodyPr/>
                    <a:lstStyle/>
                    <a:p>
                      <a:pPr algn="r" rtl="0" fontAlgn="b"/>
                      <a:r>
                        <a:rPr lang="ro-RO" sz="900" b="0" i="0" u="none" strike="noStrike" dirty="0">
                          <a:solidFill>
                            <a:srgbClr val="000000"/>
                          </a:solidFill>
                          <a:effectLst/>
                          <a:latin typeface="Arial" panose="020B0604020202020204" pitchFamily="34" charset="0"/>
                        </a:rPr>
                        <a:t>-2,6</a:t>
                      </a:r>
                    </a:p>
                  </a:txBody>
                  <a:tcPr marL="5973" marR="5973" marT="5973" marB="0" anchor="ctr">
                    <a:lnL>
                      <a:noFill/>
                    </a:lnL>
                    <a:lnR>
                      <a:noFill/>
                    </a:lnR>
                    <a:lnT>
                      <a:noFill/>
                    </a:lnT>
                    <a:lnB>
                      <a:noFill/>
                    </a:lnB>
                  </a:tcPr>
                </a:tc>
                <a:tc>
                  <a:txBody>
                    <a:bodyPr/>
                    <a:lstStyle/>
                    <a:p>
                      <a:pPr algn="r" rtl="0" fontAlgn="b"/>
                      <a:r>
                        <a:rPr lang="ro-RO" sz="900" b="0">
                          <a:solidFill>
                            <a:schemeClr val="tx1"/>
                          </a:solidFill>
                          <a:latin typeface="Arial" pitchFamily="34" charset="0"/>
                          <a:cs typeface="Arial" pitchFamily="34" charset="0"/>
                        </a:rPr>
                        <a:t>-</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l" rtl="0" fontAlgn="b"/>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noFill/>
                  </a:tcPr>
                </a:tc>
                <a:tc>
                  <a:txBody>
                    <a:bodyPr/>
                    <a:lstStyle/>
                    <a:p>
                      <a:pPr algn="r" rtl="0" fontAlgn="b"/>
                      <a:r>
                        <a:rPr lang="ro-RO" sz="900" b="0" i="0" u="none" strike="noStrike" dirty="0">
                          <a:solidFill>
                            <a:srgbClr val="000000"/>
                          </a:solidFill>
                          <a:effectLst/>
                          <a:latin typeface="Arial" panose="020B0604020202020204" pitchFamily="34" charset="0"/>
                        </a:rPr>
                        <a:t>4,4</a:t>
                      </a: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bg1"/>
                    </a:solidFill>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-4,1</a:t>
                      </a:r>
                    </a:p>
                  </a:txBody>
                  <a:tcPr marL="0" marR="0" marT="0" marB="0" anchor="ctr">
                    <a:lnL>
                      <a:noFill/>
                    </a:lnL>
                    <a:lnR>
                      <a:noFill/>
                    </a:lnR>
                    <a:lnT>
                      <a:noFill/>
                    </a:lnT>
                    <a:lnB>
                      <a:noFill/>
                    </a:lnB>
                    <a:solidFill>
                      <a:schemeClr val="bg1"/>
                    </a:solidFill>
                  </a:tcPr>
                </a:tc>
                <a:tc>
                  <a:txBody>
                    <a:bodyPr/>
                    <a:lstStyle/>
                    <a:p>
                      <a:pPr algn="r" fontAlgn="b"/>
                      <a:r>
                        <a:rPr lang="ro-RO" sz="900" b="0" i="0" u="none" strike="noStrike">
                          <a:solidFill>
                            <a:srgbClr val="000000"/>
                          </a:solidFill>
                          <a:effectLst/>
                          <a:latin typeface="Arial" panose="020B0604020202020204" pitchFamily="34" charset="0"/>
                          <a:cs typeface="Arial" panose="020B0604020202020204" pitchFamily="34" charset="0"/>
                        </a:rPr>
                        <a:t>-0,5</a:t>
                      </a: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10013"/>
                  </a:ext>
                </a:extLst>
              </a:tr>
              <a:tr h="304446">
                <a:tc>
                  <a:txBody>
                    <a:bodyPr/>
                    <a:lstStyle/>
                    <a:p>
                      <a:pPr algn="l" rtl="0" fontAlgn="b"/>
                      <a:r>
                        <a:rPr lang="ro-RO" sz="900" b="0" i="0" u="none" strike="noStrike" dirty="0">
                          <a:solidFill>
                            <a:srgbClr val="000000"/>
                          </a:solidFill>
                          <a:effectLst/>
                          <a:latin typeface="Arial" panose="020B0604020202020204" pitchFamily="34" charset="0"/>
                          <a:cs typeface="Arial" panose="020B0604020202020204" pitchFamily="34" charset="0"/>
                        </a:rPr>
                        <a:t>Alte cheltuieli de exploatare (cheltuieli din cota de modernizare, etc. )</a:t>
                      </a:r>
                    </a:p>
                  </a:txBody>
                  <a:tcPr marL="5973" marR="5973" marT="5973" marB="0" anchor="ctr">
                    <a:lnL>
                      <a:noFill/>
                    </a:lnL>
                    <a:lnR>
                      <a:noFill/>
                    </a:lnR>
                    <a:lnT>
                      <a:noFill/>
                    </a:lnT>
                    <a:lnB>
                      <a:noFill/>
                    </a:lnB>
                    <a:solidFill>
                      <a:schemeClr val="bg1"/>
                    </a:solidFill>
                  </a:tcPr>
                </a:tc>
                <a:tc>
                  <a:txBody>
                    <a:bodyPr/>
                    <a:lstStyle/>
                    <a:p>
                      <a:pPr marL="0" marR="0" algn="r" rtl="0">
                        <a:lnSpc>
                          <a:spcPct val="107000"/>
                        </a:lnSpc>
                        <a:spcBef>
                          <a:spcPts val="0"/>
                        </a:spcBef>
                        <a:spcAft>
                          <a:spcPts val="0"/>
                        </a:spcAft>
                      </a:pPr>
                      <a:r>
                        <a:rPr lang="ro-RO" sz="900" dirty="0">
                          <a:effectLst/>
                          <a:latin typeface="Arial" panose="020B0604020202020204" pitchFamily="34" charset="0"/>
                          <a:ea typeface="Calibri" panose="020F0502020204030204" pitchFamily="34" charset="0"/>
                          <a:cs typeface="Arial" panose="020B0604020202020204" pitchFamily="34" charset="0"/>
                        </a:rPr>
                        <a:t>46,4</a:t>
                      </a:r>
                    </a:p>
                  </a:txBody>
                  <a:tcPr marL="68580" marR="68580" marT="0" marB="0" anchor="ctr">
                    <a:lnL>
                      <a:noFill/>
                    </a:lnL>
                    <a:lnR>
                      <a:noFill/>
                    </a:lnR>
                    <a:lnT>
                      <a:noFill/>
                    </a:lnT>
                    <a:lnB>
                      <a:noFill/>
                    </a:lnB>
                    <a:solidFill>
                      <a:schemeClr val="bg1"/>
                    </a:solidFill>
                  </a:tcPr>
                </a:tc>
                <a:tc>
                  <a:txBody>
                    <a:bodyPr/>
                    <a:lstStyle/>
                    <a:p>
                      <a:pPr algn="r" rtl="0" fontAlgn="b"/>
                      <a:r>
                        <a:rPr lang="ro-RO" sz="900" b="0" i="0" u="none" strike="noStrike" dirty="0">
                          <a:solidFill>
                            <a:srgbClr val="000000"/>
                          </a:solidFill>
                          <a:effectLst/>
                          <a:latin typeface="Arial" panose="020B0604020202020204" pitchFamily="34" charset="0"/>
                        </a:rPr>
                        <a:t>37,9</a:t>
                      </a:r>
                    </a:p>
                  </a:txBody>
                  <a:tcPr marL="5973" marR="5973" marT="5973" marB="0" anchor="ctr">
                    <a:lnL>
                      <a:noFill/>
                    </a:lnL>
                    <a:lnR>
                      <a:noFill/>
                    </a:lnR>
                    <a:lnT>
                      <a:noFill/>
                    </a:lnT>
                    <a:lnB>
                      <a:noFill/>
                    </a:lnB>
                    <a:solidFill>
                      <a:schemeClr val="bg1"/>
                    </a:solidFill>
                  </a:tcPr>
                </a:tc>
                <a:tc>
                  <a:txBody>
                    <a:bodyPr/>
                    <a:lstStyle/>
                    <a:p>
                      <a:pPr algn="r" rtl="0" fontAlgn="b"/>
                      <a:r>
                        <a:rPr lang="ro-RO" sz="900" b="1" dirty="0">
                          <a:solidFill>
                            <a:schemeClr val="tx1"/>
                          </a:solidFill>
                          <a:latin typeface="Arial" pitchFamily="34" charset="0"/>
                          <a:cs typeface="Arial" pitchFamily="34" charset="0"/>
                        </a:rPr>
                        <a:t>▲</a:t>
                      </a:r>
                      <a:r>
                        <a:rPr lang="ro-RO" sz="900" dirty="0">
                          <a:solidFill>
                            <a:schemeClr val="tx1"/>
                          </a:solidFill>
                          <a:latin typeface="Arial" panose="020B0604020202020204" pitchFamily="34" charset="0"/>
                          <a:cs typeface="Arial" panose="020B0604020202020204" pitchFamily="34" charset="0"/>
                        </a:rPr>
                        <a:t>    22,4</a:t>
                      </a:r>
                      <a:r>
                        <a:rPr lang="ro-RO" sz="900" b="0" i="0" u="none" strike="noStrike" dirty="0">
                          <a:solidFill>
                            <a:schemeClr val="tx1"/>
                          </a:solidFill>
                          <a:effectLst/>
                          <a:latin typeface="Arial" panose="020B0604020202020204" pitchFamily="34" charset="0"/>
                        </a:rPr>
                        <a:t>%</a:t>
                      </a:r>
                    </a:p>
                  </a:txBody>
                  <a:tcPr marL="5973" marR="5973" marT="5973" marB="0" anchor="ctr">
                    <a:lnL>
                      <a:noFill/>
                    </a:lnL>
                    <a:lnR>
                      <a:noFill/>
                    </a:lnR>
                    <a:lnT>
                      <a:noFill/>
                    </a:lnT>
                    <a:lnB>
                      <a:noFill/>
                    </a:lnB>
                    <a:solidFill>
                      <a:schemeClr val="bg1"/>
                    </a:solidFill>
                  </a:tcPr>
                </a:tc>
                <a:tc>
                  <a:txBody>
                    <a:bodyPr/>
                    <a:lstStyle/>
                    <a:p>
                      <a:pPr algn="l" rtl="0" fontAlgn="b"/>
                      <a:endParaRPr lang="en-US"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noFill/>
                  </a:tcPr>
                </a:tc>
                <a:tc>
                  <a:txBody>
                    <a:bodyPr/>
                    <a:lstStyle/>
                    <a:p>
                      <a:pPr algn="r" rtl="0" fontAlgn="b"/>
                      <a:r>
                        <a:rPr lang="ro-RO" sz="900" b="0" i="0" u="none" strike="noStrike" dirty="0">
                          <a:solidFill>
                            <a:srgbClr val="000000"/>
                          </a:solidFill>
                          <a:effectLst/>
                          <a:latin typeface="Arial" panose="020B0604020202020204" pitchFamily="34" charset="0"/>
                        </a:rPr>
                        <a:t>14,</a:t>
                      </a:r>
                      <a:r>
                        <a:rPr lang="en-US" sz="900" b="0" i="0" u="none" strike="noStrike" dirty="0">
                          <a:solidFill>
                            <a:srgbClr val="000000"/>
                          </a:solidFill>
                          <a:effectLst/>
                          <a:latin typeface="Arial" panose="020B0604020202020204" pitchFamily="34" charset="0"/>
                        </a:rPr>
                        <a:t>3</a:t>
                      </a:r>
                    </a:p>
                  </a:txBody>
                  <a:tcPr marL="5973" marR="5973" marT="5973" marB="0" anchor="ctr">
                    <a:lnL>
                      <a:noFill/>
                    </a:lnL>
                    <a:lnR>
                      <a:noFill/>
                    </a:lnR>
                    <a:lnT>
                      <a:noFill/>
                    </a:lnT>
                    <a:lnB>
                      <a:noFill/>
                    </a:lnB>
                    <a:solidFill>
                      <a:schemeClr val="bg1"/>
                    </a:solidFill>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16,5</a:t>
                      </a:r>
                    </a:p>
                  </a:txBody>
                  <a:tcPr marL="0" marR="0" marT="0" marB="0" anchor="ctr">
                    <a:lnL>
                      <a:noFill/>
                    </a:lnL>
                    <a:lnR>
                      <a:noFill/>
                    </a:lnR>
                    <a:lnT>
                      <a:noFill/>
                    </a:lnT>
                    <a:lnB>
                      <a:noFill/>
                    </a:lnB>
                    <a:solidFill>
                      <a:schemeClr val="bg1"/>
                    </a:solidFill>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15,6</a:t>
                      </a: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10014"/>
                  </a:ext>
                </a:extLst>
              </a:tr>
              <a:tr h="220690">
                <a:tc>
                  <a:txBody>
                    <a:bodyPr/>
                    <a:lstStyle/>
                    <a:p>
                      <a:pPr algn="l" rtl="0" fontAlgn="b"/>
                      <a:r>
                        <a:rPr lang="ro-RO" sz="900" b="1" i="0" u="none" strike="noStrike" dirty="0">
                          <a:solidFill>
                            <a:srgbClr val="000000"/>
                          </a:solidFill>
                          <a:effectLst/>
                          <a:latin typeface="Arial" panose="020B0604020202020204" pitchFamily="34" charset="0"/>
                          <a:cs typeface="Arial" panose="020B0604020202020204" pitchFamily="34" charset="0"/>
                        </a:rPr>
                        <a:t>TOTAL CHELTUIELI DIN EXPLOATARE</a:t>
                      </a:r>
                    </a:p>
                  </a:txBody>
                  <a:tcPr marL="5973" marR="5973" marT="5973" marB="0" anchor="ctr">
                    <a:lnL>
                      <a:noFill/>
                    </a:lnL>
                    <a:lnR>
                      <a:noFill/>
                    </a:lnR>
                    <a:lnT>
                      <a:noFill/>
                    </a:lnT>
                    <a:lnB>
                      <a:noFill/>
                    </a:lnB>
                    <a:solidFill>
                      <a:schemeClr val="accent1">
                        <a:lumMod val="20000"/>
                        <a:lumOff val="80000"/>
                      </a:schemeClr>
                    </a:solidFill>
                  </a:tcPr>
                </a:tc>
                <a:tc>
                  <a:txBody>
                    <a:bodyPr/>
                    <a:lstStyle/>
                    <a:p>
                      <a:pPr marL="0" marR="0" algn="r" rtl="0">
                        <a:lnSpc>
                          <a:spcPct val="107000"/>
                        </a:lnSpc>
                        <a:spcBef>
                          <a:spcPts val="0"/>
                        </a:spcBef>
                        <a:spcAft>
                          <a:spcPts val="0"/>
                        </a:spcAft>
                      </a:pPr>
                      <a:r>
                        <a:rPr lang="ro-RO" sz="900" b="1" dirty="0">
                          <a:effectLst/>
                          <a:latin typeface="Arial" panose="020B0604020202020204" pitchFamily="34" charset="0"/>
                          <a:ea typeface="Calibri" panose="020F0502020204030204" pitchFamily="34" charset="0"/>
                          <a:cs typeface="Arial" panose="020B0604020202020204" pitchFamily="34" charset="0"/>
                        </a:rPr>
                        <a:t>334,4</a:t>
                      </a:r>
                    </a:p>
                  </a:txBody>
                  <a:tcPr marL="68580" marR="68580" marT="0" marB="0" anchor="ctr">
                    <a:lnL>
                      <a:noFill/>
                    </a:lnL>
                    <a:lnR>
                      <a:noFill/>
                    </a:lnR>
                    <a:lnT>
                      <a:noFill/>
                    </a:lnT>
                    <a:lnB>
                      <a:noFill/>
                    </a:lnB>
                    <a:solidFill>
                      <a:schemeClr val="accent1">
                        <a:lumMod val="20000"/>
                        <a:lumOff val="80000"/>
                      </a:schemeClr>
                    </a:solidFill>
                  </a:tcPr>
                </a:tc>
                <a:tc>
                  <a:txBody>
                    <a:bodyPr/>
                    <a:lstStyle/>
                    <a:p>
                      <a:pPr algn="r" rtl="0" fontAlgn="b"/>
                      <a:r>
                        <a:rPr lang="ro-RO" sz="900" b="1" i="0" u="none" strike="noStrike" dirty="0">
                          <a:solidFill>
                            <a:srgbClr val="000000"/>
                          </a:solidFill>
                          <a:effectLst/>
                          <a:latin typeface="Arial" panose="020B0604020202020204" pitchFamily="34" charset="0"/>
                        </a:rPr>
                        <a:t>299,9</a:t>
                      </a: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1" dirty="0">
                          <a:solidFill>
                            <a:schemeClr val="tx1"/>
                          </a:solidFill>
                          <a:latin typeface="Arial" pitchFamily="34" charset="0"/>
                          <a:cs typeface="Arial" pitchFamily="34" charset="0"/>
                        </a:rPr>
                        <a:t>▲ </a:t>
                      </a:r>
                      <a:r>
                        <a:rPr lang="ro-RO" sz="900" dirty="0">
                          <a:solidFill>
                            <a:schemeClr val="tx1"/>
                          </a:solidFill>
                          <a:latin typeface="Arial" panose="020B0604020202020204" pitchFamily="34" charset="0"/>
                          <a:cs typeface="Arial" panose="020B0604020202020204" pitchFamily="34" charset="0"/>
                        </a:rPr>
                        <a:t>   </a:t>
                      </a:r>
                      <a:r>
                        <a:rPr lang="ro-RO" sz="900" b="1" dirty="0">
                          <a:solidFill>
                            <a:schemeClr val="tx1"/>
                          </a:solidFill>
                          <a:latin typeface="Arial" panose="020B0604020202020204" pitchFamily="34" charset="0"/>
                          <a:cs typeface="Arial" panose="020B0604020202020204" pitchFamily="34" charset="0"/>
                        </a:rPr>
                        <a:t>11,5</a:t>
                      </a:r>
                      <a:r>
                        <a:rPr lang="ro-RO" sz="900" b="1" i="0" u="none" strike="noStrike" dirty="0">
                          <a:solidFill>
                            <a:schemeClr val="tx1"/>
                          </a:solidFill>
                          <a:effectLst/>
                          <a:latin typeface="Arial" panose="020B0604020202020204" pitchFamily="34" charset="0"/>
                        </a:rPr>
                        <a:t>%</a:t>
                      </a:r>
                    </a:p>
                  </a:txBody>
                  <a:tcPr marL="5973" marR="5973" marT="5973" marB="0" anchor="ctr">
                    <a:lnL>
                      <a:noFill/>
                    </a:lnL>
                    <a:lnR>
                      <a:noFill/>
                    </a:lnR>
                    <a:lnT>
                      <a:noFill/>
                    </a:lnT>
                    <a:lnB>
                      <a:noFill/>
                    </a:lnB>
                    <a:solidFill>
                      <a:schemeClr val="accent1">
                        <a:lumMod val="20000"/>
                        <a:lumOff val="80000"/>
                      </a:schemeClr>
                    </a:solidFill>
                  </a:tcPr>
                </a:tc>
                <a:tc>
                  <a:txBody>
                    <a:bodyPr/>
                    <a:lstStyle/>
                    <a:p>
                      <a:pPr algn="l" fontAlgn="ct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1" i="0" u="none" strike="noStrike" dirty="0">
                          <a:solidFill>
                            <a:srgbClr val="000000"/>
                          </a:solidFill>
                          <a:effectLst/>
                          <a:latin typeface="Arial" panose="020B0604020202020204" pitchFamily="34" charset="0"/>
                        </a:rPr>
                        <a:t>112,</a:t>
                      </a:r>
                      <a:r>
                        <a:rPr lang="en-US" sz="900" b="1" i="0" u="none" strike="noStrike" dirty="0">
                          <a:solidFill>
                            <a:srgbClr val="000000"/>
                          </a:solidFill>
                          <a:effectLst/>
                          <a:latin typeface="Arial" panose="020B0604020202020204" pitchFamily="34" charset="0"/>
                        </a:rPr>
                        <a:t>2</a:t>
                      </a:r>
                    </a:p>
                  </a:txBody>
                  <a:tcPr marL="5973" marR="5973" marT="5973" marB="0" anchor="ctr">
                    <a:lnL>
                      <a:noFill/>
                    </a:lnL>
                    <a:lnR>
                      <a:noFill/>
                    </a:lnR>
                    <a:lnT>
                      <a:noFill/>
                    </a:lnT>
                    <a:lnB>
                      <a:noFill/>
                    </a:lnB>
                    <a:solidFill>
                      <a:schemeClr val="accent1">
                        <a:lumMod val="20000"/>
                        <a:lumOff val="80000"/>
                      </a:schemeClr>
                    </a:solidFill>
                  </a:tcPr>
                </a:tc>
                <a:tc>
                  <a:txBody>
                    <a:bodyPr/>
                    <a:lstStyle/>
                    <a:p>
                      <a:pPr algn="r" fontAlgn="b"/>
                      <a:r>
                        <a:rPr lang="ro-RO" sz="900" b="1" i="0" u="none" strike="noStrike" dirty="0">
                          <a:solidFill>
                            <a:srgbClr val="000000"/>
                          </a:solidFill>
                          <a:effectLst/>
                          <a:latin typeface="Arial" panose="020B0604020202020204" pitchFamily="34" charset="0"/>
                          <a:cs typeface="Arial" panose="020B0604020202020204" pitchFamily="34" charset="0"/>
                        </a:rPr>
                        <a:t>112,1</a:t>
                      </a:r>
                    </a:p>
                  </a:txBody>
                  <a:tcPr marL="0" marR="0" marT="0" marB="0" anchor="ctr">
                    <a:lnL>
                      <a:noFill/>
                    </a:lnL>
                    <a:lnR>
                      <a:noFill/>
                    </a:lnR>
                    <a:lnT>
                      <a:noFill/>
                    </a:lnT>
                    <a:lnB>
                      <a:noFill/>
                    </a:lnB>
                    <a:solidFill>
                      <a:schemeClr val="accent1">
                        <a:lumMod val="20000"/>
                        <a:lumOff val="80000"/>
                      </a:schemeClr>
                    </a:solidFill>
                  </a:tcPr>
                </a:tc>
                <a:tc>
                  <a:txBody>
                    <a:bodyPr/>
                    <a:lstStyle/>
                    <a:p>
                      <a:pPr algn="r" fontAlgn="b"/>
                      <a:r>
                        <a:rPr lang="ro-RO" sz="900" b="1" i="0" u="none" strike="noStrike" dirty="0">
                          <a:solidFill>
                            <a:srgbClr val="000000"/>
                          </a:solidFill>
                          <a:effectLst/>
                          <a:latin typeface="Arial" panose="020B0604020202020204" pitchFamily="34" charset="0"/>
                          <a:cs typeface="Arial" panose="020B0604020202020204" pitchFamily="34" charset="0"/>
                        </a:rPr>
                        <a:t>110,1</a:t>
                      </a:r>
                    </a:p>
                  </a:txBody>
                  <a:tcPr marL="0" marR="0" marT="0"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15"/>
                  </a:ext>
                </a:extLst>
              </a:tr>
              <a:tr h="72122">
                <a:tc>
                  <a:txBody>
                    <a:bodyPr/>
                    <a:lstStyle/>
                    <a:p>
                      <a:pPr algn="l" rtl="0" fontAlgn="b"/>
                      <a:endParaRPr lang="ro-RO" sz="900" b="1" i="0" u="none" strike="noStrike" dirty="0">
                        <a:solidFill>
                          <a:srgbClr val="000000"/>
                        </a:solidFill>
                        <a:effectLst/>
                        <a:latin typeface="Arial" panose="020B0604020202020204" pitchFamily="34" charset="0"/>
                        <a:cs typeface="Arial" panose="020B0604020202020204" pitchFamily="34" charset="0"/>
                      </a:endParaRPr>
                    </a:p>
                  </a:txBody>
                  <a:tcPr marL="5973" marR="5973" marT="5973" marB="0" anchor="ctr">
                    <a:lnL>
                      <a:noFill/>
                    </a:lnL>
                    <a:lnR>
                      <a:noFill/>
                    </a:lnR>
                    <a:lnT>
                      <a:noFill/>
                    </a:lnT>
                    <a:lnB>
                      <a:noFill/>
                    </a:lnB>
                    <a:solidFill>
                      <a:schemeClr val="bg1"/>
                    </a:solidFill>
                  </a:tcPr>
                </a:tc>
                <a:tc>
                  <a:txBody>
                    <a:bodyPr/>
                    <a:lstStyle/>
                    <a:p>
                      <a:pPr algn="r" rtl="0" fontAlgn="ct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bg1"/>
                    </a:solidFill>
                  </a:tcPr>
                </a:tc>
                <a:tc>
                  <a:txBody>
                    <a:bodyPr/>
                    <a:lstStyle/>
                    <a:p>
                      <a:pPr algn="r" rtl="0" fontAlgn="ct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bg1"/>
                    </a:solidFill>
                  </a:tcPr>
                </a:tc>
                <a:tc>
                  <a:txBody>
                    <a:bodyPr/>
                    <a:lstStyle/>
                    <a:p>
                      <a:pPr algn="r" rtl="0" fontAlgn="ct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solidFill>
                      <a:schemeClr val="bg1"/>
                    </a:solidFill>
                  </a:tcPr>
                </a:tc>
                <a:tc>
                  <a:txBody>
                    <a:bodyPr/>
                    <a:lstStyle/>
                    <a:p>
                      <a:pPr algn="l" fontAlgn="ct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bg1"/>
                    </a:solidFill>
                  </a:tcPr>
                </a:tc>
                <a:tc>
                  <a:txBody>
                    <a:bodyPr/>
                    <a:lstStyle/>
                    <a:p>
                      <a:pPr algn="r" fontAlgn="ct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bg1"/>
                    </a:solidFill>
                  </a:tcPr>
                </a:tc>
                <a:tc>
                  <a:txBody>
                    <a:bodyPr/>
                    <a:lstStyle/>
                    <a:p>
                      <a:pPr algn="r" fontAlgn="b"/>
                      <a:endParaRPr lang="ro-RO"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chemeClr val="bg1"/>
                    </a:solidFill>
                  </a:tcPr>
                </a:tc>
                <a:tc>
                  <a:txBody>
                    <a:bodyPr/>
                    <a:lstStyle/>
                    <a:p>
                      <a:pPr algn="l" fontAlgn="b"/>
                      <a:endParaRPr lang="ro-RO" sz="9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1274360865"/>
                  </a:ext>
                </a:extLst>
              </a:tr>
              <a:tr h="21801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o-RO" sz="900" b="1" i="0" u="none" strike="noStrike" dirty="0">
                          <a:solidFill>
                            <a:srgbClr val="000000"/>
                          </a:solidFill>
                          <a:effectLst/>
                          <a:latin typeface="Arial" panose="020B0604020202020204" pitchFamily="34" charset="0"/>
                          <a:cs typeface="Arial" panose="020B0604020202020204" pitchFamily="34" charset="0"/>
                        </a:rPr>
                        <a:t>PROFIT DIN EXPLOATARE</a:t>
                      </a:r>
                    </a:p>
                  </a:txBody>
                  <a:tcPr marL="5973" marR="5973" marT="5973" marB="0" anchor="b">
                    <a:lnL>
                      <a:noFill/>
                    </a:lnL>
                    <a:lnR>
                      <a:noFill/>
                    </a:lnR>
                    <a:lnT>
                      <a:noFill/>
                    </a:lnT>
                    <a:lnB>
                      <a:noFill/>
                    </a:lnB>
                    <a:solidFill>
                      <a:schemeClr val="accent1">
                        <a:lumMod val="20000"/>
                        <a:lumOff val="80000"/>
                      </a:schemeClr>
                    </a:solidFill>
                  </a:tcPr>
                </a:tc>
                <a:tc>
                  <a:txBody>
                    <a:bodyPr/>
                    <a:lstStyle/>
                    <a:p>
                      <a:pPr marL="0" marR="0" algn="r" rtl="0">
                        <a:lnSpc>
                          <a:spcPct val="107000"/>
                        </a:lnSpc>
                        <a:spcBef>
                          <a:spcPts val="0"/>
                        </a:spcBef>
                        <a:spcAft>
                          <a:spcPts val="0"/>
                        </a:spcAft>
                      </a:pPr>
                      <a:r>
                        <a:rPr lang="ro-RO" sz="900" b="1" dirty="0">
                          <a:effectLst/>
                          <a:latin typeface="Arial" panose="020B0604020202020204" pitchFamily="34" charset="0"/>
                          <a:ea typeface="Calibri" panose="020F0502020204030204" pitchFamily="34" charset="0"/>
                          <a:cs typeface="Arial" panose="020B0604020202020204" pitchFamily="34" charset="0"/>
                        </a:rPr>
                        <a:t>55,1</a:t>
                      </a:r>
                    </a:p>
                  </a:txBody>
                  <a:tcPr marL="68580" marR="68580" marT="0" marB="0" anchor="ctr">
                    <a:lnL>
                      <a:noFill/>
                    </a:lnL>
                    <a:lnR>
                      <a:noFill/>
                    </a:lnR>
                    <a:lnT>
                      <a:noFill/>
                    </a:lnT>
                    <a:lnB>
                      <a:noFill/>
                    </a:lnB>
                    <a:solidFill>
                      <a:schemeClr val="accent1">
                        <a:lumMod val="20000"/>
                        <a:lumOff val="80000"/>
                      </a:schemeClr>
                    </a:solidFill>
                  </a:tcPr>
                </a:tc>
                <a:tc>
                  <a:txBody>
                    <a:bodyPr/>
                    <a:lstStyle/>
                    <a:p>
                      <a:pPr algn="r" rtl="0" fontAlgn="b"/>
                      <a:r>
                        <a:rPr lang="ro-RO" sz="900" b="1" i="0" u="none" strike="noStrike" dirty="0">
                          <a:solidFill>
                            <a:srgbClr val="000000"/>
                          </a:solidFill>
                          <a:effectLst/>
                          <a:latin typeface="Arial" panose="020B0604020202020204" pitchFamily="34" charset="0"/>
                        </a:rPr>
                        <a:t>47,0</a:t>
                      </a: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1" dirty="0">
                          <a:solidFill>
                            <a:schemeClr val="tx1"/>
                          </a:solidFill>
                          <a:latin typeface="Arial" pitchFamily="34" charset="0"/>
                          <a:cs typeface="Arial" pitchFamily="34" charset="0"/>
                        </a:rPr>
                        <a:t>▲</a:t>
                      </a:r>
                      <a:r>
                        <a:rPr lang="ro-RO" sz="900" dirty="0">
                          <a:solidFill>
                            <a:schemeClr val="tx1"/>
                          </a:solidFill>
                          <a:latin typeface="Arial" panose="020B0604020202020204" pitchFamily="34" charset="0"/>
                          <a:cs typeface="Arial" panose="020B0604020202020204" pitchFamily="34" charset="0"/>
                        </a:rPr>
                        <a:t>    </a:t>
                      </a:r>
                      <a:r>
                        <a:rPr lang="ro-RO" sz="900" b="1" dirty="0">
                          <a:solidFill>
                            <a:schemeClr val="tx1"/>
                          </a:solidFill>
                          <a:latin typeface="Arial" panose="020B0604020202020204" pitchFamily="34" charset="0"/>
                          <a:cs typeface="Arial" panose="020B0604020202020204" pitchFamily="34" charset="0"/>
                        </a:rPr>
                        <a:t>17,2</a:t>
                      </a:r>
                      <a:r>
                        <a:rPr lang="ro-RO" sz="900" b="1" i="0" u="none" strike="noStrike" dirty="0">
                          <a:solidFill>
                            <a:schemeClr val="tx1"/>
                          </a:solidFill>
                          <a:effectLst/>
                          <a:latin typeface="Arial" panose="020B0604020202020204" pitchFamily="34" charset="0"/>
                        </a:rPr>
                        <a:t>%</a:t>
                      </a:r>
                    </a:p>
                  </a:txBody>
                  <a:tcPr marL="5973" marR="5973" marT="5973" marB="0" anchor="ctr">
                    <a:lnL>
                      <a:noFill/>
                    </a:lnL>
                    <a:lnR>
                      <a:noFill/>
                    </a:lnR>
                    <a:lnT>
                      <a:noFill/>
                    </a:lnT>
                    <a:lnB>
                      <a:noFill/>
                    </a:lnB>
                    <a:solidFill>
                      <a:schemeClr val="accent1">
                        <a:lumMod val="20000"/>
                        <a:lumOff val="80000"/>
                      </a:schemeClr>
                    </a:solidFill>
                  </a:tcPr>
                </a:tc>
                <a:tc>
                  <a:txBody>
                    <a:bodyPr/>
                    <a:lstStyle/>
                    <a:p>
                      <a:pPr algn="l" rtl="0" fontAlgn="b"/>
                      <a:endParaRPr lang="en-US"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en-US" sz="900" b="1" i="0" u="none" strike="noStrike" dirty="0">
                          <a:solidFill>
                            <a:srgbClr val="000000"/>
                          </a:solidFill>
                          <a:effectLst/>
                          <a:latin typeface="Arial" panose="020B0604020202020204" pitchFamily="34" charset="0"/>
                        </a:rPr>
                        <a:t>21,0</a:t>
                      </a:r>
                    </a:p>
                  </a:txBody>
                  <a:tcPr marL="5973" marR="5973" marT="5973" marB="0" anchor="ctr">
                    <a:lnL>
                      <a:noFill/>
                    </a:lnL>
                    <a:lnR>
                      <a:noFill/>
                    </a:lnR>
                    <a:lnT>
                      <a:noFill/>
                    </a:lnT>
                    <a:lnB>
                      <a:noFill/>
                    </a:lnB>
                    <a:solidFill>
                      <a:schemeClr val="accent1">
                        <a:lumMod val="20000"/>
                        <a:lumOff val="80000"/>
                      </a:schemeClr>
                    </a:solidFill>
                  </a:tcPr>
                </a:tc>
                <a:tc>
                  <a:txBody>
                    <a:bodyPr/>
                    <a:lstStyle/>
                    <a:p>
                      <a:pPr algn="r" fontAlgn="b"/>
                      <a:r>
                        <a:rPr lang="ro-RO" sz="900" b="1" i="0" u="none" strike="noStrike" dirty="0">
                          <a:solidFill>
                            <a:srgbClr val="000000"/>
                          </a:solidFill>
                          <a:effectLst/>
                          <a:latin typeface="Arial" panose="020B0604020202020204" pitchFamily="34" charset="0"/>
                          <a:cs typeface="Arial" panose="020B0604020202020204" pitchFamily="34" charset="0"/>
                        </a:rPr>
                        <a:t>15,5</a:t>
                      </a:r>
                    </a:p>
                  </a:txBody>
                  <a:tcPr marL="0" marR="0" marT="0" marB="0" anchor="ctr">
                    <a:lnL>
                      <a:noFill/>
                    </a:lnL>
                    <a:lnR>
                      <a:noFill/>
                    </a:lnR>
                    <a:lnT>
                      <a:noFill/>
                    </a:lnT>
                    <a:lnB>
                      <a:noFill/>
                    </a:lnB>
                    <a:solidFill>
                      <a:schemeClr val="accent1">
                        <a:lumMod val="20000"/>
                        <a:lumOff val="80000"/>
                      </a:schemeClr>
                    </a:solidFill>
                  </a:tcPr>
                </a:tc>
                <a:tc>
                  <a:txBody>
                    <a:bodyPr/>
                    <a:lstStyle/>
                    <a:p>
                      <a:pPr algn="r" fontAlgn="b"/>
                      <a:r>
                        <a:rPr lang="ro-RO" sz="900" b="1" i="0" u="none" strike="noStrike" dirty="0">
                          <a:solidFill>
                            <a:srgbClr val="000000"/>
                          </a:solidFill>
                          <a:effectLst/>
                          <a:latin typeface="Arial" panose="020B0604020202020204" pitchFamily="34" charset="0"/>
                          <a:cs typeface="Arial" panose="020B0604020202020204" pitchFamily="34" charset="0"/>
                        </a:rPr>
                        <a:t>18,6</a:t>
                      </a:r>
                    </a:p>
                  </a:txBody>
                  <a:tcPr marL="0" marR="0" marT="0"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16"/>
                  </a:ext>
                </a:extLst>
              </a:tr>
              <a:tr h="182095">
                <a:tc>
                  <a:txBody>
                    <a:bodyPr/>
                    <a:lstStyle/>
                    <a:p>
                      <a:pPr algn="l" rtl="0" fontAlgn="b"/>
                      <a:endParaRPr lang="ro-RO" sz="900" b="1" i="0" u="none" strike="noStrike" dirty="0">
                        <a:solidFill>
                          <a:srgbClr val="000000"/>
                        </a:solidFill>
                        <a:effectLst/>
                        <a:latin typeface="Arial" panose="020B0604020202020204" pitchFamily="34" charset="0"/>
                        <a:cs typeface="Arial" panose="020B0604020202020204" pitchFamily="34" charset="0"/>
                      </a:endParaRPr>
                    </a:p>
                  </a:txBody>
                  <a:tcPr marL="5973" marR="5973" marT="5973" marB="0" anchor="b">
                    <a:lnL>
                      <a:noFill/>
                    </a:lnL>
                    <a:lnR>
                      <a:noFill/>
                    </a:lnR>
                    <a:lnT>
                      <a:noFill/>
                    </a:lnT>
                    <a:lnB>
                      <a:noFill/>
                    </a:lnB>
                  </a:tcPr>
                </a:tc>
                <a:tc>
                  <a:txBody>
                    <a:bodyPr/>
                    <a:lstStyle/>
                    <a:p>
                      <a:pPr algn="r" rtl="0"/>
                      <a:endParaRPr lang="ro-RO" sz="900" dirty="0">
                        <a:latin typeface="Arial" panose="020B060402020202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r" rtl="0" fontAlgn="ct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ct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l" rtl="0" fontAlgn="b"/>
                      <a:endParaRPr lang="en-US" sz="900" b="0" i="1"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noFill/>
                  </a:tcPr>
                </a:tc>
                <a:tc>
                  <a:txBody>
                    <a:bodyPr/>
                    <a:lstStyle/>
                    <a:p>
                      <a:pPr algn="r" fontAlgn="ct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fontAlgn="b"/>
                      <a:endParaRPr lang="ro-RO"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l" fontAlgn="b"/>
                      <a:endParaRPr lang="ro-RO"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17"/>
                  </a:ext>
                </a:extLst>
              </a:tr>
              <a:tr h="170533">
                <a:tc>
                  <a:txBody>
                    <a:bodyPr/>
                    <a:lstStyle/>
                    <a:p>
                      <a:pPr algn="l" rtl="0" fontAlgn="b"/>
                      <a:r>
                        <a:rPr lang="ro-RO" sz="900" b="0" i="0" u="none" strike="noStrike" dirty="0">
                          <a:solidFill>
                            <a:srgbClr val="000000"/>
                          </a:solidFill>
                          <a:effectLst/>
                          <a:latin typeface="Arial" panose="020B0604020202020204" pitchFamily="34" charset="0"/>
                          <a:cs typeface="Arial" panose="020B0604020202020204" pitchFamily="34" charset="0"/>
                        </a:rPr>
                        <a:t>Venituri financiare</a:t>
                      </a:r>
                    </a:p>
                  </a:txBody>
                  <a:tcPr marL="5973" marR="5973" marT="5973" marB="0" anchor="b">
                    <a:lnL>
                      <a:noFill/>
                    </a:lnL>
                    <a:lnR>
                      <a:noFill/>
                    </a:lnR>
                    <a:lnT>
                      <a:noFill/>
                    </a:lnT>
                    <a:lnB>
                      <a:noFill/>
                    </a:lnB>
                  </a:tcPr>
                </a:tc>
                <a:tc>
                  <a:txBody>
                    <a:bodyPr/>
                    <a:lstStyle/>
                    <a:p>
                      <a:pPr marL="0" marR="0" algn="r" rtl="0">
                        <a:lnSpc>
                          <a:spcPct val="107000"/>
                        </a:lnSpc>
                        <a:spcBef>
                          <a:spcPts val="0"/>
                        </a:spcBef>
                        <a:spcAft>
                          <a:spcPts val="0"/>
                        </a:spcAft>
                      </a:pPr>
                      <a:r>
                        <a:rPr lang="ro-RO" sz="900" dirty="0">
                          <a:effectLst/>
                          <a:latin typeface="Arial" panose="020B0604020202020204" pitchFamily="34" charset="0"/>
                          <a:ea typeface="Calibri" panose="020F0502020204030204" pitchFamily="34" charset="0"/>
                          <a:cs typeface="Arial" panose="020B0604020202020204" pitchFamily="34" charset="0"/>
                        </a:rPr>
                        <a:t>7,4</a:t>
                      </a:r>
                    </a:p>
                  </a:txBody>
                  <a:tcPr marL="68580" marR="68580" marT="0" marB="0" anchor="ctr">
                    <a:lnL>
                      <a:noFill/>
                    </a:lnL>
                    <a:lnR>
                      <a:noFill/>
                    </a:lnR>
                    <a:lnT>
                      <a:noFill/>
                    </a:lnT>
                    <a:lnB>
                      <a:noFill/>
                    </a:lnB>
                  </a:tcPr>
                </a:tc>
                <a:tc>
                  <a:txBody>
                    <a:bodyPr/>
                    <a:lstStyle/>
                    <a:p>
                      <a:pPr algn="r" rtl="0" fontAlgn="b"/>
                      <a:r>
                        <a:rPr lang="ro-RO" sz="900" b="0" i="0" u="none" strike="noStrike" dirty="0">
                          <a:solidFill>
                            <a:srgbClr val="000000"/>
                          </a:solidFill>
                          <a:effectLst/>
                          <a:latin typeface="Arial" panose="020B0604020202020204" pitchFamily="34" charset="0"/>
                        </a:rPr>
                        <a:t>2,3</a:t>
                      </a:r>
                    </a:p>
                  </a:txBody>
                  <a:tcPr marL="5973" marR="5973" marT="5973" marB="0" anchor="ctr">
                    <a:lnL>
                      <a:noFill/>
                    </a:lnL>
                    <a:lnR>
                      <a:noFill/>
                    </a:lnR>
                    <a:lnT>
                      <a:noFill/>
                    </a:lnT>
                    <a:lnB>
                      <a:noFill/>
                    </a:lnB>
                  </a:tcPr>
                </a:tc>
                <a:tc>
                  <a:txBody>
                    <a:bodyPr/>
                    <a:lstStyle/>
                    <a:p>
                      <a:pPr algn="r" rtl="0" fontAlgn="b"/>
                      <a:r>
                        <a:rPr lang="ro-RO" sz="900" b="1" dirty="0">
                          <a:solidFill>
                            <a:schemeClr val="tx1"/>
                          </a:solidFill>
                          <a:latin typeface="Arial" pitchFamily="34" charset="0"/>
                          <a:cs typeface="Arial" pitchFamily="34" charset="0"/>
                        </a:rPr>
                        <a:t>▲  </a:t>
                      </a:r>
                      <a:r>
                        <a:rPr lang="ro-RO" sz="900" b="0" dirty="0">
                          <a:solidFill>
                            <a:schemeClr val="tx1"/>
                          </a:solidFill>
                          <a:latin typeface="Arial" panose="020B0604020202020204" pitchFamily="34" charset="0"/>
                          <a:cs typeface="Arial" panose="020B0604020202020204" pitchFamily="34" charset="0"/>
                        </a:rPr>
                        <a:t>221,7</a:t>
                      </a:r>
                      <a:r>
                        <a:rPr lang="ro-RO" sz="900" b="0" i="0" u="none" strike="noStrike" dirty="0">
                          <a:solidFill>
                            <a:schemeClr val="tx1"/>
                          </a:solidFill>
                          <a:effectLst/>
                          <a:latin typeface="Arial" panose="020B0604020202020204" pitchFamily="34" charset="0"/>
                        </a:rPr>
                        <a:t>%</a:t>
                      </a:r>
                    </a:p>
                  </a:txBody>
                  <a:tcPr marL="5973" marR="5973" marT="5973" marB="0" anchor="ctr">
                    <a:lnL>
                      <a:noFill/>
                    </a:lnL>
                    <a:lnR>
                      <a:noFill/>
                    </a:lnR>
                    <a:lnT>
                      <a:noFill/>
                    </a:lnT>
                    <a:lnB>
                      <a:noFill/>
                    </a:lnB>
                  </a:tcPr>
                </a:tc>
                <a:tc>
                  <a:txBody>
                    <a:bodyPr/>
                    <a:lstStyle/>
                    <a:p>
                      <a:pPr algn="l" rtl="0" fontAlgn="b"/>
                      <a:endParaRPr lang="en-US"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noFill/>
                  </a:tcPr>
                </a:tc>
                <a:tc>
                  <a:txBody>
                    <a:bodyPr/>
                    <a:lstStyle/>
                    <a:p>
                      <a:pPr algn="r" rtl="0" fontAlgn="b"/>
                      <a:r>
                        <a:rPr lang="ro-RO" sz="900" b="0" i="0" u="none" strike="noStrike" dirty="0">
                          <a:solidFill>
                            <a:srgbClr val="000000"/>
                          </a:solidFill>
                          <a:effectLst/>
                          <a:latin typeface="Arial" panose="020B0604020202020204" pitchFamily="34" charset="0"/>
                        </a:rPr>
                        <a:t>1,</a:t>
                      </a:r>
                      <a:r>
                        <a:rPr lang="en-US" sz="900" b="0" i="0" u="none" strike="noStrike" dirty="0">
                          <a:solidFill>
                            <a:srgbClr val="000000"/>
                          </a:solidFill>
                          <a:effectLst/>
                          <a:latin typeface="Arial" panose="020B0604020202020204" pitchFamily="34" charset="0"/>
                        </a:rPr>
                        <a:t>6</a:t>
                      </a:r>
                    </a:p>
                  </a:txBody>
                  <a:tcPr marL="5973" marR="5973" marT="5973" marB="0" anchor="ctr">
                    <a:lnL>
                      <a:noFill/>
                    </a:lnL>
                    <a:lnR>
                      <a:noFill/>
                    </a:lnR>
                    <a:lnT>
                      <a:noFill/>
                    </a:lnT>
                    <a:lnB>
                      <a:noFill/>
                    </a:lnB>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2,7</a:t>
                      </a:r>
                    </a:p>
                  </a:txBody>
                  <a:tcPr marL="0" marR="0" marT="0" marB="0" anchor="ctr">
                    <a:lnL>
                      <a:noFill/>
                    </a:lnL>
                    <a:lnR>
                      <a:noFill/>
                    </a:lnR>
                    <a:lnT>
                      <a:noFill/>
                    </a:lnT>
                    <a:lnB>
                      <a:noFill/>
                    </a:lnB>
                  </a:tcPr>
                </a:tc>
                <a:tc>
                  <a:txBody>
                    <a:bodyPr/>
                    <a:lstStyle/>
                    <a:p>
                      <a:pPr algn="r" fontAlgn="b"/>
                      <a:r>
                        <a:rPr lang="ro-RO" sz="900" b="0" i="0" u="none" strike="noStrike">
                          <a:solidFill>
                            <a:srgbClr val="000000"/>
                          </a:solidFill>
                          <a:effectLst/>
                          <a:latin typeface="Arial" panose="020B0604020202020204" pitchFamily="34" charset="0"/>
                          <a:cs typeface="Arial" panose="020B0604020202020204" pitchFamily="34" charset="0"/>
                        </a:rPr>
                        <a:t>3,1</a:t>
                      </a:r>
                    </a:p>
                  </a:txBody>
                  <a:tcPr marL="0" marR="0" marT="0" marB="0" anchor="ctr">
                    <a:lnL>
                      <a:noFill/>
                    </a:lnL>
                    <a:lnR>
                      <a:noFill/>
                    </a:lnR>
                    <a:lnT>
                      <a:noFill/>
                    </a:lnT>
                    <a:lnB>
                      <a:noFill/>
                    </a:lnB>
                  </a:tcPr>
                </a:tc>
                <a:extLst>
                  <a:ext uri="{0D108BD9-81ED-4DB2-BD59-A6C34878D82A}">
                    <a16:rowId xmlns:a16="http://schemas.microsoft.com/office/drawing/2014/main" val="10019"/>
                  </a:ext>
                </a:extLst>
              </a:tr>
              <a:tr h="170533">
                <a:tc>
                  <a:txBody>
                    <a:bodyPr/>
                    <a:lstStyle/>
                    <a:p>
                      <a:pPr algn="l" rtl="0" fontAlgn="b"/>
                      <a:r>
                        <a:rPr lang="ro-RO" sz="900" b="0" i="0" u="none" strike="noStrike" dirty="0">
                          <a:solidFill>
                            <a:srgbClr val="000000"/>
                          </a:solidFill>
                          <a:effectLst/>
                          <a:latin typeface="Arial" panose="020B0604020202020204" pitchFamily="34" charset="0"/>
                          <a:cs typeface="Arial" panose="020B0604020202020204" pitchFamily="34" charset="0"/>
                        </a:rPr>
                        <a:t>Cheltuieli financiare</a:t>
                      </a:r>
                    </a:p>
                  </a:txBody>
                  <a:tcPr marL="5973" marR="5973" marT="5973" marB="0" anchor="b">
                    <a:lnL>
                      <a:noFill/>
                    </a:lnL>
                    <a:lnR>
                      <a:noFill/>
                    </a:lnR>
                    <a:lnT>
                      <a:noFill/>
                    </a:lnT>
                    <a:lnB>
                      <a:noFill/>
                    </a:lnB>
                  </a:tcPr>
                </a:tc>
                <a:tc>
                  <a:txBody>
                    <a:bodyPr/>
                    <a:lstStyle/>
                    <a:p>
                      <a:pPr marL="0" marR="0" algn="r" rtl="0">
                        <a:lnSpc>
                          <a:spcPct val="107000"/>
                        </a:lnSpc>
                        <a:spcBef>
                          <a:spcPts val="0"/>
                        </a:spcBef>
                        <a:spcAft>
                          <a:spcPts val="0"/>
                        </a:spcAft>
                      </a:pPr>
                      <a:r>
                        <a:rPr lang="ro-RO" sz="900" dirty="0">
                          <a:effectLst/>
                          <a:latin typeface="Arial" panose="020B0604020202020204" pitchFamily="34" charset="0"/>
                          <a:ea typeface="Calibri" panose="020F0502020204030204" pitchFamily="34" charset="0"/>
                          <a:cs typeface="Arial" panose="020B0604020202020204" pitchFamily="34" charset="0"/>
                        </a:rPr>
                        <a:t>0,3</a:t>
                      </a:r>
                    </a:p>
                  </a:txBody>
                  <a:tcPr marL="68580" marR="68580" marT="0" marB="0" anchor="ctr">
                    <a:lnL>
                      <a:noFill/>
                    </a:lnL>
                    <a:lnR>
                      <a:noFill/>
                    </a:lnR>
                    <a:lnT>
                      <a:noFill/>
                    </a:lnT>
                    <a:lnB>
                      <a:noFill/>
                    </a:lnB>
                  </a:tcPr>
                </a:tc>
                <a:tc>
                  <a:txBody>
                    <a:bodyPr/>
                    <a:lstStyle/>
                    <a:p>
                      <a:pPr algn="r" rtl="0" fontAlgn="b"/>
                      <a:r>
                        <a:rPr lang="ro-RO" sz="900" b="0" i="0" u="none" strike="noStrike">
                          <a:solidFill>
                            <a:srgbClr val="000000"/>
                          </a:solidFill>
                          <a:effectLst/>
                          <a:latin typeface="Arial" panose="020B0604020202020204" pitchFamily="34" charset="0"/>
                        </a:rPr>
                        <a:t>0,3</a:t>
                      </a: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b"/>
                      <a:r>
                        <a:rPr lang="ro-RO" sz="900" b="0" dirty="0">
                          <a:solidFill>
                            <a:schemeClr val="tx1"/>
                          </a:solidFill>
                          <a:latin typeface="Arial" pitchFamily="34" charset="0"/>
                          <a:cs typeface="Arial" pitchFamily="34" charset="0"/>
                        </a:rPr>
                        <a:t>-</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l" rtl="0" fontAlgn="b"/>
                      <a:endParaRPr lang="en-US"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noFill/>
                  </a:tcPr>
                </a:tc>
                <a:tc>
                  <a:txBody>
                    <a:bodyPr/>
                    <a:lstStyle/>
                    <a:p>
                      <a:pPr algn="r" rtl="0" fontAlgn="b"/>
                      <a:r>
                        <a:rPr lang="en-US" sz="900" b="0" i="0" u="none" strike="noStrike" dirty="0">
                          <a:solidFill>
                            <a:srgbClr val="000000"/>
                          </a:solidFill>
                          <a:effectLst/>
                          <a:latin typeface="Arial" panose="020B0604020202020204" pitchFamily="34" charset="0"/>
                        </a:rPr>
                        <a:t>0,</a:t>
                      </a:r>
                      <a:r>
                        <a:rPr lang="ro-RO" sz="900" b="0" i="0" u="none" strike="noStrike" dirty="0">
                          <a:solidFill>
                            <a:srgbClr val="000000"/>
                          </a:solidFill>
                          <a:effectLst/>
                          <a:latin typeface="Arial" panose="020B0604020202020204" pitchFamily="34" charset="0"/>
                        </a:rPr>
                        <a:t>1</a:t>
                      </a: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0,1</a:t>
                      </a:r>
                    </a:p>
                  </a:txBody>
                  <a:tcPr marL="0" marR="0" marT="0" marB="0" anchor="ctr">
                    <a:lnL>
                      <a:noFill/>
                    </a:lnL>
                    <a:lnR>
                      <a:noFill/>
                    </a:lnR>
                    <a:lnT>
                      <a:noFill/>
                    </a:lnT>
                    <a:lnB>
                      <a:noFill/>
                    </a:lnB>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0,1</a:t>
                      </a:r>
                    </a:p>
                  </a:txBody>
                  <a:tcPr marL="0" marR="0" marT="0" marB="0" anchor="ctr">
                    <a:lnL>
                      <a:noFill/>
                    </a:lnL>
                    <a:lnR>
                      <a:noFill/>
                    </a:lnR>
                    <a:lnT>
                      <a:noFill/>
                    </a:lnT>
                    <a:lnB>
                      <a:noFill/>
                    </a:lnB>
                  </a:tcPr>
                </a:tc>
                <a:extLst>
                  <a:ext uri="{0D108BD9-81ED-4DB2-BD59-A6C34878D82A}">
                    <a16:rowId xmlns:a16="http://schemas.microsoft.com/office/drawing/2014/main" val="10020"/>
                  </a:ext>
                </a:extLst>
              </a:tr>
              <a:tr h="155467">
                <a:tc>
                  <a:txBody>
                    <a:bodyPr/>
                    <a:lstStyle/>
                    <a:p>
                      <a:pPr algn="l" rtl="0" fontAlgn="b"/>
                      <a:r>
                        <a:rPr lang="ro-RO" sz="900" b="1" i="0" u="none" strike="noStrike" dirty="0">
                          <a:solidFill>
                            <a:srgbClr val="000000"/>
                          </a:solidFill>
                          <a:effectLst/>
                          <a:latin typeface="Arial" panose="020B0604020202020204" pitchFamily="34" charset="0"/>
                          <a:cs typeface="Arial" panose="020B0604020202020204" pitchFamily="34" charset="0"/>
                        </a:rPr>
                        <a:t>PROFIT FINANCIAR</a:t>
                      </a:r>
                    </a:p>
                  </a:txBody>
                  <a:tcPr marL="5973" marR="5973" marT="5973" marB="0" anchor="b">
                    <a:lnL>
                      <a:noFill/>
                    </a:lnL>
                    <a:lnR>
                      <a:noFill/>
                    </a:lnR>
                    <a:lnT>
                      <a:noFill/>
                    </a:lnT>
                    <a:lnB>
                      <a:noFill/>
                    </a:lnB>
                    <a:solidFill>
                      <a:schemeClr val="accent1">
                        <a:lumMod val="20000"/>
                        <a:lumOff val="80000"/>
                      </a:schemeClr>
                    </a:solidFill>
                  </a:tcPr>
                </a:tc>
                <a:tc>
                  <a:txBody>
                    <a:bodyPr/>
                    <a:lstStyle/>
                    <a:p>
                      <a:pPr marL="0" marR="0" algn="r" rtl="0">
                        <a:lnSpc>
                          <a:spcPct val="107000"/>
                        </a:lnSpc>
                        <a:spcBef>
                          <a:spcPts val="0"/>
                        </a:spcBef>
                        <a:spcAft>
                          <a:spcPts val="0"/>
                        </a:spcAft>
                      </a:pPr>
                      <a:r>
                        <a:rPr lang="ro-RO" sz="900" b="1" dirty="0">
                          <a:effectLst/>
                          <a:latin typeface="Arial" panose="020B0604020202020204" pitchFamily="34" charset="0"/>
                          <a:ea typeface="Calibri" panose="020F0502020204030204" pitchFamily="34" charset="0"/>
                          <a:cs typeface="Arial" panose="020B0604020202020204" pitchFamily="34" charset="0"/>
                        </a:rPr>
                        <a:t>7,1</a:t>
                      </a:r>
                    </a:p>
                  </a:txBody>
                  <a:tcPr marL="68580" marR="68580" marT="0" marB="0" anchor="ctr">
                    <a:lnL>
                      <a:noFill/>
                    </a:lnL>
                    <a:lnR>
                      <a:noFill/>
                    </a:lnR>
                    <a:lnT>
                      <a:noFill/>
                    </a:lnT>
                    <a:lnB>
                      <a:noFill/>
                    </a:lnB>
                    <a:solidFill>
                      <a:schemeClr val="accent1">
                        <a:lumMod val="20000"/>
                        <a:lumOff val="80000"/>
                      </a:schemeClr>
                    </a:solidFill>
                  </a:tcPr>
                </a:tc>
                <a:tc>
                  <a:txBody>
                    <a:bodyPr/>
                    <a:lstStyle/>
                    <a:p>
                      <a:pPr algn="r" rtl="0" fontAlgn="b"/>
                      <a:r>
                        <a:rPr lang="ro-RO" sz="900" b="1" i="0" u="none" strike="noStrike" dirty="0">
                          <a:solidFill>
                            <a:srgbClr val="000000"/>
                          </a:solidFill>
                          <a:effectLst/>
                          <a:latin typeface="Arial" panose="020B0604020202020204" pitchFamily="34" charset="0"/>
                        </a:rPr>
                        <a:t>2,0</a:t>
                      </a: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1" dirty="0">
                          <a:solidFill>
                            <a:schemeClr val="tx1"/>
                          </a:solidFill>
                          <a:latin typeface="Arial" pitchFamily="34" charset="0"/>
                          <a:cs typeface="Arial" pitchFamily="34" charset="0"/>
                        </a:rPr>
                        <a:t>▲  255,0</a:t>
                      </a:r>
                      <a:r>
                        <a:rPr lang="ro-RO" sz="900" b="1" i="0" u="none" strike="noStrike" dirty="0">
                          <a:solidFill>
                            <a:schemeClr val="tx1"/>
                          </a:solidFill>
                          <a:effectLst/>
                          <a:latin typeface="Arial" panose="020B0604020202020204" pitchFamily="34" charset="0"/>
                        </a:rPr>
                        <a:t>%</a:t>
                      </a:r>
                    </a:p>
                  </a:txBody>
                  <a:tcPr marL="5973" marR="5973" marT="5973" marB="0" anchor="ctr">
                    <a:lnL>
                      <a:noFill/>
                    </a:lnL>
                    <a:lnR>
                      <a:noFill/>
                    </a:lnR>
                    <a:lnT>
                      <a:noFill/>
                    </a:lnT>
                    <a:lnB>
                      <a:noFill/>
                    </a:lnB>
                    <a:solidFill>
                      <a:schemeClr val="accent1">
                        <a:lumMod val="20000"/>
                        <a:lumOff val="80000"/>
                      </a:schemeClr>
                    </a:solidFill>
                  </a:tcPr>
                </a:tc>
                <a:tc>
                  <a:txBody>
                    <a:bodyPr/>
                    <a:lstStyle/>
                    <a:p>
                      <a:pPr algn="l" fontAlgn="ct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1" i="0" u="none" strike="noStrike" dirty="0">
                          <a:solidFill>
                            <a:srgbClr val="000000"/>
                          </a:solidFill>
                          <a:effectLst/>
                          <a:latin typeface="Arial" panose="020B0604020202020204" pitchFamily="34" charset="0"/>
                        </a:rPr>
                        <a:t>1,</a:t>
                      </a:r>
                      <a:r>
                        <a:rPr lang="en-US" sz="900" b="1" i="0" u="none" strike="noStrike" dirty="0">
                          <a:solidFill>
                            <a:srgbClr val="000000"/>
                          </a:solidFill>
                          <a:effectLst/>
                          <a:latin typeface="Arial" panose="020B0604020202020204" pitchFamily="34" charset="0"/>
                        </a:rPr>
                        <a:t>5</a:t>
                      </a:r>
                    </a:p>
                  </a:txBody>
                  <a:tcPr marL="5973" marR="5973" marT="5973" marB="0" anchor="ctr">
                    <a:lnL>
                      <a:noFill/>
                    </a:lnL>
                    <a:lnR>
                      <a:noFill/>
                    </a:lnR>
                    <a:lnT>
                      <a:noFill/>
                    </a:lnT>
                    <a:lnB>
                      <a:noFill/>
                    </a:lnB>
                    <a:solidFill>
                      <a:schemeClr val="accent1">
                        <a:lumMod val="20000"/>
                        <a:lumOff val="80000"/>
                      </a:schemeClr>
                    </a:solidFill>
                  </a:tcPr>
                </a:tc>
                <a:tc>
                  <a:txBody>
                    <a:bodyPr/>
                    <a:lstStyle/>
                    <a:p>
                      <a:pPr algn="r" fontAlgn="b"/>
                      <a:r>
                        <a:rPr lang="ro-RO" sz="900" b="1" i="0" u="none" strike="noStrike" dirty="0">
                          <a:solidFill>
                            <a:srgbClr val="000000"/>
                          </a:solidFill>
                          <a:effectLst/>
                          <a:latin typeface="Arial" panose="020B0604020202020204" pitchFamily="34" charset="0"/>
                          <a:cs typeface="Arial" panose="020B0604020202020204" pitchFamily="34" charset="0"/>
                        </a:rPr>
                        <a:t>2,6</a:t>
                      </a:r>
                    </a:p>
                  </a:txBody>
                  <a:tcPr marL="0" marR="0" marT="0" marB="0" anchor="ctr">
                    <a:lnL>
                      <a:noFill/>
                    </a:lnL>
                    <a:lnR>
                      <a:noFill/>
                    </a:lnR>
                    <a:lnT>
                      <a:noFill/>
                    </a:lnT>
                    <a:lnB>
                      <a:noFill/>
                    </a:lnB>
                    <a:solidFill>
                      <a:schemeClr val="accent1">
                        <a:lumMod val="20000"/>
                        <a:lumOff val="80000"/>
                      </a:schemeClr>
                    </a:solidFill>
                  </a:tcPr>
                </a:tc>
                <a:tc>
                  <a:txBody>
                    <a:bodyPr/>
                    <a:lstStyle/>
                    <a:p>
                      <a:pPr algn="r" fontAlgn="b"/>
                      <a:r>
                        <a:rPr lang="ro-RO" sz="900" b="1" i="0" u="none" strike="noStrike" dirty="0">
                          <a:solidFill>
                            <a:srgbClr val="000000"/>
                          </a:solidFill>
                          <a:effectLst/>
                          <a:latin typeface="Arial" panose="020B0604020202020204" pitchFamily="34" charset="0"/>
                          <a:cs typeface="Arial" panose="020B0604020202020204" pitchFamily="34" charset="0"/>
                        </a:rPr>
                        <a:t>3</a:t>
                      </a:r>
                      <a:r>
                        <a:rPr lang="en-US" sz="900" b="1" i="0" u="none" strike="noStrike" dirty="0">
                          <a:solidFill>
                            <a:srgbClr val="000000"/>
                          </a:solidFill>
                          <a:effectLst/>
                          <a:latin typeface="Arial" panose="020B0604020202020204" pitchFamily="34" charset="0"/>
                          <a:cs typeface="Arial" panose="020B0604020202020204" pitchFamily="34" charset="0"/>
                        </a:rPr>
                        <a:t>,0</a:t>
                      </a:r>
                      <a:endParaRPr lang="ro-RO" sz="9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21"/>
                  </a:ext>
                </a:extLst>
              </a:tr>
              <a:tr h="170533">
                <a:tc>
                  <a:txBody>
                    <a:bodyPr/>
                    <a:lstStyle/>
                    <a:p>
                      <a:pPr algn="l" rtl="0" fontAlgn="b"/>
                      <a:endParaRPr lang="ro-RO" sz="900" b="0" i="0" u="none" strike="noStrike" dirty="0">
                        <a:solidFill>
                          <a:srgbClr val="000000"/>
                        </a:solidFill>
                        <a:effectLst/>
                        <a:latin typeface="Arial" panose="020B0604020202020204" pitchFamily="34" charset="0"/>
                        <a:cs typeface="Arial" panose="020B0604020202020204" pitchFamily="34" charset="0"/>
                      </a:endParaRPr>
                    </a:p>
                  </a:txBody>
                  <a:tcPr marL="5973" marR="5973" marT="5973" marB="0" anchor="b">
                    <a:lnL>
                      <a:noFill/>
                    </a:lnL>
                    <a:lnR>
                      <a:noFill/>
                    </a:lnR>
                    <a:lnT>
                      <a:noFill/>
                    </a:lnT>
                    <a:lnB>
                      <a:noFill/>
                    </a:lnB>
                    <a:solidFill>
                      <a:schemeClr val="bg1"/>
                    </a:solidFill>
                  </a:tcPr>
                </a:tc>
                <a:tc>
                  <a:txBody>
                    <a:bodyPr/>
                    <a:lstStyle/>
                    <a:p>
                      <a:pPr algn="r" rtl="0" fontAlgn="ct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bg1"/>
                    </a:solidFill>
                  </a:tcPr>
                </a:tc>
                <a:tc>
                  <a:txBody>
                    <a:bodyPr/>
                    <a:lstStyle/>
                    <a:p>
                      <a:pPr algn="r" rtl="0" fontAlgn="ct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bg1"/>
                    </a:solidFill>
                  </a:tcPr>
                </a:tc>
                <a:tc>
                  <a:txBody>
                    <a:bodyPr/>
                    <a:lstStyle/>
                    <a:p>
                      <a:pPr algn="r" rtl="0" fontAlgn="ct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solidFill>
                      <a:schemeClr val="bg1"/>
                    </a:solidFill>
                  </a:tcPr>
                </a:tc>
                <a:tc>
                  <a:txBody>
                    <a:bodyPr/>
                    <a:lstStyle/>
                    <a:p>
                      <a:pPr algn="l" rtl="0" fontAlgn="b"/>
                      <a:endParaRPr lang="en-US" sz="900" b="1"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solidFill>
                      <a:schemeClr val="bg1"/>
                    </a:solidFill>
                  </a:tcPr>
                </a:tc>
                <a:tc>
                  <a:txBody>
                    <a:bodyPr/>
                    <a:lstStyle/>
                    <a:p>
                      <a:pPr algn="r" fontAlgn="ct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bg1"/>
                    </a:solidFill>
                  </a:tcPr>
                </a:tc>
                <a:tc>
                  <a:txBody>
                    <a:bodyPr/>
                    <a:lstStyle/>
                    <a:p>
                      <a:pPr algn="r" fontAlgn="b"/>
                      <a:endParaRPr lang="ro-RO"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chemeClr val="bg1"/>
                    </a:solidFill>
                  </a:tcPr>
                </a:tc>
                <a:tc>
                  <a:txBody>
                    <a:bodyPr/>
                    <a:lstStyle/>
                    <a:p>
                      <a:pPr algn="l" fontAlgn="b"/>
                      <a:endParaRPr lang="ro-RO" sz="9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10022"/>
                  </a:ext>
                </a:extLst>
              </a:tr>
              <a:tr h="155467">
                <a:tc>
                  <a:txBody>
                    <a:bodyPr/>
                    <a:lstStyle/>
                    <a:p>
                      <a:pPr algn="l" rtl="0" fontAlgn="b"/>
                      <a:r>
                        <a:rPr lang="ro-RO" sz="900" b="1" i="0" u="none" strike="noStrike" dirty="0">
                          <a:solidFill>
                            <a:srgbClr val="000000"/>
                          </a:solidFill>
                          <a:effectLst/>
                          <a:latin typeface="Arial" panose="020B0604020202020204" pitchFamily="34" charset="0"/>
                          <a:cs typeface="Arial" panose="020B0604020202020204" pitchFamily="34" charset="0"/>
                        </a:rPr>
                        <a:t>PROFIT BRUT</a:t>
                      </a:r>
                    </a:p>
                  </a:txBody>
                  <a:tcPr marL="5973" marR="5973" marT="5973" marB="0" anchor="b">
                    <a:lnL>
                      <a:noFill/>
                    </a:lnL>
                    <a:lnR>
                      <a:noFill/>
                    </a:lnR>
                    <a:lnT>
                      <a:noFill/>
                    </a:lnT>
                    <a:lnB>
                      <a:noFill/>
                    </a:lnB>
                    <a:solidFill>
                      <a:schemeClr val="accent1">
                        <a:lumMod val="20000"/>
                        <a:lumOff val="80000"/>
                      </a:schemeClr>
                    </a:solidFill>
                  </a:tcPr>
                </a:tc>
                <a:tc>
                  <a:txBody>
                    <a:bodyPr/>
                    <a:lstStyle/>
                    <a:p>
                      <a:pPr marL="0" marR="0" algn="r" rtl="0">
                        <a:lnSpc>
                          <a:spcPct val="107000"/>
                        </a:lnSpc>
                        <a:spcBef>
                          <a:spcPts val="0"/>
                        </a:spcBef>
                        <a:spcAft>
                          <a:spcPts val="0"/>
                        </a:spcAft>
                      </a:pPr>
                      <a:r>
                        <a:rPr lang="ro-RO" sz="900" b="1" dirty="0">
                          <a:effectLst/>
                          <a:latin typeface="Arial" panose="020B0604020202020204" pitchFamily="34" charset="0"/>
                          <a:ea typeface="Calibri" panose="020F0502020204030204" pitchFamily="34" charset="0"/>
                          <a:cs typeface="Arial" panose="020B0604020202020204" pitchFamily="34" charset="0"/>
                        </a:rPr>
                        <a:t>62,2</a:t>
                      </a:r>
                    </a:p>
                  </a:txBody>
                  <a:tcPr marL="68580" marR="68580" marT="0" marB="0" anchor="ctr">
                    <a:lnL>
                      <a:noFill/>
                    </a:lnL>
                    <a:lnR>
                      <a:noFill/>
                    </a:lnR>
                    <a:lnT>
                      <a:noFill/>
                    </a:lnT>
                    <a:lnB>
                      <a:noFill/>
                    </a:lnB>
                    <a:solidFill>
                      <a:schemeClr val="accent1">
                        <a:lumMod val="20000"/>
                        <a:lumOff val="80000"/>
                      </a:schemeClr>
                    </a:solidFill>
                  </a:tcPr>
                </a:tc>
                <a:tc>
                  <a:txBody>
                    <a:bodyPr/>
                    <a:lstStyle/>
                    <a:p>
                      <a:pPr algn="r" rtl="0" fontAlgn="b"/>
                      <a:r>
                        <a:rPr lang="ro-RO" sz="900" b="1" i="0" u="none" strike="noStrike" dirty="0">
                          <a:solidFill>
                            <a:srgbClr val="000000"/>
                          </a:solidFill>
                          <a:effectLst/>
                          <a:latin typeface="Arial" panose="020B0604020202020204" pitchFamily="34" charset="0"/>
                        </a:rPr>
                        <a:t>49,0</a:t>
                      </a: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1" dirty="0">
                          <a:solidFill>
                            <a:schemeClr val="tx1"/>
                          </a:solidFill>
                          <a:latin typeface="Arial" pitchFamily="34" charset="0"/>
                          <a:cs typeface="Arial" pitchFamily="34" charset="0"/>
                        </a:rPr>
                        <a:t>▲    26,9</a:t>
                      </a:r>
                      <a:r>
                        <a:rPr lang="ro-RO" sz="900" b="1" i="0" u="none" strike="noStrike" dirty="0">
                          <a:solidFill>
                            <a:schemeClr val="tx1"/>
                          </a:solidFill>
                          <a:effectLst/>
                          <a:latin typeface="Arial" panose="020B0604020202020204" pitchFamily="34" charset="0"/>
                        </a:rPr>
                        <a:t>%</a:t>
                      </a:r>
                    </a:p>
                  </a:txBody>
                  <a:tcPr marL="5973" marR="5973" marT="5973" marB="0" anchor="ctr">
                    <a:lnL>
                      <a:noFill/>
                    </a:lnL>
                    <a:lnR>
                      <a:noFill/>
                    </a:lnR>
                    <a:lnT>
                      <a:noFill/>
                    </a:lnT>
                    <a:lnB>
                      <a:noFill/>
                    </a:lnB>
                    <a:solidFill>
                      <a:schemeClr val="accent1">
                        <a:lumMod val="20000"/>
                        <a:lumOff val="80000"/>
                      </a:schemeClr>
                    </a:solidFill>
                  </a:tcPr>
                </a:tc>
                <a:tc>
                  <a:txBody>
                    <a:bodyPr/>
                    <a:lstStyle/>
                    <a:p>
                      <a:pPr algn="l" fontAlgn="ct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1" i="0" u="none" strike="noStrike" dirty="0">
                          <a:solidFill>
                            <a:srgbClr val="000000"/>
                          </a:solidFill>
                          <a:effectLst/>
                          <a:latin typeface="Arial" panose="020B0604020202020204" pitchFamily="34" charset="0"/>
                        </a:rPr>
                        <a:t>22,5</a:t>
                      </a:r>
                      <a:endParaRPr lang="en-US"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algn="r" fontAlgn="b"/>
                      <a:r>
                        <a:rPr lang="ro-RO" sz="900" b="1" i="0" u="none" strike="noStrike" dirty="0">
                          <a:solidFill>
                            <a:srgbClr val="000000"/>
                          </a:solidFill>
                          <a:effectLst/>
                          <a:latin typeface="Arial" panose="020B0604020202020204" pitchFamily="34" charset="0"/>
                          <a:cs typeface="Arial" panose="020B0604020202020204" pitchFamily="34" charset="0"/>
                        </a:rPr>
                        <a:t>18,1</a:t>
                      </a:r>
                    </a:p>
                  </a:txBody>
                  <a:tcPr marL="0" marR="0" marT="0" marB="0" anchor="ctr">
                    <a:lnL>
                      <a:noFill/>
                    </a:lnL>
                    <a:lnR>
                      <a:noFill/>
                    </a:lnR>
                    <a:lnT>
                      <a:noFill/>
                    </a:lnT>
                    <a:lnB>
                      <a:noFill/>
                    </a:lnB>
                    <a:solidFill>
                      <a:schemeClr val="accent1">
                        <a:lumMod val="20000"/>
                        <a:lumOff val="80000"/>
                      </a:schemeClr>
                    </a:solidFill>
                  </a:tcPr>
                </a:tc>
                <a:tc>
                  <a:txBody>
                    <a:bodyPr/>
                    <a:lstStyle/>
                    <a:p>
                      <a:pPr algn="r" fontAlgn="b"/>
                      <a:r>
                        <a:rPr lang="ro-RO" sz="900" b="1" i="0" u="none" strike="noStrike" dirty="0">
                          <a:solidFill>
                            <a:srgbClr val="000000"/>
                          </a:solidFill>
                          <a:effectLst/>
                          <a:latin typeface="Arial" panose="020B0604020202020204" pitchFamily="34" charset="0"/>
                          <a:cs typeface="Arial" panose="020B0604020202020204" pitchFamily="34" charset="0"/>
                        </a:rPr>
                        <a:t>21,6</a:t>
                      </a:r>
                    </a:p>
                  </a:txBody>
                  <a:tcPr marL="0" marR="0" marT="0"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23"/>
                  </a:ext>
                </a:extLst>
              </a:tr>
              <a:tr h="155467">
                <a:tc>
                  <a:txBody>
                    <a:bodyPr/>
                    <a:lstStyle/>
                    <a:p>
                      <a:pPr algn="l" rtl="0" fontAlgn="b"/>
                      <a:r>
                        <a:rPr lang="ro-RO" sz="900" b="0" i="0" u="none" strike="noStrike" dirty="0">
                          <a:solidFill>
                            <a:srgbClr val="000000"/>
                          </a:solidFill>
                          <a:effectLst/>
                          <a:latin typeface="Arial" panose="020B0604020202020204" pitchFamily="34" charset="0"/>
                          <a:cs typeface="Arial" panose="020B0604020202020204" pitchFamily="34" charset="0"/>
                        </a:rPr>
                        <a:t>Cheltuieli cu impozitul pe profit</a:t>
                      </a:r>
                    </a:p>
                  </a:txBody>
                  <a:tcPr marL="5973" marR="5973" marT="5973" marB="0" anchor="b">
                    <a:lnL>
                      <a:noFill/>
                    </a:lnL>
                    <a:lnR>
                      <a:noFill/>
                    </a:lnR>
                    <a:lnT>
                      <a:noFill/>
                    </a:lnT>
                    <a:lnB>
                      <a:noFill/>
                    </a:lnB>
                    <a:solidFill>
                      <a:schemeClr val="bg1"/>
                    </a:solidFill>
                  </a:tcPr>
                </a:tc>
                <a:tc>
                  <a:txBody>
                    <a:bodyPr/>
                    <a:lstStyle/>
                    <a:p>
                      <a:pPr marL="0" marR="0" algn="r" rtl="0">
                        <a:lnSpc>
                          <a:spcPct val="107000"/>
                        </a:lnSpc>
                        <a:spcBef>
                          <a:spcPts val="0"/>
                        </a:spcBef>
                        <a:spcAft>
                          <a:spcPts val="0"/>
                        </a:spcAft>
                      </a:pPr>
                      <a:r>
                        <a:rPr lang="ro-RO" sz="900" dirty="0">
                          <a:effectLst/>
                          <a:latin typeface="Arial" panose="020B0604020202020204" pitchFamily="34" charset="0"/>
                          <a:ea typeface="Calibri" panose="020F0502020204030204" pitchFamily="34" charset="0"/>
                          <a:cs typeface="Arial" panose="020B0604020202020204" pitchFamily="34" charset="0"/>
                        </a:rPr>
                        <a:t>9,5</a:t>
                      </a:r>
                    </a:p>
                  </a:txBody>
                  <a:tcPr marL="68580" marR="68580" marT="0" marB="0" anchor="ctr">
                    <a:lnL>
                      <a:noFill/>
                    </a:lnL>
                    <a:lnR>
                      <a:noFill/>
                    </a:lnR>
                    <a:lnT>
                      <a:noFill/>
                    </a:lnT>
                    <a:lnB>
                      <a:noFill/>
                    </a:lnB>
                    <a:solidFill>
                      <a:schemeClr val="bg1"/>
                    </a:solidFill>
                  </a:tcPr>
                </a:tc>
                <a:tc>
                  <a:txBody>
                    <a:bodyPr/>
                    <a:lstStyle/>
                    <a:p>
                      <a:pPr algn="r" rtl="0" fontAlgn="b"/>
                      <a:r>
                        <a:rPr lang="ro-RO" sz="900" b="0" i="0" u="none" strike="noStrike" dirty="0">
                          <a:solidFill>
                            <a:srgbClr val="000000"/>
                          </a:solidFill>
                          <a:effectLst/>
                          <a:latin typeface="Arial" panose="020B0604020202020204" pitchFamily="34" charset="0"/>
                        </a:rPr>
                        <a:t>7,0</a:t>
                      </a:r>
                    </a:p>
                  </a:txBody>
                  <a:tcPr marL="5973" marR="5973" marT="5973" marB="0" anchor="ctr">
                    <a:lnL>
                      <a:noFill/>
                    </a:lnL>
                    <a:lnR>
                      <a:noFill/>
                    </a:lnR>
                    <a:lnT>
                      <a:noFill/>
                    </a:lnT>
                    <a:lnB>
                      <a:noFill/>
                    </a:lnB>
                    <a:solidFill>
                      <a:schemeClr val="bg1"/>
                    </a:solidFill>
                  </a:tcPr>
                </a:tc>
                <a:tc>
                  <a:txBody>
                    <a:bodyPr/>
                    <a:lstStyle/>
                    <a:p>
                      <a:pPr algn="r" rtl="0" fontAlgn="b"/>
                      <a:r>
                        <a:rPr lang="ro-RO" sz="900" b="1" dirty="0">
                          <a:solidFill>
                            <a:schemeClr val="tx1"/>
                          </a:solidFill>
                          <a:latin typeface="Arial" pitchFamily="34" charset="0"/>
                          <a:cs typeface="Arial" pitchFamily="34" charset="0"/>
                        </a:rPr>
                        <a:t>▲   </a:t>
                      </a:r>
                      <a:r>
                        <a:rPr lang="ro-RO" sz="900" dirty="0">
                          <a:solidFill>
                            <a:schemeClr val="tx1"/>
                          </a:solidFill>
                          <a:latin typeface="Arial" panose="020B0604020202020204" pitchFamily="34" charset="0"/>
                          <a:cs typeface="Arial" panose="020B0604020202020204" pitchFamily="34" charset="0"/>
                        </a:rPr>
                        <a:t> 35,7</a:t>
                      </a:r>
                      <a:r>
                        <a:rPr lang="ro-RO" sz="900" b="1" i="0" u="none" strike="noStrike" dirty="0">
                          <a:solidFill>
                            <a:schemeClr val="tx1"/>
                          </a:solidFill>
                          <a:effectLst/>
                          <a:latin typeface="Arial" panose="020B0604020202020204" pitchFamily="34" charset="0"/>
                        </a:rPr>
                        <a:t>%</a:t>
                      </a:r>
                    </a:p>
                  </a:txBody>
                  <a:tcPr marL="5973" marR="5973" marT="5973" marB="0" anchor="ctr">
                    <a:lnL>
                      <a:noFill/>
                    </a:lnL>
                    <a:lnR>
                      <a:noFill/>
                    </a:lnR>
                    <a:lnT>
                      <a:noFill/>
                    </a:lnT>
                    <a:lnB>
                      <a:noFill/>
                    </a:lnB>
                    <a:solidFill>
                      <a:schemeClr val="bg1"/>
                    </a:solidFill>
                  </a:tcPr>
                </a:tc>
                <a:tc>
                  <a:txBody>
                    <a:bodyPr/>
                    <a:lstStyle/>
                    <a:p>
                      <a:pPr algn="l" rtl="0" fontAlgn="b"/>
                      <a:endParaRPr lang="en-US" sz="900" b="1"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solidFill>
                      <a:schemeClr val="bg1"/>
                    </a:solidFill>
                  </a:tcPr>
                </a:tc>
                <a:tc>
                  <a:txBody>
                    <a:bodyPr/>
                    <a:lstStyle/>
                    <a:p>
                      <a:pPr algn="r" rtl="0" fontAlgn="b"/>
                      <a:r>
                        <a:rPr lang="ro-RO" sz="900" b="0" i="0" u="none" strike="noStrike" dirty="0">
                          <a:solidFill>
                            <a:srgbClr val="000000"/>
                          </a:solidFill>
                          <a:effectLst/>
                          <a:latin typeface="Arial" panose="020B0604020202020204" pitchFamily="34" charset="0"/>
                        </a:rPr>
                        <a:t>3,7</a:t>
                      </a: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bg1"/>
                    </a:solidFill>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2,8</a:t>
                      </a:r>
                    </a:p>
                  </a:txBody>
                  <a:tcPr marL="0" marR="0" marT="0" marB="0" anchor="ctr">
                    <a:lnL>
                      <a:noFill/>
                    </a:lnL>
                    <a:lnR>
                      <a:noFill/>
                    </a:lnR>
                    <a:lnT>
                      <a:noFill/>
                    </a:lnT>
                    <a:lnB>
                      <a:noFill/>
                    </a:lnB>
                    <a:solidFill>
                      <a:schemeClr val="bg1"/>
                    </a:solidFill>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3</a:t>
                      </a:r>
                      <a:r>
                        <a:rPr lang="en-US" sz="900" b="0" i="0" u="none" strike="noStrike" dirty="0">
                          <a:solidFill>
                            <a:srgbClr val="000000"/>
                          </a:solidFill>
                          <a:effectLst/>
                          <a:latin typeface="Arial" panose="020B0604020202020204" pitchFamily="34" charset="0"/>
                          <a:cs typeface="Arial" panose="020B0604020202020204" pitchFamily="34" charset="0"/>
                        </a:rPr>
                        <a:t>,0</a:t>
                      </a:r>
                      <a:endParaRPr lang="ro-RO"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10024"/>
                  </a:ext>
                </a:extLst>
              </a:tr>
              <a:tr h="207060">
                <a:tc>
                  <a:txBody>
                    <a:bodyPr/>
                    <a:lstStyle/>
                    <a:p>
                      <a:pPr algn="l" rtl="0" fontAlgn="b"/>
                      <a:endParaRPr lang="ro-RO" sz="900" b="0" i="0" u="none" strike="noStrike" dirty="0">
                        <a:solidFill>
                          <a:srgbClr val="000000"/>
                        </a:solidFill>
                        <a:effectLst/>
                        <a:latin typeface="Arial" panose="020B0604020202020204" pitchFamily="34" charset="0"/>
                        <a:cs typeface="Arial" panose="020B0604020202020204" pitchFamily="34" charset="0"/>
                      </a:endParaRPr>
                    </a:p>
                  </a:txBody>
                  <a:tcPr marL="5973" marR="5973" marT="5973" marB="0" anchor="b">
                    <a:lnL>
                      <a:noFill/>
                    </a:lnL>
                    <a:lnR>
                      <a:noFill/>
                    </a:lnR>
                    <a:lnT>
                      <a:noFill/>
                    </a:lnT>
                    <a:lnB>
                      <a:noFill/>
                    </a:lnB>
                  </a:tcPr>
                </a:tc>
                <a:tc>
                  <a:txBody>
                    <a:bodyPr/>
                    <a:lstStyle/>
                    <a:p>
                      <a:pPr algn="r" rtl="0"/>
                      <a:endParaRPr lang="ro-RO" sz="900" dirty="0">
                        <a:latin typeface="Arial" panose="020B060402020202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r" rtl="0" fontAlgn="ctr"/>
                      <a:endParaRPr lang="ro-RO"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rtl="0" fontAlgn="ct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l" rtl="0" fontAlgn="b"/>
                      <a:endParaRPr lang="en-US" sz="900" b="0"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noFill/>
                  </a:tcPr>
                </a:tc>
                <a:tc>
                  <a:txBody>
                    <a:bodyPr/>
                    <a:lstStyle/>
                    <a:p>
                      <a:pPr algn="r" fontAlgn="ct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fontAlgn="b"/>
                      <a:endParaRPr lang="ro-RO" sz="9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l" fontAlgn="b"/>
                      <a:endParaRPr lang="ro-RO"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25"/>
                  </a:ext>
                </a:extLst>
              </a:tr>
              <a:tr h="0">
                <a:tc>
                  <a:txBody>
                    <a:bodyPr/>
                    <a:lstStyle/>
                    <a:p>
                      <a:pPr algn="l" rtl="0" fontAlgn="b"/>
                      <a:r>
                        <a:rPr lang="ro-RO" sz="900" b="1" i="0" u="none" strike="noStrike" dirty="0">
                          <a:solidFill>
                            <a:srgbClr val="000000"/>
                          </a:solidFill>
                          <a:effectLst/>
                          <a:latin typeface="Arial" panose="020B0604020202020204" pitchFamily="34" charset="0"/>
                          <a:cs typeface="Arial" panose="020B0604020202020204" pitchFamily="34" charset="0"/>
                        </a:rPr>
                        <a:t>PROFIT NET </a:t>
                      </a:r>
                    </a:p>
                  </a:txBody>
                  <a:tcPr marL="5973" marR="5973" marT="5973" marB="0" anchor="b">
                    <a:lnL>
                      <a:noFill/>
                    </a:lnL>
                    <a:lnR>
                      <a:noFill/>
                    </a:lnR>
                    <a:lnT>
                      <a:noFill/>
                    </a:lnT>
                    <a:lnB>
                      <a:noFill/>
                    </a:lnB>
                    <a:solidFill>
                      <a:schemeClr val="accent1">
                        <a:lumMod val="20000"/>
                        <a:lumOff val="80000"/>
                      </a:schemeClr>
                    </a:solidFill>
                  </a:tcPr>
                </a:tc>
                <a:tc>
                  <a:txBody>
                    <a:bodyPr/>
                    <a:lstStyle/>
                    <a:p>
                      <a:pPr marL="0" marR="0" algn="r" rtl="0">
                        <a:lnSpc>
                          <a:spcPct val="107000"/>
                        </a:lnSpc>
                        <a:spcBef>
                          <a:spcPts val="0"/>
                        </a:spcBef>
                        <a:spcAft>
                          <a:spcPts val="0"/>
                        </a:spcAft>
                      </a:pPr>
                      <a:r>
                        <a:rPr lang="ro-RO" sz="900" b="1" dirty="0">
                          <a:effectLst/>
                          <a:latin typeface="Arial" panose="020B0604020202020204" pitchFamily="34" charset="0"/>
                          <a:ea typeface="Calibri" panose="020F0502020204030204" pitchFamily="34" charset="0"/>
                          <a:cs typeface="Arial" panose="020B0604020202020204" pitchFamily="34" charset="0"/>
                        </a:rPr>
                        <a:t>52,7</a:t>
                      </a:r>
                    </a:p>
                  </a:txBody>
                  <a:tcPr marL="68580" marR="68580" marT="0" marB="0" anchor="ctr">
                    <a:lnL>
                      <a:noFill/>
                    </a:lnL>
                    <a:lnR>
                      <a:noFill/>
                    </a:lnR>
                    <a:lnT>
                      <a:noFill/>
                    </a:lnT>
                    <a:lnB>
                      <a:noFill/>
                    </a:lnB>
                    <a:solidFill>
                      <a:schemeClr val="accent1">
                        <a:lumMod val="20000"/>
                        <a:lumOff val="80000"/>
                      </a:schemeClr>
                    </a:solidFill>
                  </a:tcPr>
                </a:tc>
                <a:tc>
                  <a:txBody>
                    <a:bodyPr/>
                    <a:lstStyle/>
                    <a:p>
                      <a:pPr algn="r" rtl="0" fontAlgn="b"/>
                      <a:r>
                        <a:rPr lang="ro-RO" sz="900" b="1" i="0" u="none" strike="noStrike" dirty="0">
                          <a:solidFill>
                            <a:srgbClr val="000000"/>
                          </a:solidFill>
                          <a:effectLst/>
                          <a:latin typeface="Arial" panose="020B0604020202020204" pitchFamily="34" charset="0"/>
                        </a:rPr>
                        <a:t>42,0</a:t>
                      </a:r>
                    </a:p>
                  </a:txBody>
                  <a:tcPr marL="5973" marR="5973" marT="5973" marB="0" anchor="ctr">
                    <a:lnL>
                      <a:noFill/>
                    </a:lnL>
                    <a:lnR>
                      <a:noFill/>
                    </a:lnR>
                    <a:lnT>
                      <a:noFill/>
                    </a:lnT>
                    <a:lnB>
                      <a:noFill/>
                    </a:lnB>
                    <a:solidFill>
                      <a:schemeClr val="accent1">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ro-RO" sz="900" b="1" dirty="0">
                          <a:solidFill>
                            <a:schemeClr val="tx1"/>
                          </a:solidFill>
                          <a:latin typeface="Arial" pitchFamily="34" charset="0"/>
                          <a:cs typeface="Arial" pitchFamily="34" charset="0"/>
                        </a:rPr>
                        <a:t>▲   </a:t>
                      </a:r>
                      <a:r>
                        <a:rPr lang="ro-RO" sz="900" dirty="0">
                          <a:solidFill>
                            <a:schemeClr val="tx1"/>
                          </a:solidFill>
                          <a:latin typeface="Arial" panose="020B0604020202020204" pitchFamily="34" charset="0"/>
                          <a:cs typeface="Arial" panose="020B0604020202020204" pitchFamily="34" charset="0"/>
                        </a:rPr>
                        <a:t> </a:t>
                      </a:r>
                      <a:r>
                        <a:rPr lang="ro-RO" sz="900" b="1" dirty="0">
                          <a:solidFill>
                            <a:schemeClr val="tx1"/>
                          </a:solidFill>
                          <a:latin typeface="Arial" panose="020B0604020202020204" pitchFamily="34" charset="0"/>
                          <a:cs typeface="Arial" panose="020B0604020202020204" pitchFamily="34" charset="0"/>
                        </a:rPr>
                        <a:t>25,5</a:t>
                      </a:r>
                      <a:r>
                        <a:rPr lang="ro-RO" sz="900" b="1" i="0" u="none" strike="noStrike" dirty="0">
                          <a:solidFill>
                            <a:schemeClr val="tx1"/>
                          </a:solidFill>
                          <a:effectLst/>
                          <a:latin typeface="Arial" panose="020B0604020202020204" pitchFamily="34" charset="0"/>
                        </a:rPr>
                        <a:t>%</a:t>
                      </a:r>
                    </a:p>
                  </a:txBody>
                  <a:tcPr marL="5973" marR="5973" marT="5973" marB="0" anchor="ctr">
                    <a:lnL>
                      <a:noFill/>
                    </a:lnL>
                    <a:lnR>
                      <a:noFill/>
                    </a:lnR>
                    <a:lnT>
                      <a:noFill/>
                    </a:lnT>
                    <a:lnB>
                      <a:noFill/>
                    </a:lnB>
                    <a:solidFill>
                      <a:schemeClr val="accent1">
                        <a:lumMod val="20000"/>
                        <a:lumOff val="80000"/>
                      </a:schemeClr>
                    </a:solidFill>
                  </a:tcPr>
                </a:tc>
                <a:tc>
                  <a:txBody>
                    <a:bodyPr/>
                    <a:lstStyle/>
                    <a:p>
                      <a:pPr algn="l" fontAlgn="ct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algn="r" rtl="0" fontAlgn="b"/>
                      <a:r>
                        <a:rPr lang="ro-RO" sz="900" b="1" i="0" u="none" strike="noStrike" dirty="0">
                          <a:solidFill>
                            <a:srgbClr val="000000"/>
                          </a:solidFill>
                          <a:effectLst/>
                          <a:latin typeface="Arial" panose="020B0604020202020204" pitchFamily="34" charset="0"/>
                        </a:rPr>
                        <a:t>18,8</a:t>
                      </a:r>
                      <a:endParaRPr lang="en-US" sz="900" b="1"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solidFill>
                      <a:schemeClr val="accent1">
                        <a:lumMod val="20000"/>
                        <a:lumOff val="80000"/>
                      </a:schemeClr>
                    </a:solidFill>
                  </a:tcPr>
                </a:tc>
                <a:tc>
                  <a:txBody>
                    <a:bodyPr/>
                    <a:lstStyle/>
                    <a:p>
                      <a:pPr algn="r" fontAlgn="b"/>
                      <a:r>
                        <a:rPr lang="ro-RO" sz="900" b="1" i="0" u="none" strike="noStrike" dirty="0">
                          <a:solidFill>
                            <a:srgbClr val="000000"/>
                          </a:solidFill>
                          <a:effectLst/>
                          <a:latin typeface="Arial" panose="020B0604020202020204" pitchFamily="34" charset="0"/>
                          <a:cs typeface="Arial" panose="020B0604020202020204" pitchFamily="34" charset="0"/>
                        </a:rPr>
                        <a:t>15,3</a:t>
                      </a:r>
                    </a:p>
                  </a:txBody>
                  <a:tcPr marL="0" marR="0" marT="0" marB="0" anchor="ctr">
                    <a:lnL>
                      <a:noFill/>
                    </a:lnL>
                    <a:lnR>
                      <a:noFill/>
                    </a:lnR>
                    <a:lnT>
                      <a:noFill/>
                    </a:lnT>
                    <a:lnB>
                      <a:noFill/>
                    </a:lnB>
                    <a:solidFill>
                      <a:schemeClr val="accent1">
                        <a:lumMod val="20000"/>
                        <a:lumOff val="80000"/>
                      </a:schemeClr>
                    </a:solidFill>
                  </a:tcPr>
                </a:tc>
                <a:tc>
                  <a:txBody>
                    <a:bodyPr/>
                    <a:lstStyle/>
                    <a:p>
                      <a:pPr algn="r" fontAlgn="b"/>
                      <a:r>
                        <a:rPr lang="ro-RO" sz="900" b="1" i="0" u="none" strike="noStrike" dirty="0">
                          <a:solidFill>
                            <a:srgbClr val="000000"/>
                          </a:solidFill>
                          <a:effectLst/>
                          <a:latin typeface="Arial" panose="020B0604020202020204" pitchFamily="34" charset="0"/>
                          <a:cs typeface="Arial" panose="020B0604020202020204" pitchFamily="34" charset="0"/>
                        </a:rPr>
                        <a:t>18,6</a:t>
                      </a:r>
                    </a:p>
                  </a:txBody>
                  <a:tcPr marL="0" marR="0" marT="0"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26"/>
                  </a:ext>
                </a:extLst>
              </a:tr>
              <a:tr h="155467">
                <a:tc>
                  <a:txBody>
                    <a:bodyPr/>
                    <a:lstStyle/>
                    <a:p>
                      <a:pPr algn="l" rtl="0" fontAlgn="b"/>
                      <a:r>
                        <a:rPr lang="ro-RO" sz="900" b="0" i="1" u="none" strike="noStrike" dirty="0">
                          <a:solidFill>
                            <a:srgbClr val="000000"/>
                          </a:solidFill>
                          <a:effectLst/>
                          <a:latin typeface="Arial" panose="020B0604020202020204" pitchFamily="34" charset="0"/>
                          <a:cs typeface="Arial" panose="020B0604020202020204" pitchFamily="34" charset="0"/>
                        </a:rPr>
                        <a:t>EPS (profit net/nr. acțiuni)</a:t>
                      </a:r>
                    </a:p>
                  </a:txBody>
                  <a:tcPr marL="5973" marR="5973" marT="5973" marB="0" anchor="b">
                    <a:lnL>
                      <a:noFill/>
                    </a:lnL>
                    <a:lnR>
                      <a:noFill/>
                    </a:lnR>
                    <a:lnT>
                      <a:noFill/>
                    </a:lnT>
                    <a:lnB>
                      <a:noFill/>
                    </a:lnB>
                  </a:tcPr>
                </a:tc>
                <a:tc>
                  <a:txBody>
                    <a:bodyPr/>
                    <a:lstStyle/>
                    <a:p>
                      <a:pPr algn="r" rtl="0" fontAlgn="b"/>
                      <a:r>
                        <a:rPr lang="ro-RO" sz="900" b="0" i="0" u="none" strike="noStrike" dirty="0">
                          <a:solidFill>
                            <a:schemeClr val="tx1"/>
                          </a:solidFill>
                          <a:effectLst/>
                          <a:latin typeface="Arial" panose="020B0604020202020204" pitchFamily="34" charset="0"/>
                          <a:cs typeface="Arial" panose="020B0604020202020204" pitchFamily="34" charset="0"/>
                        </a:rPr>
                        <a:t>6,09</a:t>
                      </a:r>
                    </a:p>
                  </a:txBody>
                  <a:tcPr marL="5973" marR="5973" marT="5973" marB="0" anchor="ctr">
                    <a:lnL>
                      <a:noFill/>
                    </a:lnL>
                    <a:lnR>
                      <a:noFill/>
                    </a:lnR>
                    <a:lnT>
                      <a:noFill/>
                    </a:lnT>
                    <a:lnB>
                      <a:noFill/>
                    </a:lnB>
                  </a:tcPr>
                </a:tc>
                <a:tc>
                  <a:txBody>
                    <a:bodyPr/>
                    <a:lstStyle/>
                    <a:p>
                      <a:pPr algn="r" rtl="0" fontAlgn="b"/>
                      <a:r>
                        <a:rPr lang="ro-RO" sz="900" b="0" i="0" u="none" strike="noStrike" dirty="0">
                          <a:solidFill>
                            <a:srgbClr val="000000"/>
                          </a:solidFill>
                          <a:effectLst/>
                          <a:latin typeface="Arial" panose="020B0604020202020204" pitchFamily="34" charset="0"/>
                        </a:rPr>
                        <a:t>4,85</a:t>
                      </a:r>
                    </a:p>
                  </a:txBody>
                  <a:tcPr marL="5973" marR="5973" marT="5973" marB="0" anchor="ctr">
                    <a:lnL>
                      <a:noFill/>
                    </a:lnL>
                    <a:lnR>
                      <a:noFill/>
                    </a:lnR>
                    <a:lnT>
                      <a:noFill/>
                    </a:lnT>
                    <a:lnB>
                      <a:noFill/>
                    </a:lnB>
                  </a:tcPr>
                </a:tc>
                <a:tc>
                  <a:txBody>
                    <a:bodyPr/>
                    <a:lstStyle/>
                    <a:p>
                      <a:pPr algn="r" rtl="0" fontAlgn="b"/>
                      <a:r>
                        <a:rPr lang="ro-RO" sz="900" b="1" dirty="0">
                          <a:solidFill>
                            <a:schemeClr val="tx1"/>
                          </a:solidFill>
                          <a:latin typeface="Arial" pitchFamily="34" charset="0"/>
                          <a:cs typeface="Arial" pitchFamily="34" charset="0"/>
                        </a:rPr>
                        <a:t>▲</a:t>
                      </a:r>
                      <a:r>
                        <a:rPr lang="ro-RO" sz="900" dirty="0">
                          <a:solidFill>
                            <a:schemeClr val="tx1"/>
                          </a:solidFill>
                          <a:latin typeface="Arial" panose="020B0604020202020204" pitchFamily="34" charset="0"/>
                          <a:cs typeface="Arial" panose="020B0604020202020204" pitchFamily="34" charset="0"/>
                        </a:rPr>
                        <a:t>    25,6%</a:t>
                      </a:r>
                      <a:endParaRPr lang="ro-RO" sz="900" b="0" i="0" u="none" strike="noStrike" dirty="0">
                        <a:solidFill>
                          <a:schemeClr val="tx1"/>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l" rtl="0" fontAlgn="b"/>
                      <a:endParaRPr lang="en-US" sz="900" b="1" i="0" u="none" strike="noStrike" dirty="0">
                        <a:solidFill>
                          <a:srgbClr val="000000"/>
                        </a:solidFill>
                        <a:effectLst/>
                        <a:latin typeface="Arial" panose="020B0604020202020204" pitchFamily="34" charset="0"/>
                      </a:endParaRPr>
                    </a:p>
                  </a:txBody>
                  <a:tcPr marL="5973" marR="5973" marT="5973" marB="0" anchor="b">
                    <a:lnL>
                      <a:noFill/>
                    </a:lnL>
                    <a:lnR>
                      <a:noFill/>
                    </a:lnR>
                    <a:lnT>
                      <a:noFill/>
                    </a:lnT>
                    <a:lnB>
                      <a:noFill/>
                    </a:lnB>
                    <a:noFill/>
                  </a:tcPr>
                </a:tc>
                <a:tc>
                  <a:txBody>
                    <a:bodyPr/>
                    <a:lstStyle/>
                    <a:p>
                      <a:pPr algn="r" rtl="0" fontAlgn="b"/>
                      <a:r>
                        <a:rPr lang="ro-RO" sz="900" b="0" i="0" u="none" strike="noStrike" dirty="0">
                          <a:solidFill>
                            <a:srgbClr val="000000"/>
                          </a:solidFill>
                          <a:effectLst/>
                          <a:latin typeface="Arial" panose="020B0604020202020204" pitchFamily="34" charset="0"/>
                        </a:rPr>
                        <a:t>2,17</a:t>
                      </a:r>
                      <a:endParaRPr lang="en-US" sz="900" b="0" i="0" u="none" strike="noStrike" dirty="0">
                        <a:solidFill>
                          <a:srgbClr val="000000"/>
                        </a:solidFill>
                        <a:effectLst/>
                        <a:latin typeface="Arial" panose="020B0604020202020204" pitchFamily="34" charset="0"/>
                      </a:endParaRPr>
                    </a:p>
                  </a:txBody>
                  <a:tcPr marL="5973" marR="5973" marT="5973" marB="0" anchor="ctr">
                    <a:lnL>
                      <a:noFill/>
                    </a:lnL>
                    <a:lnR>
                      <a:noFill/>
                    </a:lnR>
                    <a:lnT>
                      <a:noFill/>
                    </a:lnT>
                    <a:lnB>
                      <a:noFill/>
                    </a:lnB>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1,77</a:t>
                      </a:r>
                    </a:p>
                  </a:txBody>
                  <a:tcPr marL="0" marR="0" marT="0" marB="0" anchor="ctr">
                    <a:lnL>
                      <a:noFill/>
                    </a:lnL>
                    <a:lnR>
                      <a:noFill/>
                    </a:lnR>
                    <a:lnT>
                      <a:noFill/>
                    </a:lnT>
                    <a:lnB>
                      <a:noFill/>
                    </a:lnB>
                  </a:tcPr>
                </a:tc>
                <a:tc>
                  <a:txBody>
                    <a:bodyPr/>
                    <a:lstStyle/>
                    <a:p>
                      <a:pPr algn="r" fontAlgn="b"/>
                      <a:r>
                        <a:rPr lang="ro-RO" sz="900" b="0" i="0" u="none" strike="noStrike" dirty="0">
                          <a:solidFill>
                            <a:srgbClr val="000000"/>
                          </a:solidFill>
                          <a:effectLst/>
                          <a:latin typeface="Arial" panose="020B0604020202020204" pitchFamily="34" charset="0"/>
                          <a:cs typeface="Arial" panose="020B0604020202020204" pitchFamily="34" charset="0"/>
                        </a:rPr>
                        <a:t>2,15</a:t>
                      </a:r>
                    </a:p>
                  </a:txBody>
                  <a:tcPr marL="0" marR="0" marT="0" marB="0" anchor="ctr">
                    <a:lnL>
                      <a:noFill/>
                    </a:lnL>
                    <a:lnR>
                      <a:noFill/>
                    </a:lnR>
                    <a:lnT>
                      <a:noFill/>
                    </a:lnT>
                    <a:lnB>
                      <a:noFill/>
                    </a:lnB>
                  </a:tcPr>
                </a:tc>
                <a:extLst>
                  <a:ext uri="{0D108BD9-81ED-4DB2-BD59-A6C34878D82A}">
                    <a16:rowId xmlns:a16="http://schemas.microsoft.com/office/drawing/2014/main" val="10027"/>
                  </a:ext>
                </a:extLst>
              </a:tr>
            </a:tbl>
          </a:graphicData>
        </a:graphic>
      </p:graphicFrame>
      <p:sp>
        <p:nvSpPr>
          <p:cNvPr id="2" name="TextBox 1">
            <a:extLst>
              <a:ext uri="{FF2B5EF4-FFF2-40B4-BE49-F238E27FC236}">
                <a16:creationId xmlns:a16="http://schemas.microsoft.com/office/drawing/2014/main" id="{E899D69D-4001-2479-7EB3-7702F61B4F86}"/>
              </a:ext>
            </a:extLst>
          </p:cNvPr>
          <p:cNvSpPr txBox="1"/>
          <p:nvPr/>
        </p:nvSpPr>
        <p:spPr>
          <a:xfrm>
            <a:off x="8612390" y="6421891"/>
            <a:ext cx="382385" cy="246221"/>
          </a:xfrm>
          <a:prstGeom prst="rect">
            <a:avLst/>
          </a:prstGeom>
          <a:noFill/>
        </p:spPr>
        <p:txBody>
          <a:bodyPr wrap="square" rtlCol="0">
            <a:spAutoFit/>
          </a:bodyPr>
          <a:lstStyle/>
          <a:p>
            <a:r>
              <a:rPr lang="ro-RO" sz="1000" b="1" dirty="0">
                <a:latin typeface="Arial" pitchFamily="34" charset="0"/>
                <a:cs typeface="Arial" pitchFamily="34" charset="0"/>
              </a:rPr>
              <a:t>17</a:t>
            </a:r>
            <a:endParaRPr lang="en-US" sz="1000" b="1" dirty="0">
              <a:latin typeface="Arial" pitchFamily="34" charset="0"/>
              <a:cs typeface="Arial" pitchFamily="34" charset="0"/>
            </a:endParaRPr>
          </a:p>
        </p:txBody>
      </p:sp>
      <p:sp>
        <p:nvSpPr>
          <p:cNvPr id="5" name="Oval 4">
            <a:extLst>
              <a:ext uri="{FF2B5EF4-FFF2-40B4-BE49-F238E27FC236}">
                <a16:creationId xmlns:a16="http://schemas.microsoft.com/office/drawing/2014/main" id="{7620D48D-8E8F-2C89-54B3-2D53EE36B63F}"/>
              </a:ext>
            </a:extLst>
          </p:cNvPr>
          <p:cNvSpPr/>
          <p:nvPr/>
        </p:nvSpPr>
        <p:spPr>
          <a:xfrm>
            <a:off x="8612390" y="6362122"/>
            <a:ext cx="365760" cy="365760"/>
          </a:xfrm>
          <a:prstGeom prst="ellipse">
            <a:avLst/>
          </a:prstGeom>
          <a:solidFill>
            <a:srgbClr val="92D050"/>
          </a:solidFill>
        </p:spPr>
        <p:style>
          <a:lnRef idx="2">
            <a:schemeClr val="dk2">
              <a:hueOff val="0"/>
              <a:satOff val="0"/>
              <a:lumOff val="0"/>
              <a:alphaOff val="0"/>
            </a:schemeClr>
          </a:lnRef>
          <a:fillRef idx="1">
            <a:scrgbClr r="0" g="0" b="0"/>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E078BA29-13DF-7AFF-42A6-50C4F9154E40}"/>
              </a:ext>
            </a:extLst>
          </p:cNvPr>
          <p:cNvSpPr txBox="1"/>
          <p:nvPr/>
        </p:nvSpPr>
        <p:spPr>
          <a:xfrm>
            <a:off x="8612390" y="6436496"/>
            <a:ext cx="382385" cy="246221"/>
          </a:xfrm>
          <a:prstGeom prst="rect">
            <a:avLst/>
          </a:prstGeom>
          <a:noFill/>
        </p:spPr>
        <p:txBody>
          <a:bodyPr wrap="square" rtlCol="0">
            <a:spAutoFit/>
          </a:bodyPr>
          <a:lstStyle/>
          <a:p>
            <a:r>
              <a:rPr lang="ro-RO" sz="1000" b="1" dirty="0">
                <a:latin typeface="Arial" pitchFamily="34" charset="0"/>
                <a:cs typeface="Arial" pitchFamily="34" charset="0"/>
              </a:rPr>
              <a:t>17</a:t>
            </a:r>
            <a:endParaRPr lang="en-US" sz="1000" b="1" dirty="0">
              <a:latin typeface="Arial" pitchFamily="34" charset="0"/>
              <a:cs typeface="Arial" pitchFamily="34" charset="0"/>
            </a:endParaRPr>
          </a:p>
        </p:txBody>
      </p:sp>
      <p:sp>
        <p:nvSpPr>
          <p:cNvPr id="11" name="Rectangle 10">
            <a:extLst>
              <a:ext uri="{FF2B5EF4-FFF2-40B4-BE49-F238E27FC236}">
                <a16:creationId xmlns:a16="http://schemas.microsoft.com/office/drawing/2014/main" id="{B09799AB-A952-D1C4-C3A4-6F2321723620}"/>
              </a:ext>
            </a:extLst>
          </p:cNvPr>
          <p:cNvSpPr/>
          <p:nvPr/>
        </p:nvSpPr>
        <p:spPr>
          <a:xfrm>
            <a:off x="539552" y="6436496"/>
            <a:ext cx="7416824" cy="259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ro-RO" sz="800" i="1" dirty="0">
                <a:solidFill>
                  <a:schemeClr val="tx1"/>
                </a:solidFill>
                <a:latin typeface="Arial" pitchFamily="34" charset="0"/>
                <a:cs typeface="Arial" pitchFamily="34" charset="0"/>
              </a:rPr>
              <a:t>Situațiile financiare interimare</a:t>
            </a:r>
            <a:r>
              <a:rPr lang="en-US" sz="800" i="1" dirty="0">
                <a:solidFill>
                  <a:schemeClr val="tx1"/>
                </a:solidFill>
                <a:latin typeface="Arial" panose="020B0604020202020204" pitchFamily="34" charset="0"/>
                <a:cs typeface="Arial" panose="020B0604020202020204" pitchFamily="34" charset="0"/>
              </a:rPr>
              <a:t> </a:t>
            </a:r>
            <a:r>
              <a:rPr lang="ro-RO" sz="800" i="1" dirty="0">
                <a:solidFill>
                  <a:schemeClr val="tx1"/>
                </a:solidFill>
                <a:latin typeface="Arial" pitchFamily="34" charset="0"/>
                <a:cs typeface="Arial" pitchFamily="34" charset="0"/>
              </a:rPr>
              <a:t>la data și pentru perioada de nouă luni încheiată la 30 septembrie 2022 nu </a:t>
            </a:r>
            <a:r>
              <a:rPr lang="en-US" sz="800" i="1" dirty="0">
                <a:solidFill>
                  <a:schemeClr val="tx1"/>
                </a:solidFill>
                <a:latin typeface="Arial" panose="020B0604020202020204" pitchFamily="34" charset="0"/>
                <a:cs typeface="Arial" panose="020B0604020202020204" pitchFamily="34" charset="0"/>
              </a:rPr>
              <a:t>sunt </a:t>
            </a:r>
            <a:r>
              <a:rPr lang="ro-RO" sz="800" i="1" dirty="0">
                <a:solidFill>
                  <a:schemeClr val="tx1"/>
                </a:solidFill>
                <a:latin typeface="Arial" pitchFamily="34" charset="0"/>
                <a:cs typeface="Arial" pitchFamily="34" charset="0"/>
              </a:rPr>
              <a:t>auditate</a:t>
            </a:r>
            <a:endParaRPr lang="en-US" sz="8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2600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2541" y="12819"/>
            <a:ext cx="9476928" cy="6858000"/>
            <a:chOff x="-8384" y="-32023"/>
            <a:chExt cx="9684568" cy="685800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96" y="69730"/>
              <a:ext cx="1700551" cy="365760"/>
            </a:xfrm>
            <a:prstGeom prst="rect">
              <a:avLst/>
            </a:prstGeom>
          </p:spPr>
        </p:pic>
        <p:sp>
          <p:nvSpPr>
            <p:cNvPr id="8" name="TextBox 7"/>
            <p:cNvSpPr txBox="1"/>
            <p:nvPr/>
          </p:nvSpPr>
          <p:spPr>
            <a:xfrm>
              <a:off x="365293" y="690695"/>
              <a:ext cx="1512066" cy="523220"/>
            </a:xfrm>
            <a:prstGeom prst="rect">
              <a:avLst/>
            </a:prstGeom>
            <a:solidFill>
              <a:schemeClr val="bg1"/>
            </a:solidFill>
          </p:spPr>
          <p:txBody>
            <a:bodyPr wrap="square" rtlCol="0">
              <a:spAutoFit/>
            </a:bodyPr>
            <a:lstStyle/>
            <a:p>
              <a:endParaRPr lang="en-US" sz="2800" dirty="0"/>
            </a:p>
          </p:txBody>
        </p:sp>
        <p:pic>
          <p:nvPicPr>
            <p:cNvPr id="9" name="Picture 8"/>
            <p:cNvPicPr>
              <a:picLocks noChangeAspect="1"/>
            </p:cNvPicPr>
            <p:nvPr/>
          </p:nvPicPr>
          <p:blipFill>
            <a:blip r:embed="rId4"/>
            <a:stretch>
              <a:fillRect/>
            </a:stretch>
          </p:blipFill>
          <p:spPr>
            <a:xfrm>
              <a:off x="-8384" y="-32023"/>
              <a:ext cx="9684568" cy="6858000"/>
            </a:xfrm>
            <a:prstGeom prst="rect">
              <a:avLst/>
            </a:prstGeom>
          </p:spPr>
        </p:pic>
        <p:grpSp>
          <p:nvGrpSpPr>
            <p:cNvPr id="10" name="Group 9"/>
            <p:cNvGrpSpPr/>
            <p:nvPr/>
          </p:nvGrpSpPr>
          <p:grpSpPr>
            <a:xfrm>
              <a:off x="78696" y="1495724"/>
              <a:ext cx="1049288" cy="1518203"/>
              <a:chOff x="976312" y="966787"/>
              <a:chExt cx="2847975" cy="4238625"/>
            </a:xfrm>
          </p:grpSpPr>
          <p:pic>
            <p:nvPicPr>
              <p:cNvPr id="16" name="Picture 15"/>
              <p:cNvPicPr>
                <a:picLocks noChangeAspect="1"/>
              </p:cNvPicPr>
              <p:nvPr/>
            </p:nvPicPr>
            <p:blipFill>
              <a:blip r:embed="rId5"/>
              <a:stretch>
                <a:fillRect/>
              </a:stretch>
            </p:blipFill>
            <p:spPr>
              <a:xfrm>
                <a:off x="976312" y="966787"/>
                <a:ext cx="2847975" cy="4238625"/>
              </a:xfrm>
              <a:prstGeom prst="rect">
                <a:avLst/>
              </a:prstGeom>
            </p:spPr>
          </p:pic>
          <p:pic>
            <p:nvPicPr>
              <p:cNvPr id="17" name="Picture 16"/>
              <p:cNvPicPr>
                <a:picLocks noChangeAspect="1"/>
              </p:cNvPicPr>
              <p:nvPr/>
            </p:nvPicPr>
            <p:blipFill>
              <a:blip r:embed="rId6"/>
              <a:stretch>
                <a:fillRect/>
              </a:stretch>
            </p:blipFill>
            <p:spPr>
              <a:xfrm>
                <a:off x="1527448" y="2779656"/>
                <a:ext cx="1590675" cy="247650"/>
              </a:xfrm>
              <a:prstGeom prst="rect">
                <a:avLst/>
              </a:prstGeom>
            </p:spPr>
          </p:pic>
          <p:pic>
            <p:nvPicPr>
              <p:cNvPr id="18" name="Picture 17"/>
              <p:cNvPicPr>
                <a:picLocks noChangeAspect="1"/>
              </p:cNvPicPr>
              <p:nvPr/>
            </p:nvPicPr>
            <p:blipFill>
              <a:blip r:embed="rId7"/>
              <a:stretch>
                <a:fillRect/>
              </a:stretch>
            </p:blipFill>
            <p:spPr>
              <a:xfrm>
                <a:off x="2379279" y="2800676"/>
                <a:ext cx="723900" cy="180975"/>
              </a:xfrm>
              <a:prstGeom prst="rect">
                <a:avLst/>
              </a:prstGeom>
            </p:spPr>
          </p:pic>
        </p:grpSp>
        <p:pic>
          <p:nvPicPr>
            <p:cNvPr id="13" name="Picture 12"/>
            <p:cNvPicPr>
              <a:picLocks noChangeAspect="1"/>
            </p:cNvPicPr>
            <p:nvPr/>
          </p:nvPicPr>
          <p:blipFill>
            <a:blip r:embed="rId8"/>
            <a:stretch>
              <a:fillRect/>
            </a:stretch>
          </p:blipFill>
          <p:spPr>
            <a:xfrm>
              <a:off x="126817" y="4509120"/>
              <a:ext cx="1302887" cy="861910"/>
            </a:xfrm>
            <a:prstGeom prst="rect">
              <a:avLst/>
            </a:prstGeom>
          </p:spPr>
        </p:pic>
        <p:pic>
          <p:nvPicPr>
            <p:cNvPr id="14" name="Picture 13"/>
            <p:cNvPicPr>
              <a:picLocks noChangeAspect="1"/>
            </p:cNvPicPr>
            <p:nvPr/>
          </p:nvPicPr>
          <p:blipFill>
            <a:blip r:embed="rId9"/>
            <a:stretch>
              <a:fillRect/>
            </a:stretch>
          </p:blipFill>
          <p:spPr>
            <a:xfrm>
              <a:off x="78696" y="6010634"/>
              <a:ext cx="1976264" cy="596996"/>
            </a:xfrm>
            <a:prstGeom prst="rect">
              <a:avLst/>
            </a:prstGeom>
          </p:spPr>
        </p:pic>
        <p:pic>
          <p:nvPicPr>
            <p:cNvPr id="15" name="Picture 14"/>
            <p:cNvPicPr>
              <a:picLocks noChangeAspect="1"/>
            </p:cNvPicPr>
            <p:nvPr/>
          </p:nvPicPr>
          <p:blipFill>
            <a:blip r:embed="rId10"/>
            <a:stretch>
              <a:fillRect/>
            </a:stretch>
          </p:blipFill>
          <p:spPr>
            <a:xfrm>
              <a:off x="7740352" y="764704"/>
              <a:ext cx="1573037" cy="2492896"/>
            </a:xfrm>
            <a:prstGeom prst="rect">
              <a:avLst/>
            </a:prstGeom>
          </p:spPr>
        </p:pic>
      </p:grpSp>
      <p:sp>
        <p:nvSpPr>
          <p:cNvPr id="11" name="Rectangle 10"/>
          <p:cNvSpPr/>
          <p:nvPr/>
        </p:nvSpPr>
        <p:spPr>
          <a:xfrm>
            <a:off x="390759" y="967815"/>
            <a:ext cx="2016224" cy="462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F880245-1328-4377-A157-28232FB7F8B6}"/>
              </a:ext>
            </a:extLst>
          </p:cNvPr>
          <p:cNvSpPr/>
          <p:nvPr/>
        </p:nvSpPr>
        <p:spPr>
          <a:xfrm>
            <a:off x="8643857" y="6440226"/>
            <a:ext cx="365760" cy="365760"/>
          </a:xfrm>
          <a:prstGeom prst="ellipse">
            <a:avLst/>
          </a:prstGeom>
          <a:solidFill>
            <a:srgbClr val="92D050"/>
          </a:solidFill>
        </p:spPr>
        <p:style>
          <a:lnRef idx="2">
            <a:schemeClr val="dk2">
              <a:hueOff val="0"/>
              <a:satOff val="0"/>
              <a:lumOff val="0"/>
              <a:alphaOff val="0"/>
            </a:schemeClr>
          </a:lnRef>
          <a:fillRef idx="1">
            <a:scrgbClr r="0" g="0" b="0"/>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TextBox 21">
            <a:extLst>
              <a:ext uri="{FF2B5EF4-FFF2-40B4-BE49-F238E27FC236}">
                <a16:creationId xmlns:a16="http://schemas.microsoft.com/office/drawing/2014/main" id="{6A29C834-06DF-4059-984C-F7BD8EB85243}"/>
              </a:ext>
            </a:extLst>
          </p:cNvPr>
          <p:cNvSpPr txBox="1"/>
          <p:nvPr/>
        </p:nvSpPr>
        <p:spPr>
          <a:xfrm>
            <a:off x="8650105" y="6499995"/>
            <a:ext cx="382385" cy="246221"/>
          </a:xfrm>
          <a:prstGeom prst="rect">
            <a:avLst/>
          </a:prstGeom>
          <a:noFill/>
        </p:spPr>
        <p:txBody>
          <a:bodyPr wrap="square" rtlCol="0">
            <a:spAutoFit/>
          </a:bodyPr>
          <a:lstStyle/>
          <a:p>
            <a:r>
              <a:rPr lang="ro-RO" sz="1000" b="1" dirty="0">
                <a:latin typeface="Arial" pitchFamily="34" charset="0"/>
                <a:cs typeface="Arial" pitchFamily="34" charset="0"/>
              </a:rPr>
              <a:t>18</a:t>
            </a:r>
            <a:endParaRPr lang="en-US" sz="1000" b="1" dirty="0">
              <a:latin typeface="Arial" pitchFamily="34" charset="0"/>
              <a:cs typeface="Arial" pitchFamily="34" charset="0"/>
            </a:endParaRPr>
          </a:p>
        </p:txBody>
      </p:sp>
      <p:pic>
        <p:nvPicPr>
          <p:cNvPr id="3" name="Picture 2">
            <a:extLst>
              <a:ext uri="{FF2B5EF4-FFF2-40B4-BE49-F238E27FC236}">
                <a16:creationId xmlns:a16="http://schemas.microsoft.com/office/drawing/2014/main" id="{A1333C8E-168E-3798-F105-2EF1EFAD71DD}"/>
              </a:ext>
            </a:extLst>
          </p:cNvPr>
          <p:cNvPicPr>
            <a:picLocks noChangeAspect="1"/>
          </p:cNvPicPr>
          <p:nvPr/>
        </p:nvPicPr>
        <p:blipFill>
          <a:blip r:embed="rId11"/>
          <a:stretch>
            <a:fillRect/>
          </a:stretch>
        </p:blipFill>
        <p:spPr>
          <a:xfrm>
            <a:off x="108546" y="6083038"/>
            <a:ext cx="1943100" cy="714375"/>
          </a:xfrm>
          <a:prstGeom prst="rect">
            <a:avLst/>
          </a:prstGeom>
        </p:spPr>
      </p:pic>
    </p:spTree>
    <p:extLst>
      <p:ext uri="{BB962C8B-B14F-4D97-AF65-F5344CB8AC3E}">
        <p14:creationId xmlns:p14="http://schemas.microsoft.com/office/powerpoint/2010/main" val="3133702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89" y="-144375"/>
            <a:ext cx="9177132" cy="6858000"/>
          </a:xfrm>
          <a:prstGeom prst="rect">
            <a:avLst/>
          </a:prstGeom>
          <a:ln>
            <a:noFill/>
          </a:ln>
          <a:effectLst>
            <a:softEdge rad="112500"/>
          </a:effectLst>
        </p:spPr>
      </p:pic>
      <p:grpSp>
        <p:nvGrpSpPr>
          <p:cNvPr id="17" name="Group 16"/>
          <p:cNvGrpSpPr/>
          <p:nvPr/>
        </p:nvGrpSpPr>
        <p:grpSpPr>
          <a:xfrm>
            <a:off x="870811" y="1320954"/>
            <a:ext cx="7704855" cy="7473890"/>
            <a:chOff x="1063256" y="996940"/>
            <a:chExt cx="9332588" cy="8928087"/>
          </a:xfrm>
        </p:grpSpPr>
        <p:sp>
          <p:nvSpPr>
            <p:cNvPr id="12" name="Arc 11"/>
            <p:cNvSpPr/>
            <p:nvPr/>
          </p:nvSpPr>
          <p:spPr>
            <a:xfrm>
              <a:off x="3655297" y="3094135"/>
              <a:ext cx="1851838" cy="5740029"/>
            </a:xfrm>
            <a:prstGeom prst="arc">
              <a:avLst>
                <a:gd name="adj1" fmla="val 16135927"/>
                <a:gd name="adj2" fmla="val 0"/>
              </a:avLst>
            </a:prstGeom>
            <a:ln>
              <a:solidFill>
                <a:srgbClr val="004281"/>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1350"/>
            </a:p>
          </p:txBody>
        </p:sp>
        <p:sp>
          <p:nvSpPr>
            <p:cNvPr id="9" name="Teardrop 8"/>
            <p:cNvSpPr/>
            <p:nvPr/>
          </p:nvSpPr>
          <p:spPr>
            <a:xfrm>
              <a:off x="5628374" y="996940"/>
              <a:ext cx="2927964" cy="1325800"/>
            </a:xfrm>
            <a:prstGeom prst="teardrop">
              <a:avLst>
                <a:gd name="adj" fmla="val 100549"/>
              </a:avLst>
            </a:prstGeom>
            <a:solidFill>
              <a:schemeClr val="bg1"/>
            </a:solidFill>
            <a:ln w="57150">
              <a:solidFill>
                <a:srgbClr val="004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Arc 9"/>
            <p:cNvSpPr/>
            <p:nvPr/>
          </p:nvSpPr>
          <p:spPr>
            <a:xfrm>
              <a:off x="1063256" y="5391713"/>
              <a:ext cx="4514166" cy="791501"/>
            </a:xfrm>
            <a:prstGeom prst="arc">
              <a:avLst>
                <a:gd name="adj1" fmla="val 15738986"/>
                <a:gd name="adj2" fmla="val 21460386"/>
              </a:avLst>
            </a:prstGeom>
            <a:ln>
              <a:solidFill>
                <a:srgbClr val="004281"/>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1350"/>
            </a:p>
          </p:txBody>
        </p:sp>
        <p:sp>
          <p:nvSpPr>
            <p:cNvPr id="11" name="Arc 10"/>
            <p:cNvSpPr/>
            <p:nvPr/>
          </p:nvSpPr>
          <p:spPr>
            <a:xfrm>
              <a:off x="2729644" y="4226859"/>
              <a:ext cx="2777490" cy="3480948"/>
            </a:xfrm>
            <a:prstGeom prst="arc">
              <a:avLst/>
            </a:prstGeom>
            <a:ln>
              <a:solidFill>
                <a:srgbClr val="004281"/>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1350"/>
            </a:p>
          </p:txBody>
        </p:sp>
        <p:sp>
          <p:nvSpPr>
            <p:cNvPr id="27" name="Arc 26"/>
            <p:cNvSpPr/>
            <p:nvPr/>
          </p:nvSpPr>
          <p:spPr>
            <a:xfrm flipH="1">
              <a:off x="5488355" y="2181218"/>
              <a:ext cx="1522841" cy="7423969"/>
            </a:xfrm>
            <a:prstGeom prst="arc">
              <a:avLst>
                <a:gd name="adj1" fmla="val 16210867"/>
                <a:gd name="adj2" fmla="val 0"/>
              </a:avLst>
            </a:prstGeom>
            <a:ln>
              <a:solidFill>
                <a:srgbClr val="004281"/>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1350"/>
            </a:p>
          </p:txBody>
        </p:sp>
        <p:sp>
          <p:nvSpPr>
            <p:cNvPr id="28" name="Arc 27"/>
            <p:cNvSpPr/>
            <p:nvPr/>
          </p:nvSpPr>
          <p:spPr>
            <a:xfrm flipH="1">
              <a:off x="5509665" y="3417893"/>
              <a:ext cx="3165384" cy="4918965"/>
            </a:xfrm>
            <a:prstGeom prst="arc">
              <a:avLst>
                <a:gd name="adj1" fmla="val 16199999"/>
                <a:gd name="adj2" fmla="val 0"/>
              </a:avLst>
            </a:prstGeom>
            <a:ln>
              <a:solidFill>
                <a:srgbClr val="004281"/>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1350"/>
            </a:p>
          </p:txBody>
        </p:sp>
        <p:sp>
          <p:nvSpPr>
            <p:cNvPr id="29" name="Arc 28"/>
            <p:cNvSpPr/>
            <p:nvPr/>
          </p:nvSpPr>
          <p:spPr>
            <a:xfrm flipH="1">
              <a:off x="5359165" y="5239949"/>
              <a:ext cx="5036679" cy="1342959"/>
            </a:xfrm>
            <a:prstGeom prst="arc">
              <a:avLst/>
            </a:prstGeom>
            <a:ln>
              <a:solidFill>
                <a:srgbClr val="004281"/>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1350"/>
            </a:p>
          </p:txBody>
        </p:sp>
        <p:sp>
          <p:nvSpPr>
            <p:cNvPr id="18" name="Arc 17"/>
            <p:cNvSpPr/>
            <p:nvPr/>
          </p:nvSpPr>
          <p:spPr>
            <a:xfrm>
              <a:off x="4628192" y="1982449"/>
              <a:ext cx="875889" cy="7942578"/>
            </a:xfrm>
            <a:prstGeom prst="arc">
              <a:avLst/>
            </a:prstGeom>
            <a:ln>
              <a:solidFill>
                <a:srgbClr val="004281"/>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1350"/>
            </a:p>
          </p:txBody>
        </p:sp>
        <p:cxnSp>
          <p:nvCxnSpPr>
            <p:cNvPr id="14" name="Straight Connector 13"/>
            <p:cNvCxnSpPr/>
            <p:nvPr/>
          </p:nvCxnSpPr>
          <p:spPr>
            <a:xfrm>
              <a:off x="5488355" y="5677819"/>
              <a:ext cx="0" cy="286330"/>
            </a:xfrm>
            <a:prstGeom prst="line">
              <a:avLst/>
            </a:prstGeom>
            <a:ln>
              <a:solidFill>
                <a:srgbClr val="004281"/>
              </a:solidFill>
            </a:ln>
          </p:spPr>
          <p:style>
            <a:lnRef idx="3">
              <a:schemeClr val="accent1"/>
            </a:lnRef>
            <a:fillRef idx="0">
              <a:schemeClr val="accent1"/>
            </a:fillRef>
            <a:effectRef idx="2">
              <a:schemeClr val="accent1"/>
            </a:effectRef>
            <a:fontRef idx="minor">
              <a:schemeClr val="tx1"/>
            </a:fontRef>
          </p:style>
        </p:cxnSp>
      </p:grpSp>
      <p:sp>
        <p:nvSpPr>
          <p:cNvPr id="43" name="Rectangle 42"/>
          <p:cNvSpPr/>
          <p:nvPr/>
        </p:nvSpPr>
        <p:spPr>
          <a:xfrm>
            <a:off x="2943264" y="147117"/>
            <a:ext cx="3281024" cy="338554"/>
          </a:xfrm>
          <a:prstGeom prst="rect">
            <a:avLst/>
          </a:prstGeom>
        </p:spPr>
        <p:txBody>
          <a:bodyPr wrap="square">
            <a:spAutoFit/>
          </a:bodyPr>
          <a:lstStyle/>
          <a:p>
            <a:r>
              <a:rPr lang="ro-RO" sz="1600" b="1" dirty="0">
                <a:solidFill>
                  <a:srgbClr val="044789"/>
                </a:solidFill>
                <a:latin typeface="Arial" panose="020B0604020202020204" pitchFamily="34" charset="0"/>
                <a:cs typeface="Arial" panose="020B0604020202020204" pitchFamily="34" charset="0"/>
              </a:rPr>
              <a:t>CON</a:t>
            </a:r>
            <a:r>
              <a:rPr lang="en-US" sz="1600" b="1" dirty="0">
                <a:solidFill>
                  <a:srgbClr val="044789"/>
                </a:solidFill>
                <a:latin typeface="Arial" panose="020B0604020202020204" pitchFamily="34" charset="0"/>
                <a:cs typeface="Arial" panose="020B0604020202020204" pitchFamily="34" charset="0"/>
              </a:rPr>
              <a:t>SILIUL DE </a:t>
            </a:r>
            <a:r>
              <a:rPr lang="ro-RO" sz="1600" b="1" dirty="0">
                <a:solidFill>
                  <a:srgbClr val="044789"/>
                </a:solidFill>
                <a:latin typeface="Arial" panose="020B0604020202020204" pitchFamily="34" charset="0"/>
                <a:cs typeface="Arial" panose="020B0604020202020204" pitchFamily="34" charset="0"/>
              </a:rPr>
              <a:t>A</a:t>
            </a:r>
            <a:r>
              <a:rPr lang="en-US" sz="1600" b="1" dirty="0">
                <a:solidFill>
                  <a:srgbClr val="044789"/>
                </a:solidFill>
                <a:latin typeface="Arial" panose="020B0604020202020204" pitchFamily="34" charset="0"/>
                <a:cs typeface="Arial" panose="020B0604020202020204" pitchFamily="34" charset="0"/>
              </a:rPr>
              <a:t>DMINISTRA</a:t>
            </a:r>
            <a:r>
              <a:rPr lang="ro-RO" sz="1600" b="1" dirty="0">
                <a:solidFill>
                  <a:srgbClr val="044789"/>
                </a:solidFill>
                <a:latin typeface="Arial" panose="020B0604020202020204" pitchFamily="34" charset="0"/>
                <a:cs typeface="Arial" panose="020B0604020202020204" pitchFamily="34" charset="0"/>
              </a:rPr>
              <a:t>ȚIE </a:t>
            </a:r>
            <a:endParaRPr lang="en-US" sz="1600" dirty="0">
              <a:solidFill>
                <a:srgbClr val="044789"/>
              </a:solidFill>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09" y="147571"/>
            <a:ext cx="1488557" cy="320164"/>
          </a:xfrm>
          <a:prstGeom prst="rect">
            <a:avLst/>
          </a:prstGeom>
        </p:spPr>
      </p:pic>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12321" t="-219232" r="73303" b="-21077"/>
          <a:stretch/>
        </p:blipFill>
        <p:spPr>
          <a:xfrm rot="173069">
            <a:off x="3698587" y="3400165"/>
            <a:ext cx="1349612" cy="2658500"/>
          </a:xfrm>
          <a:prstGeom prst="ellipse">
            <a:avLst/>
          </a:prstGeom>
        </p:spPr>
      </p:pic>
      <p:sp>
        <p:nvSpPr>
          <p:cNvPr id="56" name="Teardrop 55"/>
          <p:cNvSpPr/>
          <p:nvPr/>
        </p:nvSpPr>
        <p:spPr>
          <a:xfrm>
            <a:off x="5866647" y="2723960"/>
            <a:ext cx="2417286" cy="1109855"/>
          </a:xfrm>
          <a:prstGeom prst="teardrop">
            <a:avLst>
              <a:gd name="adj" fmla="val 100549"/>
            </a:avLst>
          </a:prstGeom>
          <a:solidFill>
            <a:schemeClr val="bg1"/>
          </a:solidFill>
          <a:ln w="57150">
            <a:solidFill>
              <a:srgbClr val="004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7" name="Teardrop 56"/>
          <p:cNvSpPr/>
          <p:nvPr/>
        </p:nvSpPr>
        <p:spPr>
          <a:xfrm>
            <a:off x="6158381" y="4276502"/>
            <a:ext cx="2417286" cy="1109855"/>
          </a:xfrm>
          <a:prstGeom prst="teardrop">
            <a:avLst>
              <a:gd name="adj" fmla="val 100549"/>
            </a:avLst>
          </a:prstGeom>
          <a:solidFill>
            <a:schemeClr val="bg1"/>
          </a:solidFill>
          <a:ln w="57150">
            <a:solidFill>
              <a:srgbClr val="004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8" name="Teardrop 57"/>
          <p:cNvSpPr/>
          <p:nvPr/>
        </p:nvSpPr>
        <p:spPr>
          <a:xfrm flipH="1">
            <a:off x="2087613" y="1208862"/>
            <a:ext cx="2390033" cy="1109855"/>
          </a:xfrm>
          <a:prstGeom prst="teardrop">
            <a:avLst>
              <a:gd name="adj" fmla="val 100549"/>
            </a:avLst>
          </a:prstGeom>
          <a:solidFill>
            <a:schemeClr val="bg1"/>
          </a:solidFill>
          <a:ln w="57150">
            <a:solidFill>
              <a:srgbClr val="004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9" name="Teardrop 58"/>
          <p:cNvSpPr/>
          <p:nvPr/>
        </p:nvSpPr>
        <p:spPr>
          <a:xfrm flipH="1">
            <a:off x="1370611" y="2380443"/>
            <a:ext cx="2390033" cy="1109855"/>
          </a:xfrm>
          <a:prstGeom prst="teardrop">
            <a:avLst>
              <a:gd name="adj" fmla="val 100549"/>
            </a:avLst>
          </a:prstGeom>
          <a:solidFill>
            <a:schemeClr val="bg1"/>
          </a:solidFill>
          <a:ln w="57150">
            <a:solidFill>
              <a:srgbClr val="004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0" name="Teardrop 59"/>
          <p:cNvSpPr/>
          <p:nvPr/>
        </p:nvSpPr>
        <p:spPr>
          <a:xfrm flipH="1">
            <a:off x="1094834" y="3561608"/>
            <a:ext cx="2390033" cy="1109855"/>
          </a:xfrm>
          <a:prstGeom prst="teardrop">
            <a:avLst>
              <a:gd name="adj" fmla="val 100549"/>
            </a:avLst>
          </a:prstGeom>
          <a:solidFill>
            <a:schemeClr val="bg1"/>
          </a:solidFill>
          <a:ln w="57150">
            <a:solidFill>
              <a:srgbClr val="004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1" name="Teardrop 60"/>
          <p:cNvSpPr/>
          <p:nvPr/>
        </p:nvSpPr>
        <p:spPr>
          <a:xfrm flipH="1">
            <a:off x="536633" y="4800357"/>
            <a:ext cx="2390033" cy="1109855"/>
          </a:xfrm>
          <a:prstGeom prst="teardrop">
            <a:avLst>
              <a:gd name="adj" fmla="val 100549"/>
            </a:avLst>
          </a:prstGeom>
          <a:solidFill>
            <a:schemeClr val="bg1"/>
          </a:solidFill>
          <a:ln w="57150">
            <a:solidFill>
              <a:srgbClr val="004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p:cNvSpPr/>
          <p:nvPr/>
        </p:nvSpPr>
        <p:spPr>
          <a:xfrm>
            <a:off x="2270660" y="1332902"/>
            <a:ext cx="1760352" cy="830997"/>
          </a:xfrm>
          <a:prstGeom prst="rect">
            <a:avLst/>
          </a:prstGeom>
        </p:spPr>
        <p:txBody>
          <a:bodyPr wrap="square">
            <a:spAutoFit/>
          </a:bodyPr>
          <a:lstStyle/>
          <a:p>
            <a:pPr algn="ctr"/>
            <a:r>
              <a:rPr lang="en-US" sz="1200" b="1" dirty="0">
                <a:solidFill>
                  <a:srgbClr val="153357"/>
                </a:solidFill>
                <a:latin typeface="Arial" panose="020B0604020202020204" pitchFamily="34" charset="0"/>
                <a:cs typeface="Arial" panose="020B0604020202020204" pitchFamily="34" charset="0"/>
                <a:hlinkClick r:id="rId5"/>
              </a:rPr>
              <a:t>GHEORGHE Cristian - Florin</a:t>
            </a:r>
            <a:endParaRPr lang="ro-RO" sz="1200" dirty="0">
              <a:solidFill>
                <a:srgbClr val="A5CD39"/>
              </a:solidFill>
              <a:latin typeface="Arial" panose="020B0604020202020204" pitchFamily="34" charset="0"/>
              <a:cs typeface="Arial" panose="020B0604020202020204" pitchFamily="34" charset="0"/>
            </a:endParaRPr>
          </a:p>
          <a:p>
            <a:pPr algn="ctr"/>
            <a:r>
              <a:rPr lang="ro-RO" sz="1200" dirty="0">
                <a:solidFill>
                  <a:srgbClr val="1B405D"/>
                </a:solidFill>
                <a:latin typeface="Arial" panose="020B0604020202020204" pitchFamily="34" charset="0"/>
                <a:cs typeface="Arial" panose="020B0604020202020204" pitchFamily="34" charset="0"/>
              </a:rPr>
              <a:t>Președinte</a:t>
            </a:r>
            <a:r>
              <a:rPr lang="en-US" sz="1200" dirty="0">
                <a:solidFill>
                  <a:srgbClr val="1B405D"/>
                </a:solidFill>
                <a:latin typeface="Arial" panose="020B0604020202020204" pitchFamily="34" charset="0"/>
                <a:cs typeface="Arial" panose="020B0604020202020204" pitchFamily="34" charset="0"/>
              </a:rPr>
              <a:t> </a:t>
            </a:r>
          </a:p>
          <a:p>
            <a:pPr algn="ctr"/>
            <a:r>
              <a:rPr lang="en-US" sz="1200" dirty="0" err="1">
                <a:solidFill>
                  <a:srgbClr val="1B405D"/>
                </a:solidFill>
                <a:latin typeface="Arial" panose="020B0604020202020204" pitchFamily="34" charset="0"/>
                <a:cs typeface="Arial" panose="020B0604020202020204" pitchFamily="34" charset="0"/>
              </a:rPr>
              <a:t>si</a:t>
            </a:r>
            <a:r>
              <a:rPr lang="en-US" sz="1200" dirty="0">
                <a:solidFill>
                  <a:srgbClr val="1B405D"/>
                </a:solidFill>
                <a:latin typeface="Arial" panose="020B0604020202020204" pitchFamily="34" charset="0"/>
                <a:cs typeface="Arial" panose="020B0604020202020204" pitchFamily="34" charset="0"/>
              </a:rPr>
              <a:t> </a:t>
            </a:r>
            <a:r>
              <a:rPr lang="en-US" sz="1200" dirty="0" err="1">
                <a:solidFill>
                  <a:srgbClr val="1B405D"/>
                </a:solidFill>
                <a:latin typeface="Arial" panose="020B0604020202020204" pitchFamily="34" charset="0"/>
                <a:cs typeface="Arial" panose="020B0604020202020204" pitchFamily="34" charset="0"/>
              </a:rPr>
              <a:t>membru</a:t>
            </a:r>
            <a:r>
              <a:rPr lang="en-US" sz="1200" dirty="0">
                <a:solidFill>
                  <a:srgbClr val="1B405D"/>
                </a:solidFill>
                <a:latin typeface="Arial" panose="020B0604020202020204" pitchFamily="34" charset="0"/>
                <a:cs typeface="Arial" panose="020B0604020202020204" pitchFamily="34" charset="0"/>
              </a:rPr>
              <a:t> </a:t>
            </a:r>
            <a:r>
              <a:rPr lang="en-US" sz="1200" dirty="0" err="1">
                <a:solidFill>
                  <a:srgbClr val="1B405D"/>
                </a:solidFill>
                <a:latin typeface="Arial" panose="020B0604020202020204" pitchFamily="34" charset="0"/>
                <a:cs typeface="Arial" panose="020B0604020202020204" pitchFamily="34" charset="0"/>
              </a:rPr>
              <a:t>provizoriu</a:t>
            </a:r>
            <a:endParaRPr lang="en-US" sz="1200" dirty="0">
              <a:solidFill>
                <a:srgbClr val="1B405D"/>
              </a:solidFill>
              <a:latin typeface="Arial" panose="020B0604020202020204" pitchFamily="34" charset="0"/>
              <a:cs typeface="Arial" panose="020B0604020202020204" pitchFamily="34" charset="0"/>
            </a:endParaRPr>
          </a:p>
        </p:txBody>
      </p:sp>
      <p:sp>
        <p:nvSpPr>
          <p:cNvPr id="62" name="Rectangle 61"/>
          <p:cNvSpPr/>
          <p:nvPr/>
        </p:nvSpPr>
        <p:spPr>
          <a:xfrm>
            <a:off x="1258452" y="3809330"/>
            <a:ext cx="1760352" cy="461665"/>
          </a:xfrm>
          <a:prstGeom prst="rect">
            <a:avLst/>
          </a:prstGeom>
        </p:spPr>
        <p:txBody>
          <a:bodyPr wrap="square">
            <a:spAutoFit/>
          </a:bodyPr>
          <a:lstStyle/>
          <a:p>
            <a:pPr algn="ctr"/>
            <a:r>
              <a:rPr lang="ro-RO" sz="1200" b="1" u="sng" dirty="0">
                <a:solidFill>
                  <a:srgbClr val="0000FF"/>
                </a:solidFill>
                <a:latin typeface="Arial" panose="020B0604020202020204" pitchFamily="34" charset="0"/>
                <a:cs typeface="Arial" panose="020B0604020202020204" pitchFamily="34" charset="0"/>
              </a:rPr>
              <a:t>ZAMAN Andrei Mihai</a:t>
            </a:r>
            <a:endParaRPr lang="ro-RO" sz="1200" u="sng" dirty="0">
              <a:solidFill>
                <a:srgbClr val="0000FF"/>
              </a:solidFill>
              <a:latin typeface="Arial" panose="020B0604020202020204" pitchFamily="34" charset="0"/>
              <a:cs typeface="Arial" panose="020B0604020202020204" pitchFamily="34" charset="0"/>
            </a:endParaRPr>
          </a:p>
          <a:p>
            <a:pPr algn="ctr"/>
            <a:r>
              <a:rPr lang="ro-RO" sz="1200" dirty="0">
                <a:solidFill>
                  <a:srgbClr val="1B405D"/>
                </a:solidFill>
                <a:latin typeface="Arial" panose="020B0604020202020204" pitchFamily="34" charset="0"/>
                <a:cs typeface="Arial" panose="020B0604020202020204" pitchFamily="34" charset="0"/>
              </a:rPr>
              <a:t>Membru</a:t>
            </a:r>
            <a:r>
              <a:rPr lang="en-US" sz="1200" dirty="0">
                <a:solidFill>
                  <a:srgbClr val="1B405D"/>
                </a:solidFill>
                <a:latin typeface="Arial" panose="020B0604020202020204" pitchFamily="34" charset="0"/>
                <a:cs typeface="Arial" panose="020B0604020202020204" pitchFamily="34" charset="0"/>
              </a:rPr>
              <a:t> </a:t>
            </a:r>
            <a:r>
              <a:rPr lang="en-US" sz="1200" dirty="0" err="1">
                <a:solidFill>
                  <a:srgbClr val="1B405D"/>
                </a:solidFill>
                <a:latin typeface="Arial" panose="020B0604020202020204" pitchFamily="34" charset="0"/>
                <a:cs typeface="Arial" panose="020B0604020202020204" pitchFamily="34" charset="0"/>
              </a:rPr>
              <a:t>provizoriu</a:t>
            </a:r>
            <a:endParaRPr lang="en-US" sz="1200" dirty="0">
              <a:solidFill>
                <a:srgbClr val="1B405D"/>
              </a:solidFill>
              <a:latin typeface="Arial" panose="020B0604020202020204" pitchFamily="34" charset="0"/>
              <a:cs typeface="Arial" panose="020B0604020202020204" pitchFamily="34" charset="0"/>
            </a:endParaRPr>
          </a:p>
        </p:txBody>
      </p:sp>
      <p:sp>
        <p:nvSpPr>
          <p:cNvPr id="63" name="Rectangle 62"/>
          <p:cNvSpPr/>
          <p:nvPr/>
        </p:nvSpPr>
        <p:spPr>
          <a:xfrm>
            <a:off x="5034947" y="1421369"/>
            <a:ext cx="1760352" cy="646331"/>
          </a:xfrm>
          <a:prstGeom prst="rect">
            <a:avLst/>
          </a:prstGeom>
        </p:spPr>
        <p:txBody>
          <a:bodyPr wrap="square">
            <a:spAutoFit/>
          </a:bodyPr>
          <a:lstStyle/>
          <a:p>
            <a:pPr algn="ctr"/>
            <a:r>
              <a:rPr lang="ro-RO" sz="1200" b="1" u="sng" dirty="0">
                <a:solidFill>
                  <a:srgbClr val="0000FF"/>
                </a:solidFill>
                <a:latin typeface="Arial" panose="020B0604020202020204" pitchFamily="34" charset="0"/>
                <a:cs typeface="Arial" panose="020B0604020202020204" pitchFamily="34" charset="0"/>
              </a:rPr>
              <a:t>TĂNĂSICĂ Oana Cristina</a:t>
            </a:r>
            <a:endParaRPr lang="ro-RO" sz="1200" u="sng" dirty="0">
              <a:solidFill>
                <a:srgbClr val="0000FF"/>
              </a:solidFill>
              <a:latin typeface="Arial" panose="020B0604020202020204" pitchFamily="34" charset="0"/>
              <a:cs typeface="Arial" panose="020B0604020202020204" pitchFamily="34" charset="0"/>
            </a:endParaRPr>
          </a:p>
          <a:p>
            <a:pPr algn="ctr"/>
            <a:r>
              <a:rPr lang="en-US" sz="1200" dirty="0">
                <a:solidFill>
                  <a:srgbClr val="1B405D"/>
                </a:solidFill>
                <a:latin typeface="Arial" panose="020B0604020202020204" pitchFamily="34" charset="0"/>
                <a:cs typeface="Arial" panose="020B0604020202020204" pitchFamily="34" charset="0"/>
              </a:rPr>
              <a:t> </a:t>
            </a:r>
            <a:r>
              <a:rPr lang="ro-RO" sz="1200" dirty="0">
                <a:solidFill>
                  <a:srgbClr val="1B405D"/>
                </a:solidFill>
                <a:latin typeface="Arial" panose="020B0604020202020204" pitchFamily="34" charset="0"/>
                <a:cs typeface="Arial" panose="020B0604020202020204" pitchFamily="34" charset="0"/>
              </a:rPr>
              <a:t>Membru</a:t>
            </a:r>
            <a:r>
              <a:rPr lang="en-US" sz="1200" dirty="0">
                <a:solidFill>
                  <a:srgbClr val="1B405D"/>
                </a:solidFill>
                <a:latin typeface="Arial" panose="020B0604020202020204" pitchFamily="34" charset="0"/>
                <a:cs typeface="Arial" panose="020B0604020202020204" pitchFamily="34" charset="0"/>
              </a:rPr>
              <a:t> </a:t>
            </a:r>
            <a:r>
              <a:rPr lang="en-US" sz="1200" dirty="0" err="1">
                <a:solidFill>
                  <a:srgbClr val="1B405D"/>
                </a:solidFill>
                <a:latin typeface="Arial" panose="020B0604020202020204" pitchFamily="34" charset="0"/>
                <a:cs typeface="Arial" panose="020B0604020202020204" pitchFamily="34" charset="0"/>
              </a:rPr>
              <a:t>provizoriu</a:t>
            </a:r>
            <a:endParaRPr lang="en-US" sz="1200" dirty="0">
              <a:solidFill>
                <a:srgbClr val="1B405D"/>
              </a:solidFill>
              <a:latin typeface="Arial" panose="020B0604020202020204" pitchFamily="34" charset="0"/>
              <a:cs typeface="Arial" panose="020B0604020202020204" pitchFamily="34" charset="0"/>
            </a:endParaRPr>
          </a:p>
        </p:txBody>
      </p:sp>
      <p:sp>
        <p:nvSpPr>
          <p:cNvPr id="64" name="Rectangle 63"/>
          <p:cNvSpPr/>
          <p:nvPr/>
        </p:nvSpPr>
        <p:spPr>
          <a:xfrm>
            <a:off x="1610114" y="2513722"/>
            <a:ext cx="1760352" cy="646331"/>
          </a:xfrm>
          <a:prstGeom prst="rect">
            <a:avLst/>
          </a:prstGeom>
        </p:spPr>
        <p:txBody>
          <a:bodyPr wrap="square">
            <a:spAutoFit/>
          </a:bodyPr>
          <a:lstStyle/>
          <a:p>
            <a:pPr algn="ctr"/>
            <a:r>
              <a:rPr lang="ro-RO" sz="1200" b="1" dirty="0">
                <a:solidFill>
                  <a:srgbClr val="153357"/>
                </a:solidFill>
                <a:latin typeface="Arial" panose="020B0604020202020204" pitchFamily="34" charset="0"/>
                <a:cs typeface="Arial" panose="020B0604020202020204" pitchFamily="34" charset="0"/>
                <a:hlinkClick r:id="rId6"/>
              </a:rPr>
              <a:t>GAVRILĂ Florin - Daniel</a:t>
            </a:r>
            <a:endParaRPr lang="ro-RO" sz="1200" dirty="0">
              <a:solidFill>
                <a:srgbClr val="A5CD39"/>
              </a:solidFill>
              <a:latin typeface="Arial" panose="020B0604020202020204" pitchFamily="34" charset="0"/>
              <a:cs typeface="Arial" panose="020B0604020202020204" pitchFamily="34" charset="0"/>
            </a:endParaRPr>
          </a:p>
          <a:p>
            <a:pPr algn="ctr"/>
            <a:r>
              <a:rPr lang="ro-RO" sz="1200" dirty="0">
                <a:solidFill>
                  <a:srgbClr val="1B405D"/>
                </a:solidFill>
                <a:latin typeface="Arial" panose="020B0604020202020204" pitchFamily="34" charset="0"/>
                <a:cs typeface="Arial" panose="020B0604020202020204" pitchFamily="34" charset="0"/>
              </a:rPr>
              <a:t>Membru</a:t>
            </a:r>
            <a:r>
              <a:rPr lang="en-US" sz="1200" dirty="0">
                <a:solidFill>
                  <a:srgbClr val="1B405D"/>
                </a:solidFill>
                <a:latin typeface="Arial" panose="020B0604020202020204" pitchFamily="34" charset="0"/>
                <a:cs typeface="Arial" panose="020B0604020202020204" pitchFamily="34" charset="0"/>
              </a:rPr>
              <a:t> </a:t>
            </a:r>
            <a:r>
              <a:rPr lang="en-US" sz="1200" dirty="0" err="1">
                <a:solidFill>
                  <a:srgbClr val="1B405D"/>
                </a:solidFill>
                <a:latin typeface="Arial" panose="020B0604020202020204" pitchFamily="34" charset="0"/>
                <a:cs typeface="Arial" panose="020B0604020202020204" pitchFamily="34" charset="0"/>
              </a:rPr>
              <a:t>provizoriu</a:t>
            </a:r>
            <a:endParaRPr lang="en-US" sz="1200" dirty="0">
              <a:solidFill>
                <a:srgbClr val="1B405D"/>
              </a:solidFill>
              <a:latin typeface="Arial" panose="020B0604020202020204" pitchFamily="34" charset="0"/>
              <a:cs typeface="Arial" panose="020B0604020202020204" pitchFamily="34" charset="0"/>
            </a:endParaRPr>
          </a:p>
        </p:txBody>
      </p:sp>
      <p:sp>
        <p:nvSpPr>
          <p:cNvPr id="65" name="Rectangle 64"/>
          <p:cNvSpPr/>
          <p:nvPr/>
        </p:nvSpPr>
        <p:spPr>
          <a:xfrm>
            <a:off x="6706794" y="4455282"/>
            <a:ext cx="1760352" cy="646331"/>
          </a:xfrm>
          <a:prstGeom prst="rect">
            <a:avLst/>
          </a:prstGeom>
        </p:spPr>
        <p:txBody>
          <a:bodyPr wrap="square">
            <a:spAutoFit/>
          </a:bodyPr>
          <a:lstStyle/>
          <a:p>
            <a:pPr algn="ctr"/>
            <a:r>
              <a:rPr lang="ro-RO" sz="1200" b="1" dirty="0">
                <a:solidFill>
                  <a:srgbClr val="0000FF"/>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BUICĂ Nicușor Marian</a:t>
            </a:r>
            <a:endParaRPr lang="ro-RO" sz="1200" b="1" dirty="0">
              <a:solidFill>
                <a:srgbClr val="0000FF"/>
              </a:solidFill>
              <a:latin typeface="Arial" panose="020B0604020202020204" pitchFamily="34" charset="0"/>
              <a:cs typeface="Arial" panose="020B0604020202020204" pitchFamily="34" charset="0"/>
            </a:endParaRPr>
          </a:p>
          <a:p>
            <a:pPr algn="ctr"/>
            <a:r>
              <a:rPr lang="ro-RO" sz="1200" dirty="0">
                <a:solidFill>
                  <a:srgbClr val="1B405D"/>
                </a:solidFill>
                <a:latin typeface="Arial" panose="020B0604020202020204" pitchFamily="34" charset="0"/>
                <a:cs typeface="Arial" panose="020B0604020202020204" pitchFamily="34" charset="0"/>
              </a:rPr>
              <a:t>Membru</a:t>
            </a:r>
            <a:r>
              <a:rPr lang="en-US" sz="1200" dirty="0">
                <a:solidFill>
                  <a:srgbClr val="1B405D"/>
                </a:solidFill>
                <a:latin typeface="Arial" panose="020B0604020202020204" pitchFamily="34" charset="0"/>
                <a:cs typeface="Arial" panose="020B0604020202020204" pitchFamily="34" charset="0"/>
              </a:rPr>
              <a:t> </a:t>
            </a:r>
            <a:r>
              <a:rPr lang="en-US" sz="1200" dirty="0" err="1">
                <a:solidFill>
                  <a:srgbClr val="1B405D"/>
                </a:solidFill>
                <a:latin typeface="Arial" panose="020B0604020202020204" pitchFamily="34" charset="0"/>
                <a:cs typeface="Arial" panose="020B0604020202020204" pitchFamily="34" charset="0"/>
              </a:rPr>
              <a:t>provizoriu</a:t>
            </a:r>
            <a:endParaRPr lang="en-US" sz="1200" dirty="0">
              <a:solidFill>
                <a:srgbClr val="1B405D"/>
              </a:solidFill>
              <a:latin typeface="Arial" panose="020B0604020202020204" pitchFamily="34" charset="0"/>
              <a:cs typeface="Arial" panose="020B0604020202020204" pitchFamily="34" charset="0"/>
            </a:endParaRPr>
          </a:p>
        </p:txBody>
      </p:sp>
      <p:sp>
        <p:nvSpPr>
          <p:cNvPr id="66" name="Rectangle 65"/>
          <p:cNvSpPr/>
          <p:nvPr/>
        </p:nvSpPr>
        <p:spPr>
          <a:xfrm>
            <a:off x="845287" y="5010729"/>
            <a:ext cx="1760352" cy="646331"/>
          </a:xfrm>
          <a:prstGeom prst="rect">
            <a:avLst/>
          </a:prstGeom>
        </p:spPr>
        <p:txBody>
          <a:bodyPr wrap="square">
            <a:spAutoFit/>
          </a:bodyPr>
          <a:lstStyle/>
          <a:p>
            <a:pPr algn="ctr"/>
            <a:r>
              <a:rPr lang="ro-RO" sz="1200" b="1" dirty="0">
                <a:solidFill>
                  <a:srgbClr val="153357"/>
                </a:solidFill>
                <a:latin typeface="Arial" panose="020B0604020202020204" pitchFamily="34" charset="0"/>
                <a:cs typeface="Arial" panose="020B0604020202020204" pitchFamily="34" charset="0"/>
                <a:hlinkClick r:id="rId8"/>
              </a:rPr>
              <a:t>KOHALMI-SZABO Luminița-Doina</a:t>
            </a:r>
            <a:endParaRPr lang="ro-RO" sz="1200" dirty="0">
              <a:solidFill>
                <a:srgbClr val="A5CD39"/>
              </a:solidFill>
              <a:latin typeface="Arial" panose="020B0604020202020204" pitchFamily="34" charset="0"/>
              <a:cs typeface="Arial" panose="020B0604020202020204" pitchFamily="34" charset="0"/>
            </a:endParaRPr>
          </a:p>
          <a:p>
            <a:pPr algn="ctr"/>
            <a:r>
              <a:rPr lang="ro-RO" sz="1200" dirty="0">
                <a:solidFill>
                  <a:srgbClr val="1B405D"/>
                </a:solidFill>
                <a:latin typeface="Arial" panose="020B0604020202020204" pitchFamily="34" charset="0"/>
                <a:cs typeface="Arial" panose="020B0604020202020204" pitchFamily="34" charset="0"/>
              </a:rPr>
              <a:t>Membru</a:t>
            </a:r>
            <a:r>
              <a:rPr lang="en-US" sz="1200" dirty="0">
                <a:solidFill>
                  <a:srgbClr val="1B405D"/>
                </a:solidFill>
                <a:latin typeface="Arial" panose="020B0604020202020204" pitchFamily="34" charset="0"/>
                <a:cs typeface="Arial" panose="020B0604020202020204" pitchFamily="34" charset="0"/>
              </a:rPr>
              <a:t> </a:t>
            </a:r>
            <a:r>
              <a:rPr lang="en-US" sz="1200" dirty="0" err="1">
                <a:solidFill>
                  <a:srgbClr val="1B405D"/>
                </a:solidFill>
                <a:latin typeface="Arial" panose="020B0604020202020204" pitchFamily="34" charset="0"/>
                <a:cs typeface="Arial" panose="020B0604020202020204" pitchFamily="34" charset="0"/>
              </a:rPr>
              <a:t>provizoriu</a:t>
            </a:r>
            <a:endParaRPr lang="en-US" sz="1200" dirty="0">
              <a:solidFill>
                <a:srgbClr val="1B405D"/>
              </a:solidFill>
              <a:latin typeface="Arial" panose="020B0604020202020204" pitchFamily="34" charset="0"/>
              <a:cs typeface="Arial" panose="020B0604020202020204" pitchFamily="34" charset="0"/>
            </a:endParaRPr>
          </a:p>
        </p:txBody>
      </p:sp>
      <p:sp>
        <p:nvSpPr>
          <p:cNvPr id="30" name="Rectangle 29"/>
          <p:cNvSpPr/>
          <p:nvPr/>
        </p:nvSpPr>
        <p:spPr>
          <a:xfrm>
            <a:off x="6328065" y="2937784"/>
            <a:ext cx="1760352" cy="646331"/>
          </a:xfrm>
          <a:prstGeom prst="rect">
            <a:avLst/>
          </a:prstGeom>
        </p:spPr>
        <p:txBody>
          <a:bodyPr wrap="square">
            <a:spAutoFit/>
          </a:bodyPr>
          <a:lstStyle/>
          <a:p>
            <a:pPr algn="ctr"/>
            <a:r>
              <a:rPr lang="en-US" sz="1200" b="1" dirty="0">
                <a:solidFill>
                  <a:srgbClr val="153357"/>
                </a:solidFill>
                <a:latin typeface="Arial" panose="020B0604020202020204" pitchFamily="34" charset="0"/>
                <a:cs typeface="Arial" panose="020B0604020202020204" pitchFamily="34" charset="0"/>
                <a:hlinkClick r:id="rId9"/>
              </a:rPr>
              <a:t>ALBULESCU Mihai - Adrian</a:t>
            </a:r>
            <a:endParaRPr lang="ro-RO" sz="1200" dirty="0">
              <a:solidFill>
                <a:srgbClr val="A5CD39"/>
              </a:solidFill>
              <a:latin typeface="Arial" panose="020B0604020202020204" pitchFamily="34" charset="0"/>
              <a:cs typeface="Arial" panose="020B0604020202020204" pitchFamily="34" charset="0"/>
            </a:endParaRPr>
          </a:p>
          <a:p>
            <a:pPr algn="ctr"/>
            <a:r>
              <a:rPr lang="ro-RO" sz="1200" dirty="0">
                <a:solidFill>
                  <a:srgbClr val="1B405D"/>
                </a:solidFill>
                <a:latin typeface="Arial" panose="020B0604020202020204" pitchFamily="34" charset="0"/>
                <a:cs typeface="Arial" panose="020B0604020202020204" pitchFamily="34" charset="0"/>
              </a:rPr>
              <a:t>Membru</a:t>
            </a:r>
            <a:r>
              <a:rPr lang="en-US" sz="1200" dirty="0">
                <a:solidFill>
                  <a:srgbClr val="1B405D"/>
                </a:solidFill>
                <a:latin typeface="Arial" panose="020B0604020202020204" pitchFamily="34" charset="0"/>
                <a:cs typeface="Arial" panose="020B0604020202020204" pitchFamily="34" charset="0"/>
              </a:rPr>
              <a:t> </a:t>
            </a:r>
            <a:r>
              <a:rPr lang="en-US" sz="1200" dirty="0" err="1">
                <a:solidFill>
                  <a:srgbClr val="1B405D"/>
                </a:solidFill>
                <a:latin typeface="Arial" panose="020B0604020202020204" pitchFamily="34" charset="0"/>
                <a:cs typeface="Arial" panose="020B0604020202020204" pitchFamily="34" charset="0"/>
              </a:rPr>
              <a:t>provizoriu</a:t>
            </a:r>
            <a:endParaRPr lang="en-US" sz="1200" dirty="0">
              <a:solidFill>
                <a:srgbClr val="1B405D"/>
              </a:solidFill>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F003EDEF-8748-40AA-84A6-33187E1FC2ED}"/>
              </a:ext>
            </a:extLst>
          </p:cNvPr>
          <p:cNvSpPr/>
          <p:nvPr/>
        </p:nvSpPr>
        <p:spPr>
          <a:xfrm>
            <a:off x="8467146" y="6326181"/>
            <a:ext cx="365760" cy="365760"/>
          </a:xfrm>
          <a:prstGeom prst="ellipse">
            <a:avLst/>
          </a:prstGeom>
          <a:solidFill>
            <a:srgbClr val="92D050"/>
          </a:solidFill>
        </p:spPr>
        <p:style>
          <a:lnRef idx="2">
            <a:schemeClr val="dk2">
              <a:hueOff val="0"/>
              <a:satOff val="0"/>
              <a:lumOff val="0"/>
              <a:alphaOff val="0"/>
            </a:schemeClr>
          </a:lnRef>
          <a:fillRef idx="1">
            <a:scrgbClr r="0" g="0" b="0"/>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3" name="TextBox 32">
            <a:extLst>
              <a:ext uri="{FF2B5EF4-FFF2-40B4-BE49-F238E27FC236}">
                <a16:creationId xmlns:a16="http://schemas.microsoft.com/office/drawing/2014/main" id="{63EA3BAF-C34E-4AAE-8C0E-ECFD83EBE266}"/>
              </a:ext>
            </a:extLst>
          </p:cNvPr>
          <p:cNvSpPr txBox="1"/>
          <p:nvPr/>
        </p:nvSpPr>
        <p:spPr>
          <a:xfrm>
            <a:off x="8478858" y="6385950"/>
            <a:ext cx="382385" cy="246221"/>
          </a:xfrm>
          <a:prstGeom prst="rect">
            <a:avLst/>
          </a:prstGeom>
          <a:noFill/>
        </p:spPr>
        <p:txBody>
          <a:bodyPr wrap="square" rtlCol="0">
            <a:spAutoFit/>
          </a:bodyPr>
          <a:lstStyle/>
          <a:p>
            <a:r>
              <a:rPr lang="ro-RO" sz="1000" b="1" dirty="0">
                <a:latin typeface="Arial" pitchFamily="34" charset="0"/>
                <a:cs typeface="Arial" pitchFamily="34" charset="0"/>
              </a:rPr>
              <a:t>19</a:t>
            </a:r>
            <a:endParaRPr lang="en-US" sz="1000" b="1" dirty="0">
              <a:latin typeface="Arial" pitchFamily="34" charset="0"/>
              <a:cs typeface="Arial" pitchFamily="34" charset="0"/>
            </a:endParaRPr>
          </a:p>
        </p:txBody>
      </p:sp>
    </p:spTree>
    <p:extLst>
      <p:ext uri="{BB962C8B-B14F-4D97-AF65-F5344CB8AC3E}">
        <p14:creationId xmlns:p14="http://schemas.microsoft.com/office/powerpoint/2010/main" val="380695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1ACF94C-4280-B662-3013-C17CE9A3EFE3}"/>
              </a:ext>
            </a:extLst>
          </p:cNvPr>
          <p:cNvGraphicFramePr>
            <a:graphicFrameLocks noChangeAspect="1"/>
          </p:cNvGraphicFramePr>
          <p:nvPr>
            <p:custDataLst>
              <p:tags r:id="rId1"/>
            </p:custDataLst>
            <p:extLst>
              <p:ext uri="{D42A27DB-BD31-4B8C-83A1-F6EECF244321}">
                <p14:modId xmlns:p14="http://schemas.microsoft.com/office/powerpoint/2010/main" val="2874485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p:cNvSpPr txBox="1"/>
          <p:nvPr/>
        </p:nvSpPr>
        <p:spPr>
          <a:xfrm>
            <a:off x="279511" y="692696"/>
            <a:ext cx="8341560" cy="6371039"/>
          </a:xfrm>
          <a:prstGeom prst="rect">
            <a:avLst/>
          </a:prstGeom>
          <a:noFill/>
        </p:spPr>
        <p:txBody>
          <a:bodyPr wrap="square" numCol="2" spcCol="360000" rtlCol="0">
            <a:spAutoFit/>
          </a:bodyPr>
          <a:lstStyle/>
          <a:p>
            <a:pPr marL="171450" indent="-171450" algn="just">
              <a:lnSpc>
                <a:spcPct val="120000"/>
              </a:lnSpc>
              <a:spcAft>
                <a:spcPts val="300"/>
              </a:spcAft>
              <a:buFont typeface="Wingdings" panose="05000000000000000000" pitchFamily="2" charset="2"/>
              <a:buChar char="ü"/>
            </a:pPr>
            <a:r>
              <a:rPr lang="ro-RO" sz="1000" dirty="0">
                <a:latin typeface="Arial" pitchFamily="34" charset="0"/>
                <a:cs typeface="Arial" pitchFamily="34" charset="0"/>
              </a:rPr>
              <a:t>Această Prezentare a rezultatelor financiare interimare pentru perioada ianuarie - septembrie 2022, denumită “Prezentare rezultate financiare </a:t>
            </a:r>
            <a:r>
              <a:rPr lang="en-US" sz="1000" dirty="0">
                <a:latin typeface="Arial" pitchFamily="34" charset="0"/>
                <a:cs typeface="Arial" pitchFamily="34" charset="0"/>
              </a:rPr>
              <a:t>9 </a:t>
            </a:r>
            <a:r>
              <a:rPr lang="ro-RO" sz="1000" dirty="0">
                <a:latin typeface="Arial" pitchFamily="34" charset="0"/>
                <a:cs typeface="Arial" pitchFamily="34" charset="0"/>
              </a:rPr>
              <a:t>luni</a:t>
            </a:r>
            <a:r>
              <a:rPr lang="en-US" sz="1000" dirty="0">
                <a:latin typeface="Arial" pitchFamily="34" charset="0"/>
                <a:cs typeface="Arial" pitchFamily="34" charset="0"/>
              </a:rPr>
              <a:t> </a:t>
            </a:r>
            <a:r>
              <a:rPr lang="ro-RO" sz="1000" dirty="0">
                <a:latin typeface="Arial" pitchFamily="34" charset="0"/>
                <a:cs typeface="Arial" pitchFamily="34" charset="0"/>
              </a:rPr>
              <a:t>2022” este realizată de CONPET S.A. (“CONPET”) și are scopul de a prezenta rezultatele operaționale și financiare ale CONPET către publicul investitor (acționari, creditori, analiști, presa financiară), având astfel un caracter pur informativ. Prezentarea este realizată exclusiv în scopul informării şi nu este o ofertă de cumpărare/vânzare, nicio solicitare de ofertă de cumpărare/vânzare a acţiunilor sau instrumentelor financiare şi nicio invitaţie de participare într-un parteneriat comercial. Prezentarea nu reprezintă o ofertă sau o invitaţie de cumpărare sau subscriere de acţiuni şi nicio informaţie conţinută aici nu va sta la baza încheierii unui acord, angajament sau decizie de investire.</a:t>
            </a:r>
          </a:p>
          <a:p>
            <a:pPr algn="just">
              <a:lnSpc>
                <a:spcPct val="120000"/>
              </a:lnSpc>
              <a:spcAft>
                <a:spcPts val="300"/>
              </a:spcAft>
            </a:pPr>
            <a:endParaRPr lang="ro-RO" sz="1000" dirty="0">
              <a:latin typeface="Arial" pitchFamily="34" charset="0"/>
              <a:cs typeface="Arial" pitchFamily="34" charset="0"/>
            </a:endParaRPr>
          </a:p>
          <a:p>
            <a:pPr marL="171450" indent="-171450" algn="just">
              <a:lnSpc>
                <a:spcPct val="120000"/>
              </a:lnSpc>
              <a:spcAft>
                <a:spcPts val="300"/>
              </a:spcAft>
              <a:buFont typeface="Wingdings" panose="05000000000000000000" pitchFamily="2" charset="2"/>
              <a:buChar char="ü"/>
            </a:pPr>
            <a:r>
              <a:rPr lang="ro-RO" sz="1000" dirty="0">
                <a:latin typeface="Arial" pitchFamily="34" charset="0"/>
                <a:cs typeface="Arial" pitchFamily="34" charset="0"/>
              </a:rPr>
              <a:t>Situațiile financiare detaliate și raportul întocmit conform cerințelor regulamentelor A.S.F. sunt disponibile pe pagina de internet www.conpet.ro. </a:t>
            </a:r>
          </a:p>
          <a:p>
            <a:pPr algn="just">
              <a:lnSpc>
                <a:spcPct val="120000"/>
              </a:lnSpc>
              <a:spcAft>
                <a:spcPts val="300"/>
              </a:spcAft>
            </a:pPr>
            <a:endParaRPr lang="ro-RO" sz="1000" dirty="0">
              <a:latin typeface="Arial" pitchFamily="34" charset="0"/>
              <a:cs typeface="Arial" pitchFamily="34" charset="0"/>
            </a:endParaRPr>
          </a:p>
          <a:p>
            <a:pPr marL="171450" indent="-171450" algn="just">
              <a:lnSpc>
                <a:spcPct val="120000"/>
              </a:lnSpc>
              <a:spcAft>
                <a:spcPts val="300"/>
              </a:spcAft>
              <a:buFont typeface="Wingdings" panose="05000000000000000000" pitchFamily="2" charset="2"/>
              <a:buChar char="ü"/>
            </a:pPr>
            <a:r>
              <a:rPr lang="ro-RO" sz="1000" dirty="0">
                <a:latin typeface="Arial" pitchFamily="34" charset="0"/>
                <a:cs typeface="Arial" pitchFamily="34" charset="0"/>
              </a:rPr>
              <a:t>Perioada de raportare este 1 ianuarie 2022 – 30 septembrie 2022.</a:t>
            </a:r>
          </a:p>
          <a:p>
            <a:pPr algn="just">
              <a:lnSpc>
                <a:spcPct val="120000"/>
              </a:lnSpc>
              <a:spcAft>
                <a:spcPts val="300"/>
              </a:spcAft>
            </a:pPr>
            <a:endParaRPr lang="ro-RO" sz="1000" dirty="0">
              <a:latin typeface="Arial" pitchFamily="34" charset="0"/>
              <a:cs typeface="Arial" pitchFamily="34" charset="0"/>
            </a:endParaRPr>
          </a:p>
          <a:p>
            <a:pPr marL="171450" indent="-171450" algn="just">
              <a:lnSpc>
                <a:spcPct val="120000"/>
              </a:lnSpc>
              <a:spcAft>
                <a:spcPts val="300"/>
              </a:spcAft>
              <a:buFont typeface="Wingdings" panose="05000000000000000000" pitchFamily="2" charset="2"/>
              <a:buChar char="ü"/>
            </a:pPr>
            <a:r>
              <a:rPr lang="ro-RO" sz="1000" dirty="0">
                <a:latin typeface="Arial" pitchFamily="34" charset="0"/>
                <a:cs typeface="Arial" pitchFamily="34" charset="0"/>
              </a:rPr>
              <a:t>Situațiile financiare interimare întocmite la data de 30 septembrie 2022 au fost întocmite în conformitate cu Ordinul Ministrului Finanțelor Publice nr. 2844/2016 pentru aprobarea Reglementărilor contabile conforme cu Standardele Internaționale de Raportare Financiară ("IFRS") și cu Standardul Internațional de Contabilitate 34 “Raportarea Financiară Interimară”.</a:t>
            </a:r>
          </a:p>
          <a:p>
            <a:pPr algn="just">
              <a:lnSpc>
                <a:spcPct val="120000"/>
              </a:lnSpc>
              <a:spcAft>
                <a:spcPts val="300"/>
              </a:spcAft>
            </a:pPr>
            <a:endParaRPr lang="ro-RO" sz="1000" dirty="0">
              <a:latin typeface="Arial" pitchFamily="34" charset="0"/>
              <a:cs typeface="Arial" pitchFamily="34" charset="0"/>
            </a:endParaRPr>
          </a:p>
          <a:p>
            <a:pPr algn="just">
              <a:lnSpc>
                <a:spcPct val="120000"/>
              </a:lnSpc>
              <a:spcAft>
                <a:spcPts val="300"/>
              </a:spcAft>
            </a:pPr>
            <a:endParaRPr lang="ro-RO" sz="1000" dirty="0">
              <a:latin typeface="Arial" pitchFamily="34" charset="0"/>
              <a:cs typeface="Arial" pitchFamily="34" charset="0"/>
            </a:endParaRPr>
          </a:p>
          <a:p>
            <a:pPr algn="just">
              <a:lnSpc>
                <a:spcPct val="120000"/>
              </a:lnSpc>
              <a:spcAft>
                <a:spcPts val="300"/>
              </a:spcAft>
            </a:pPr>
            <a:endParaRPr lang="ro-RO" sz="1000" dirty="0">
              <a:latin typeface="Arial" pitchFamily="34" charset="0"/>
              <a:cs typeface="Arial" pitchFamily="34" charset="0"/>
            </a:endParaRPr>
          </a:p>
          <a:p>
            <a:pPr algn="just">
              <a:lnSpc>
                <a:spcPct val="120000"/>
              </a:lnSpc>
              <a:spcAft>
                <a:spcPts val="300"/>
              </a:spcAft>
            </a:pPr>
            <a:endParaRPr lang="ro-RO" sz="1000" dirty="0">
              <a:latin typeface="Arial" pitchFamily="34" charset="0"/>
              <a:cs typeface="Arial" pitchFamily="34" charset="0"/>
            </a:endParaRPr>
          </a:p>
          <a:p>
            <a:pPr algn="just">
              <a:lnSpc>
                <a:spcPct val="120000"/>
              </a:lnSpc>
              <a:spcAft>
                <a:spcPts val="300"/>
              </a:spcAft>
            </a:pPr>
            <a:endParaRPr lang="ro-RO" sz="1000" dirty="0">
              <a:latin typeface="Arial" pitchFamily="34" charset="0"/>
              <a:cs typeface="Arial" pitchFamily="34" charset="0"/>
            </a:endParaRPr>
          </a:p>
          <a:p>
            <a:pPr marL="171450" indent="-171450" algn="just">
              <a:lnSpc>
                <a:spcPct val="120000"/>
              </a:lnSpc>
              <a:spcAft>
                <a:spcPts val="300"/>
              </a:spcAft>
              <a:buFont typeface="Wingdings" panose="05000000000000000000" pitchFamily="2" charset="2"/>
              <a:buChar char="ü"/>
            </a:pPr>
            <a:r>
              <a:rPr lang="ro-RO" sz="1000" dirty="0">
                <a:latin typeface="Arial" pitchFamily="34" charset="0"/>
                <a:cs typeface="Arial" pitchFamily="34" charset="0"/>
              </a:rPr>
              <a:t>Prezentarea nu poate fi copiată, distribuită sau livrată direct sau indirect niciunei persoane în niciun scop fără cunoştinţa şi consimţământul CONPET. </a:t>
            </a:r>
          </a:p>
          <a:p>
            <a:pPr algn="just">
              <a:lnSpc>
                <a:spcPct val="120000"/>
              </a:lnSpc>
              <a:spcAft>
                <a:spcPts val="300"/>
              </a:spcAft>
            </a:pPr>
            <a:endParaRPr lang="ro-RO" sz="1000" dirty="0">
              <a:latin typeface="Arial" pitchFamily="34" charset="0"/>
              <a:cs typeface="Arial" pitchFamily="34" charset="0"/>
            </a:endParaRPr>
          </a:p>
          <a:p>
            <a:pPr marL="171450" indent="-171450" algn="just">
              <a:lnSpc>
                <a:spcPct val="120000"/>
              </a:lnSpc>
              <a:spcAft>
                <a:spcPts val="300"/>
              </a:spcAft>
              <a:buFont typeface="Wingdings" panose="05000000000000000000" pitchFamily="2" charset="2"/>
              <a:buChar char="ü"/>
            </a:pPr>
            <a:r>
              <a:rPr lang="ro-RO" sz="1000" dirty="0">
                <a:latin typeface="Arial" pitchFamily="34" charset="0"/>
                <a:cs typeface="Arial" pitchFamily="34" charset="0"/>
              </a:rPr>
              <a:t>Copierea, transmiterea, distribuirea sau livrarea acestei Prezentări oricărei persoane din orice competenţe face obiectul anumitor restricţii legale, iar persoanele care ar fi putut primi sau au primit această prezentare se vor familiariza cu aceste restricţii şi se vor conforma. </a:t>
            </a:r>
            <a:r>
              <a:rPr lang="ro-RO" sz="1000" b="1" dirty="0">
                <a:latin typeface="Arial" pitchFamily="34" charset="0"/>
                <a:cs typeface="Arial" pitchFamily="34" charset="0"/>
              </a:rPr>
              <a:t>Nerespectarea acestor restricţii poate fi interpretată ca încălcare a legilor aplicabile.</a:t>
            </a:r>
          </a:p>
          <a:p>
            <a:pPr algn="just">
              <a:lnSpc>
                <a:spcPct val="120000"/>
              </a:lnSpc>
              <a:spcAft>
                <a:spcPts val="300"/>
              </a:spcAft>
            </a:pPr>
            <a:endParaRPr lang="ro-RO" sz="1000" dirty="0">
              <a:latin typeface="Arial" pitchFamily="34" charset="0"/>
              <a:cs typeface="Arial" pitchFamily="34" charset="0"/>
            </a:endParaRPr>
          </a:p>
          <a:p>
            <a:pPr marL="171450" indent="-171450" algn="just">
              <a:lnSpc>
                <a:spcPct val="120000"/>
              </a:lnSpc>
              <a:spcAft>
                <a:spcPts val="300"/>
              </a:spcAft>
              <a:buFont typeface="Wingdings" panose="05000000000000000000" pitchFamily="2" charset="2"/>
              <a:buChar char="ü"/>
            </a:pPr>
            <a:r>
              <a:rPr lang="ro-RO" sz="1000" dirty="0">
                <a:latin typeface="Arial" pitchFamily="34" charset="0"/>
                <a:cs typeface="Arial" pitchFamily="34" charset="0"/>
              </a:rPr>
              <a:t>Această Prezentare nu conţine o analiză financiară sau comercială completă şi exhaustivă a CONPET şi nici nu prezintă puncte de vedere şi previziuni într-o manieră completă şi exhaustivă. CONPET a realizat Prezentarea cu atenţie, însă ar putea exista anumite neconcordanţe sau omisiuni. De aceea, se recomandă ca orice persoană care intenţionează să ia o decizie de investire cu privire la titlurile de capital CONPET să se bazeze exclusiv pe informaţiile oferite printr-o comunicare oficială CONPET, în conformitate cu prevederile legale care sunt obligatorii pentru CONPET.</a:t>
            </a:r>
          </a:p>
          <a:p>
            <a:pPr algn="just">
              <a:lnSpc>
                <a:spcPct val="120000"/>
              </a:lnSpc>
              <a:spcAft>
                <a:spcPts val="300"/>
              </a:spcAft>
            </a:pPr>
            <a:endParaRPr lang="ro-RO" sz="1000" dirty="0">
              <a:latin typeface="Arial" pitchFamily="34" charset="0"/>
              <a:cs typeface="Arial" pitchFamily="34" charset="0"/>
            </a:endParaRPr>
          </a:p>
          <a:p>
            <a:pPr marL="171450" indent="-171450" algn="just">
              <a:lnSpc>
                <a:spcPct val="120000"/>
              </a:lnSpc>
              <a:spcAft>
                <a:spcPts val="300"/>
              </a:spcAft>
              <a:buFont typeface="Wingdings" panose="05000000000000000000" pitchFamily="2" charset="2"/>
              <a:buChar char="ü"/>
            </a:pPr>
            <a:r>
              <a:rPr lang="ro-RO" sz="1000" dirty="0">
                <a:latin typeface="Arial" pitchFamily="34" charset="0"/>
                <a:cs typeface="Arial" pitchFamily="34" charset="0"/>
              </a:rPr>
              <a:t>CONPET şi directorii sau reprezentanţii acestora nu vor avea nicio obligaţie în legătură cu Prezentarea. Mai mult, nicio informaţie conţinută în Prezentare nu constituie o obligaţie sau asumare legală a CONPET, directorilor sau acţionarilor.</a:t>
            </a:r>
            <a:endParaRPr lang="ro-RO" sz="1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 name="Rectangle 1"/>
          <p:cNvSpPr/>
          <p:nvPr/>
        </p:nvSpPr>
        <p:spPr>
          <a:xfrm>
            <a:off x="2908048" y="216209"/>
            <a:ext cx="3499420" cy="307777"/>
          </a:xfrm>
          <a:prstGeom prst="rect">
            <a:avLst/>
          </a:prstGeom>
        </p:spPr>
        <p:txBody>
          <a:bodyPr wrap="none">
            <a:spAutoFit/>
          </a:bodyPr>
          <a:lstStyle/>
          <a:p>
            <a:pPr algn="ctr">
              <a:spcBef>
                <a:spcPct val="20000"/>
              </a:spcBef>
            </a:pPr>
            <a:r>
              <a:rPr lang="ro-RO" sz="1400" b="1" dirty="0">
                <a:solidFill>
                  <a:srgbClr val="002060"/>
                </a:solidFill>
                <a:latin typeface="Arial" pitchFamily="34" charset="0"/>
                <a:cs typeface="Arial" pitchFamily="34" charset="0"/>
              </a:rPr>
              <a:t>MENŢIUNI CU PRIVIRE LA DOCUMENT</a:t>
            </a:r>
            <a:endParaRPr lang="ro-RO" altLang="en-US" sz="1400" b="1" dirty="0">
              <a:solidFill>
                <a:srgbClr val="002060"/>
              </a:solidFill>
              <a:cs typeface="Arial"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357" y="158226"/>
            <a:ext cx="1700551" cy="365760"/>
          </a:xfrm>
          <a:prstGeom prst="rect">
            <a:avLst/>
          </a:prstGeom>
        </p:spPr>
      </p:pic>
      <p:pic>
        <p:nvPicPr>
          <p:cNvPr id="6" name="Picture 5"/>
          <p:cNvPicPr>
            <a:picLocks noChangeAspect="1"/>
          </p:cNvPicPr>
          <p:nvPr/>
        </p:nvPicPr>
        <p:blipFill rotWithShape="1">
          <a:blip r:embed="rId7"/>
          <a:srcRect l="900" t="-1032" r="55842" b="1032"/>
          <a:stretch/>
        </p:blipFill>
        <p:spPr>
          <a:xfrm flipH="1">
            <a:off x="7740356" y="5343958"/>
            <a:ext cx="1403644" cy="1379217"/>
          </a:xfrm>
          <a:prstGeom prst="rect">
            <a:avLst/>
          </a:prstGeom>
        </p:spPr>
      </p:pic>
      <p:sp>
        <p:nvSpPr>
          <p:cNvPr id="8" name="Rectangle 7"/>
          <p:cNvSpPr/>
          <p:nvPr/>
        </p:nvSpPr>
        <p:spPr>
          <a:xfrm>
            <a:off x="19918" y="6479537"/>
            <a:ext cx="8136904" cy="137542"/>
          </a:xfrm>
          <a:prstGeom prst="rect">
            <a:avLst/>
          </a:prstGeom>
          <a:solidFill>
            <a:srgbClr val="004182"/>
          </a:solidFill>
          <a:ln w="28575">
            <a:solidFill>
              <a:srgbClr val="004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10" name="Oval 9">
            <a:extLst>
              <a:ext uri="{FF2B5EF4-FFF2-40B4-BE49-F238E27FC236}">
                <a16:creationId xmlns:a16="http://schemas.microsoft.com/office/drawing/2014/main" id="{71175FD4-1E59-477E-843A-8ABA9BE22E23}"/>
              </a:ext>
            </a:extLst>
          </p:cNvPr>
          <p:cNvSpPr/>
          <p:nvPr/>
        </p:nvSpPr>
        <p:spPr>
          <a:xfrm>
            <a:off x="8644759" y="6296657"/>
            <a:ext cx="365760" cy="365760"/>
          </a:xfrm>
          <a:prstGeom prst="ellipse">
            <a:avLst/>
          </a:prstGeom>
          <a:solidFill>
            <a:srgbClr val="92D050"/>
          </a:solidFill>
        </p:spPr>
        <p:style>
          <a:lnRef idx="2">
            <a:schemeClr val="dk2">
              <a:hueOff val="0"/>
              <a:satOff val="0"/>
              <a:lumOff val="0"/>
              <a:alphaOff val="0"/>
            </a:schemeClr>
          </a:lnRef>
          <a:fillRef idx="1">
            <a:scrgbClr r="0" g="0" b="0"/>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ro-RO" dirty="0"/>
          </a:p>
        </p:txBody>
      </p:sp>
      <p:sp>
        <p:nvSpPr>
          <p:cNvPr id="11" name="TextBox 10">
            <a:extLst>
              <a:ext uri="{FF2B5EF4-FFF2-40B4-BE49-F238E27FC236}">
                <a16:creationId xmlns:a16="http://schemas.microsoft.com/office/drawing/2014/main" id="{95276B4B-DD6C-47F7-A411-397C91F2C7A4}"/>
              </a:ext>
            </a:extLst>
          </p:cNvPr>
          <p:cNvSpPr txBox="1"/>
          <p:nvPr/>
        </p:nvSpPr>
        <p:spPr>
          <a:xfrm>
            <a:off x="8719627" y="6356426"/>
            <a:ext cx="216024" cy="246221"/>
          </a:xfrm>
          <a:prstGeom prst="rect">
            <a:avLst/>
          </a:prstGeom>
          <a:noFill/>
        </p:spPr>
        <p:txBody>
          <a:bodyPr wrap="square" rtlCol="0">
            <a:spAutoFit/>
          </a:bodyPr>
          <a:lstStyle/>
          <a:p>
            <a:r>
              <a:rPr lang="ro-RO" sz="1000" b="1" dirty="0">
                <a:latin typeface="Arial" pitchFamily="34" charset="0"/>
                <a:cs typeface="Arial" pitchFamily="34" charset="0"/>
              </a:rPr>
              <a:t>2</a:t>
            </a:r>
          </a:p>
        </p:txBody>
      </p:sp>
    </p:spTree>
    <p:extLst>
      <p:ext uri="{BB962C8B-B14F-4D97-AF65-F5344CB8AC3E}">
        <p14:creationId xmlns:p14="http://schemas.microsoft.com/office/powerpoint/2010/main" val="2199018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1363" t="-1032" r="21363" b="1032"/>
          <a:stretch/>
        </p:blipFill>
        <p:spPr>
          <a:xfrm>
            <a:off x="-2484783" y="476672"/>
            <a:ext cx="11628783" cy="5623128"/>
          </a:xfrm>
          <a:prstGeom prst="rect">
            <a:avLst/>
          </a:prstGeom>
        </p:spPr>
      </p:pic>
      <p:sp>
        <p:nvSpPr>
          <p:cNvPr id="41988" name="Subtitle 4"/>
          <p:cNvSpPr>
            <a:spLocks noGrp="1"/>
          </p:cNvSpPr>
          <p:nvPr>
            <p:ph type="subTitle" idx="1"/>
          </p:nvPr>
        </p:nvSpPr>
        <p:spPr>
          <a:xfrm>
            <a:off x="2621987" y="5060810"/>
            <a:ext cx="6400800" cy="792163"/>
          </a:xfrm>
        </p:spPr>
        <p:txBody>
          <a:bodyPr>
            <a:normAutofit/>
          </a:bodyPr>
          <a:lstStyle/>
          <a:p>
            <a:r>
              <a:rPr lang="ro-RO" altLang="cs-CZ" sz="3600" b="1" dirty="0">
                <a:solidFill>
                  <a:srgbClr val="85C226"/>
                </a:solidFill>
                <a:ea typeface="ＭＳ Ｐゴシック" pitchFamily="34" charset="-128"/>
              </a:rPr>
              <a:t>V</a:t>
            </a:r>
            <a:r>
              <a:rPr lang="ro-RO" sz="3600" b="1" dirty="0">
                <a:solidFill>
                  <a:srgbClr val="85C226"/>
                </a:solidFill>
              </a:rPr>
              <a:t>ă</a:t>
            </a:r>
            <a:r>
              <a:rPr lang="ro-RO" altLang="cs-CZ" sz="3600" b="1" dirty="0">
                <a:solidFill>
                  <a:srgbClr val="85C226"/>
                </a:solidFill>
                <a:ea typeface="ＭＳ Ｐゴシック" pitchFamily="34" charset="-128"/>
              </a:rPr>
              <a:t> mul</a:t>
            </a:r>
            <a:r>
              <a:rPr lang="ro-RO" sz="3600" b="1" dirty="0">
                <a:solidFill>
                  <a:srgbClr val="85C226"/>
                </a:solidFill>
              </a:rPr>
              <a:t>ţ</a:t>
            </a:r>
            <a:r>
              <a:rPr lang="ro-RO" altLang="cs-CZ" sz="3600" b="1" dirty="0">
                <a:solidFill>
                  <a:srgbClr val="85C226"/>
                </a:solidFill>
                <a:ea typeface="ＭＳ Ｐゴシック" pitchFamily="34" charset="-128"/>
              </a:rPr>
              <a:t>umim pentru aten</a:t>
            </a:r>
            <a:r>
              <a:rPr lang="ro-RO" sz="3600" b="1" dirty="0">
                <a:solidFill>
                  <a:srgbClr val="85C226"/>
                </a:solidFill>
              </a:rPr>
              <a:t>ţ</a:t>
            </a:r>
            <a:r>
              <a:rPr lang="ro-RO" altLang="cs-CZ" sz="3600" b="1" dirty="0">
                <a:solidFill>
                  <a:srgbClr val="85C226"/>
                </a:solidFill>
                <a:ea typeface="ＭＳ Ｐゴシック" pitchFamily="34" charset="-128"/>
              </a:rPr>
              <a:t>ie!</a:t>
            </a:r>
            <a:endParaRPr lang="en-GB" altLang="cs-CZ" sz="3600" b="1" dirty="0">
              <a:solidFill>
                <a:srgbClr val="85C226"/>
              </a:solidFill>
              <a:ea typeface="ＭＳ Ｐゴシック" pitchFamily="34" charset="-128"/>
            </a:endParaRPr>
          </a:p>
        </p:txBody>
      </p:sp>
      <p:sp>
        <p:nvSpPr>
          <p:cNvPr id="25" name="TextBox 24"/>
          <p:cNvSpPr txBox="1"/>
          <p:nvPr/>
        </p:nvSpPr>
        <p:spPr>
          <a:xfrm>
            <a:off x="3683348" y="1225474"/>
            <a:ext cx="2400820" cy="276999"/>
          </a:xfrm>
          <a:prstGeom prst="rect">
            <a:avLst/>
          </a:prstGeom>
          <a:noFill/>
        </p:spPr>
        <p:txBody>
          <a:bodyPr wrap="square" rtlCol="0">
            <a:spAutoFit/>
          </a:bodyPr>
          <a:lstStyle/>
          <a:p>
            <a:r>
              <a:rPr lang="ro-RO" sz="1200" b="1" dirty="0">
                <a:solidFill>
                  <a:prstClr val="white"/>
                </a:solidFill>
                <a:latin typeface="Arial" panose="020B0604020202020204" pitchFamily="34" charset="0"/>
                <a:cs typeface="Arial" panose="020B0604020202020204" pitchFamily="34" charset="0"/>
              </a:rPr>
              <a:t>2015 CALENDAR FINANCIAR</a:t>
            </a:r>
            <a:endParaRPr lang="en-US" sz="1200" b="1" dirty="0">
              <a:solidFill>
                <a:prstClr val="white"/>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0051" y="4641536"/>
            <a:ext cx="412286" cy="3905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8" y="632453"/>
            <a:ext cx="3401103" cy="731520"/>
          </a:xfrm>
          <a:prstGeom prst="rect">
            <a:avLst/>
          </a:prstGeom>
        </p:spPr>
      </p:pic>
      <p:sp>
        <p:nvSpPr>
          <p:cNvPr id="11" name="TextBox 10"/>
          <p:cNvSpPr txBox="1"/>
          <p:nvPr/>
        </p:nvSpPr>
        <p:spPr>
          <a:xfrm>
            <a:off x="6774952" y="5728479"/>
            <a:ext cx="2606802" cy="400110"/>
          </a:xfrm>
          <a:prstGeom prst="rect">
            <a:avLst/>
          </a:prstGeom>
          <a:noFill/>
        </p:spPr>
        <p:txBody>
          <a:bodyPr wrap="square" rtlCol="0">
            <a:spAutoFit/>
          </a:bodyPr>
          <a:lstStyle/>
          <a:p>
            <a:pPr algn="ctr"/>
            <a:r>
              <a:rPr lang="ro-RO" sz="2000" b="1" dirty="0">
                <a:solidFill>
                  <a:schemeClr val="accent4">
                    <a:lumMod val="75000"/>
                  </a:schemeClr>
                </a:solidFill>
                <a:hlinkClick r:id="rId6"/>
              </a:rPr>
              <a:t>www.conpet.ro</a:t>
            </a:r>
            <a:endParaRPr lang="en-US" sz="2000" b="1" dirty="0">
              <a:solidFill>
                <a:schemeClr val="accent4">
                  <a:lumMod val="75000"/>
                </a:schemeClr>
              </a:solidFill>
            </a:endParaRPr>
          </a:p>
        </p:txBody>
      </p:sp>
      <p:pic>
        <p:nvPicPr>
          <p:cNvPr id="2" name="Picture 1">
            <a:hlinkClick r:id="rId7"/>
            <a:extLst>
              <a:ext uri="{FF2B5EF4-FFF2-40B4-BE49-F238E27FC236}">
                <a16:creationId xmlns:a16="http://schemas.microsoft.com/office/drawing/2014/main" id="{E6E5AB3F-B772-5C99-7A3D-9299E7BF8174}"/>
              </a:ext>
            </a:extLst>
          </p:cNvPr>
          <p:cNvPicPr>
            <a:picLocks noChangeAspect="1"/>
          </p:cNvPicPr>
          <p:nvPr/>
        </p:nvPicPr>
        <p:blipFill rotWithShape="1">
          <a:blip r:embed="rId8"/>
          <a:srcRect l="8764" r="3288"/>
          <a:stretch/>
        </p:blipFill>
        <p:spPr>
          <a:xfrm>
            <a:off x="8155126" y="6114042"/>
            <a:ext cx="364331" cy="427988"/>
          </a:xfrm>
          <a:prstGeom prst="rect">
            <a:avLst/>
          </a:prstGeom>
        </p:spPr>
      </p:pic>
      <p:pic>
        <p:nvPicPr>
          <p:cNvPr id="3" name="Picture 2">
            <a:hlinkClick r:id="rId9"/>
            <a:extLst>
              <a:ext uri="{FF2B5EF4-FFF2-40B4-BE49-F238E27FC236}">
                <a16:creationId xmlns:a16="http://schemas.microsoft.com/office/drawing/2014/main" id="{712A6326-6EA7-5D31-FF74-60CE83CC649C}"/>
              </a:ext>
            </a:extLst>
          </p:cNvPr>
          <p:cNvPicPr>
            <a:picLocks noChangeAspect="1"/>
          </p:cNvPicPr>
          <p:nvPr/>
        </p:nvPicPr>
        <p:blipFill rotWithShape="1">
          <a:blip r:embed="rId10"/>
          <a:srcRect l="10071" r="6899"/>
          <a:stretch/>
        </p:blipFill>
        <p:spPr>
          <a:xfrm>
            <a:off x="7743444" y="6140430"/>
            <a:ext cx="366713" cy="424960"/>
          </a:xfrm>
          <a:prstGeom prst="rect">
            <a:avLst/>
          </a:prstGeom>
        </p:spPr>
      </p:pic>
      <p:pic>
        <p:nvPicPr>
          <p:cNvPr id="4" name="Picture 3">
            <a:hlinkClick r:id="rId11"/>
            <a:extLst>
              <a:ext uri="{FF2B5EF4-FFF2-40B4-BE49-F238E27FC236}">
                <a16:creationId xmlns:a16="http://schemas.microsoft.com/office/drawing/2014/main" id="{F9944E0C-8ADE-DCE7-BA37-51EBA30875F2}"/>
              </a:ext>
            </a:extLst>
          </p:cNvPr>
          <p:cNvPicPr>
            <a:picLocks noChangeAspect="1"/>
          </p:cNvPicPr>
          <p:nvPr/>
        </p:nvPicPr>
        <p:blipFill rotWithShape="1">
          <a:blip r:embed="rId12"/>
          <a:srcRect r="4303"/>
          <a:stretch/>
        </p:blipFill>
        <p:spPr>
          <a:xfrm>
            <a:off x="7257791" y="6122830"/>
            <a:ext cx="414497" cy="424960"/>
          </a:xfrm>
          <a:prstGeom prst="rect">
            <a:avLst/>
          </a:prstGeom>
        </p:spPr>
      </p:pic>
      <p:pic>
        <p:nvPicPr>
          <p:cNvPr id="5" name="Picture 4">
            <a:hlinkClick r:id="rId13"/>
            <a:extLst>
              <a:ext uri="{FF2B5EF4-FFF2-40B4-BE49-F238E27FC236}">
                <a16:creationId xmlns:a16="http://schemas.microsoft.com/office/drawing/2014/main" id="{91D76AA2-8C6C-D29A-B4A5-A684E4BAB2EE}"/>
              </a:ext>
            </a:extLst>
          </p:cNvPr>
          <p:cNvPicPr>
            <a:picLocks noChangeAspect="1"/>
          </p:cNvPicPr>
          <p:nvPr/>
        </p:nvPicPr>
        <p:blipFill>
          <a:blip r:embed="rId14"/>
          <a:stretch>
            <a:fillRect/>
          </a:stretch>
        </p:blipFill>
        <p:spPr>
          <a:xfrm>
            <a:off x="8575046" y="6140430"/>
            <a:ext cx="380289" cy="413648"/>
          </a:xfrm>
          <a:prstGeom prst="rect">
            <a:avLst/>
          </a:prstGeom>
        </p:spPr>
      </p:pic>
      <p:pic>
        <p:nvPicPr>
          <p:cNvPr id="7" name="Picture 6">
            <a:hlinkClick r:id="rId15"/>
            <a:extLst>
              <a:ext uri="{FF2B5EF4-FFF2-40B4-BE49-F238E27FC236}">
                <a16:creationId xmlns:a16="http://schemas.microsoft.com/office/drawing/2014/main" id="{2A206E6B-2E0D-A0D8-739D-2255F8D8A06C}"/>
              </a:ext>
            </a:extLst>
          </p:cNvPr>
          <p:cNvPicPr>
            <a:picLocks noChangeAspect="1"/>
          </p:cNvPicPr>
          <p:nvPr/>
        </p:nvPicPr>
        <p:blipFill>
          <a:blip r:embed="rId16"/>
          <a:stretch>
            <a:fillRect/>
          </a:stretch>
        </p:blipFill>
        <p:spPr>
          <a:xfrm>
            <a:off x="8539891" y="6152637"/>
            <a:ext cx="415444" cy="401441"/>
          </a:xfrm>
          <a:prstGeom prst="rect">
            <a:avLst/>
          </a:prstGeom>
        </p:spPr>
      </p:pic>
    </p:spTree>
    <p:extLst>
      <p:ext uri="{BB962C8B-B14F-4D97-AF65-F5344CB8AC3E}">
        <p14:creationId xmlns:p14="http://schemas.microsoft.com/office/powerpoint/2010/main" val="598738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4"/>
          <p:cNvSpPr>
            <a:spLocks noGrp="1"/>
          </p:cNvSpPr>
          <p:nvPr>
            <p:ph idx="1"/>
          </p:nvPr>
        </p:nvSpPr>
        <p:spPr>
          <a:xfrm>
            <a:off x="179512" y="1045236"/>
            <a:ext cx="4140200" cy="3391876"/>
          </a:xfrm>
        </p:spPr>
        <p:txBody>
          <a:bodyPr>
            <a:noAutofit/>
          </a:bodyPr>
          <a:lstStyle/>
          <a:p>
            <a:pPr algn="just">
              <a:spcBef>
                <a:spcPct val="0"/>
              </a:spcBef>
              <a:spcAft>
                <a:spcPts val="300"/>
              </a:spcAft>
              <a:buFont typeface="Wingdings" panose="05000000000000000000" pitchFamily="2" charset="2"/>
              <a:buChar char="ü"/>
              <a:defRPr/>
            </a:pPr>
            <a:r>
              <a:rPr lang="en-GB" sz="1000" b="1" dirty="0">
                <a:latin typeface="Arial" panose="020B0604020202020204" pitchFamily="34" charset="0"/>
                <a:cs typeface="Arial" panose="020B0604020202020204" pitchFamily="34" charset="0"/>
              </a:rPr>
              <a:t>Operator </a:t>
            </a:r>
            <a:r>
              <a:rPr lang="ro-RO" sz="1000" b="1" dirty="0">
                <a:latin typeface="Arial" panose="020B0604020202020204" pitchFamily="34" charset="0"/>
                <a:cs typeface="Arial" panose="020B0604020202020204" pitchFamily="34" charset="0"/>
              </a:rPr>
              <a:t>al Sistemului Național de Transport țiței, gazolină şi condensat prin conducte </a:t>
            </a:r>
            <a:r>
              <a:rPr lang="ro-RO" sz="1000" dirty="0">
                <a:latin typeface="Arial" panose="020B0604020202020204" pitchFamily="34" charset="0"/>
                <a:cs typeface="Arial" panose="020B0604020202020204" pitchFamily="34" charset="0"/>
              </a:rPr>
              <a:t>conform acordului de concesiune încheiat cu A.N.R.M. în iulie 2002 pentru o perioadă de 30 de ani.</a:t>
            </a:r>
          </a:p>
          <a:p>
            <a:pPr algn="just">
              <a:spcBef>
                <a:spcPct val="0"/>
              </a:spcBef>
              <a:spcAft>
                <a:spcPts val="300"/>
              </a:spcAft>
              <a:buFont typeface="Wingdings" panose="05000000000000000000" pitchFamily="2" charset="2"/>
              <a:buChar char="ü"/>
              <a:defRPr/>
            </a:pPr>
            <a:r>
              <a:rPr lang="ro-RO" sz="1000" b="1" dirty="0">
                <a:latin typeface="Arial" panose="020B0604020202020204" pitchFamily="34" charset="0"/>
                <a:cs typeface="Arial" panose="020B0604020202020204" pitchFamily="34" charset="0"/>
              </a:rPr>
              <a:t>Poziţie de monopol natural </a:t>
            </a:r>
            <a:r>
              <a:rPr lang="ro-RO" sz="1000" dirty="0">
                <a:latin typeface="Arial" panose="020B0604020202020204" pitchFamily="34" charset="0"/>
                <a:cs typeface="Arial" panose="020B0604020202020204" pitchFamily="34" charset="0"/>
              </a:rPr>
              <a:t>pe piaţa românească a transporturilor de țiței prin conducte; </a:t>
            </a:r>
            <a:endParaRPr lang="en-US" sz="1000" b="1" dirty="0">
              <a:latin typeface="Arial" panose="020B0604020202020204" pitchFamily="34" charset="0"/>
              <a:cs typeface="Arial" panose="020B0604020202020204" pitchFamily="34" charset="0"/>
            </a:endParaRPr>
          </a:p>
          <a:p>
            <a:pPr algn="just">
              <a:spcBef>
                <a:spcPct val="0"/>
              </a:spcBef>
              <a:spcAft>
                <a:spcPts val="300"/>
              </a:spcAft>
              <a:buFont typeface="Wingdings" panose="05000000000000000000" pitchFamily="2" charset="2"/>
              <a:buChar char="ü"/>
              <a:defRPr/>
            </a:pPr>
            <a:r>
              <a:rPr lang="ro-RO" sz="1000" dirty="0">
                <a:latin typeface="Arial" panose="020B0604020202020204" pitchFamily="34" charset="0"/>
                <a:cs typeface="Arial" panose="020B0604020202020204" pitchFamily="34" charset="0"/>
              </a:rPr>
              <a:t>Activitatea de bază </a:t>
            </a:r>
            <a:r>
              <a:rPr lang="en-GB" sz="1000" dirty="0">
                <a:latin typeface="Arial" panose="020B0604020202020204" pitchFamily="34" charset="0"/>
                <a:cs typeface="Arial" panose="020B0604020202020204" pitchFamily="34" charset="0"/>
              </a:rPr>
              <a:t>include:</a:t>
            </a:r>
          </a:p>
          <a:p>
            <a:pPr marL="449263" lvl="1" indent="-182563" algn="just">
              <a:spcBef>
                <a:spcPct val="0"/>
              </a:spcBef>
              <a:spcAft>
                <a:spcPts val="300"/>
              </a:spcAft>
              <a:buFont typeface="Arial" panose="020B0604020202020204" pitchFamily="34" charset="0"/>
              <a:buChar char="•"/>
              <a:defRPr/>
            </a:pPr>
            <a:r>
              <a:rPr lang="ro-RO" sz="1000" dirty="0">
                <a:latin typeface="Arial" panose="020B0604020202020204" pitchFamily="34" charset="0"/>
                <a:cs typeface="Arial" panose="020B0604020202020204" pitchFamily="34" charset="0"/>
              </a:rPr>
              <a:t>Transportul țițeiului</a:t>
            </a:r>
            <a:r>
              <a:rPr lang="en-GB" sz="1000" dirty="0">
                <a:latin typeface="Arial" panose="020B0604020202020204" pitchFamily="34" charset="0"/>
                <a:cs typeface="Arial" panose="020B0604020202020204" pitchFamily="34" charset="0"/>
              </a:rPr>
              <a:t>, </a:t>
            </a:r>
            <a:r>
              <a:rPr lang="ro-RO" sz="1000" dirty="0">
                <a:latin typeface="Arial" panose="020B0604020202020204" pitchFamily="34" charset="0"/>
                <a:cs typeface="Arial" panose="020B0604020202020204" pitchFamily="34" charset="0"/>
              </a:rPr>
              <a:t>gazolinei, și condensatului</a:t>
            </a:r>
            <a:r>
              <a:rPr lang="en-US" sz="1000" dirty="0">
                <a:latin typeface="Arial" panose="020B0604020202020204" pitchFamily="34" charset="0"/>
                <a:cs typeface="Arial" panose="020B0604020202020204" pitchFamily="34" charset="0"/>
              </a:rPr>
              <a:t> </a:t>
            </a:r>
            <a:r>
              <a:rPr lang="ro-RO" sz="1000" dirty="0">
                <a:latin typeface="Arial" panose="020B0604020202020204" pitchFamily="34" charset="0"/>
                <a:cs typeface="Arial" panose="020B0604020202020204" pitchFamily="34" charset="0"/>
              </a:rPr>
              <a:t>pe </a:t>
            </a:r>
            <a:r>
              <a:rPr lang="ro-RO" sz="1000" b="1" dirty="0">
                <a:latin typeface="Arial" panose="020B0604020202020204" pitchFamily="34" charset="0"/>
                <a:cs typeface="Arial" panose="020B0604020202020204" pitchFamily="34" charset="0"/>
              </a:rPr>
              <a:t>subsistemul de țară</a:t>
            </a:r>
            <a:r>
              <a:rPr lang="ro-RO" sz="1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a:t>
            </a:r>
            <a:r>
              <a:rPr lang="ro-RO" sz="1000" dirty="0">
                <a:latin typeface="Arial" panose="020B0604020202020204" pitchFamily="34" charset="0"/>
                <a:cs typeface="Arial" panose="020B0604020202020204" pitchFamily="34" charset="0"/>
              </a:rPr>
              <a:t>69,3</a:t>
            </a:r>
            <a:r>
              <a:rPr lang="en-GB" sz="1000" dirty="0">
                <a:latin typeface="Arial" panose="020B0604020202020204" pitchFamily="34" charset="0"/>
                <a:cs typeface="Arial" panose="020B0604020202020204" pitchFamily="34" charset="0"/>
              </a:rPr>
              <a:t>% </a:t>
            </a:r>
            <a:r>
              <a:rPr lang="ro-RO" sz="1000" dirty="0">
                <a:latin typeface="Arial" panose="020B0604020202020204" pitchFamily="34" charset="0"/>
                <a:cs typeface="Arial" panose="020B0604020202020204" pitchFamily="34" charset="0"/>
              </a:rPr>
              <a:t>din cifra de afaceri realizată </a:t>
            </a:r>
            <a:r>
              <a:rPr lang="en-US" sz="1000" dirty="0">
                <a:latin typeface="Arial" panose="020B0604020202020204" pitchFamily="34" charset="0"/>
                <a:cs typeface="Arial" panose="020B0604020202020204" pitchFamily="34" charset="0"/>
              </a:rPr>
              <a:t>la 9 </a:t>
            </a:r>
            <a:r>
              <a:rPr lang="ro-RO" sz="1000" dirty="0">
                <a:latin typeface="Arial" panose="020B0604020202020204" pitchFamily="34" charset="0"/>
                <a:cs typeface="Arial" panose="020B0604020202020204" pitchFamily="34" charset="0"/>
              </a:rPr>
              <a:t> luni 202</a:t>
            </a:r>
            <a:r>
              <a:rPr lang="en-US" sz="1000" dirty="0">
                <a:latin typeface="Arial" panose="020B0604020202020204" pitchFamily="34" charset="0"/>
                <a:cs typeface="Arial" panose="020B0604020202020204" pitchFamily="34" charset="0"/>
              </a:rPr>
              <a:t>2</a:t>
            </a:r>
            <a:r>
              <a:rPr lang="en-GB" sz="1000" dirty="0">
                <a:latin typeface="Arial" panose="020B0604020202020204" pitchFamily="34" charset="0"/>
                <a:cs typeface="Arial" panose="020B0604020202020204" pitchFamily="34" charset="0"/>
              </a:rPr>
              <a:t>)</a:t>
            </a:r>
            <a:r>
              <a:rPr lang="ro-RO" sz="1000" dirty="0">
                <a:latin typeface="Arial" panose="020B0604020202020204" pitchFamily="34" charset="0"/>
                <a:cs typeface="Arial" panose="020B0604020202020204" pitchFamily="34" charset="0"/>
              </a:rPr>
              <a:t>;</a:t>
            </a:r>
            <a:endParaRPr lang="en-GB" sz="1000" dirty="0">
              <a:latin typeface="Arial" panose="020B0604020202020204" pitchFamily="34" charset="0"/>
              <a:cs typeface="Arial" panose="020B0604020202020204" pitchFamily="34" charset="0"/>
            </a:endParaRPr>
          </a:p>
          <a:p>
            <a:pPr marL="449263" lvl="1" indent="-182563" algn="just">
              <a:spcBef>
                <a:spcPct val="0"/>
              </a:spcBef>
              <a:spcAft>
                <a:spcPts val="300"/>
              </a:spcAft>
              <a:buFont typeface="Arial" panose="020B0604020202020204" pitchFamily="34" charset="0"/>
              <a:buChar char="•"/>
              <a:defRPr/>
            </a:pPr>
            <a:r>
              <a:rPr lang="en-GB" sz="1000" dirty="0">
                <a:latin typeface="Arial" panose="020B0604020202020204" pitchFamily="34" charset="0"/>
                <a:cs typeface="Arial" panose="020B0604020202020204" pitchFamily="34" charset="0"/>
              </a:rPr>
              <a:t>Transport</a:t>
            </a:r>
            <a:r>
              <a:rPr lang="ro-RO" sz="1000" dirty="0">
                <a:latin typeface="Arial" panose="020B0604020202020204" pitchFamily="34" charset="0"/>
                <a:cs typeface="Arial" panose="020B0604020202020204" pitchFamily="34" charset="0"/>
              </a:rPr>
              <a:t>ul</a:t>
            </a:r>
            <a:r>
              <a:rPr lang="en-GB" sz="1000" dirty="0">
                <a:latin typeface="Arial" panose="020B0604020202020204" pitchFamily="34" charset="0"/>
                <a:cs typeface="Arial" panose="020B0604020202020204" pitchFamily="34" charset="0"/>
              </a:rPr>
              <a:t> ţ</a:t>
            </a:r>
            <a:r>
              <a:rPr lang="ro-RO" sz="1000" dirty="0">
                <a:latin typeface="Arial" panose="020B0604020202020204" pitchFamily="34" charset="0"/>
                <a:cs typeface="Arial" panose="020B0604020202020204" pitchFamily="34" charset="0"/>
              </a:rPr>
              <a:t>iţeiului</a:t>
            </a:r>
            <a:r>
              <a:rPr lang="ro-RO" sz="1000" b="1" dirty="0">
                <a:latin typeface="Arial" panose="020B0604020202020204" pitchFamily="34" charset="0"/>
                <a:cs typeface="Arial" panose="020B0604020202020204" pitchFamily="34" charset="0"/>
              </a:rPr>
              <a:t> pe subsistemul de import </a:t>
            </a:r>
            <a:r>
              <a:rPr lang="ro-RO" sz="1000" dirty="0">
                <a:latin typeface="Arial" panose="020B0604020202020204" pitchFamily="34" charset="0"/>
                <a:cs typeface="Arial" panose="020B0604020202020204" pitchFamily="34" charset="0"/>
              </a:rPr>
              <a:t>de la </a:t>
            </a:r>
            <a:r>
              <a:rPr lang="en-GB" sz="1000" dirty="0">
                <a:latin typeface="Arial" panose="020B0604020202020204" pitchFamily="34" charset="0"/>
                <a:cs typeface="Arial" panose="020B0604020202020204" pitchFamily="34" charset="0"/>
              </a:rPr>
              <a:t>Oil Terminal</a:t>
            </a:r>
            <a:r>
              <a:rPr lang="ro-RO" sz="1000" dirty="0">
                <a:latin typeface="Arial" panose="020B0604020202020204" pitchFamily="34" charset="0"/>
                <a:cs typeface="Arial" panose="020B0604020202020204" pitchFamily="34" charset="0"/>
              </a:rPr>
              <a:t> Constanța</a:t>
            </a:r>
            <a:r>
              <a:rPr lang="en-GB" sz="1000" dirty="0">
                <a:latin typeface="Arial" panose="020B0604020202020204" pitchFamily="34" charset="0"/>
                <a:cs typeface="Arial" panose="020B0604020202020204" pitchFamily="34" charset="0"/>
              </a:rPr>
              <a:t> </a:t>
            </a:r>
            <a:r>
              <a:rPr lang="ro-RO" sz="1000" dirty="0">
                <a:latin typeface="Arial" panose="020B0604020202020204" pitchFamily="34" charset="0"/>
                <a:cs typeface="Arial" panose="020B0604020202020204" pitchFamily="34" charset="0"/>
              </a:rPr>
              <a:t>către rafinării din România </a:t>
            </a:r>
            <a:r>
              <a:rPr lang="en-GB" sz="100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30,</a:t>
            </a:r>
            <a:r>
              <a:rPr lang="ro-RO" sz="1000" dirty="0">
                <a:latin typeface="Arial" panose="020B0604020202020204" pitchFamily="34" charset="0"/>
                <a:cs typeface="Arial" panose="020B0604020202020204" pitchFamily="34" charset="0"/>
              </a:rPr>
              <a:t>2</a:t>
            </a:r>
            <a:r>
              <a:rPr lang="en-GB" sz="1000" dirty="0">
                <a:latin typeface="Arial" panose="020B0604020202020204" pitchFamily="34" charset="0"/>
                <a:cs typeface="Arial" panose="020B0604020202020204" pitchFamily="34" charset="0"/>
              </a:rPr>
              <a:t>%</a:t>
            </a:r>
            <a:r>
              <a:rPr lang="ro-RO" sz="1000" dirty="0">
                <a:latin typeface="Arial" panose="020B0604020202020204" pitchFamily="34" charset="0"/>
                <a:cs typeface="Arial" panose="020B0604020202020204" pitchFamily="34" charset="0"/>
              </a:rPr>
              <a:t> din cifra de afaceri realizată la </a:t>
            </a:r>
            <a:r>
              <a:rPr lang="en-US" sz="1000" dirty="0">
                <a:latin typeface="Arial" panose="020B0604020202020204" pitchFamily="34" charset="0"/>
                <a:cs typeface="Arial" panose="020B0604020202020204" pitchFamily="34" charset="0"/>
              </a:rPr>
              <a:t>9</a:t>
            </a:r>
            <a:r>
              <a:rPr lang="ro-RO" sz="1000" dirty="0">
                <a:latin typeface="Arial" panose="020B0604020202020204" pitchFamily="34" charset="0"/>
                <a:cs typeface="Arial" panose="020B0604020202020204" pitchFamily="34" charset="0"/>
              </a:rPr>
              <a:t> luni 2022</a:t>
            </a:r>
            <a:r>
              <a:rPr lang="en-GB" sz="1000" dirty="0">
                <a:latin typeface="Arial" panose="020B0604020202020204" pitchFamily="34" charset="0"/>
                <a:cs typeface="Arial" panose="020B0604020202020204" pitchFamily="34" charset="0"/>
              </a:rPr>
              <a:t>)</a:t>
            </a:r>
            <a:r>
              <a:rPr lang="ro-RO" sz="1000" dirty="0">
                <a:latin typeface="Arial" panose="020B0604020202020204" pitchFamily="34" charset="0"/>
                <a:cs typeface="Arial" panose="020B0604020202020204" pitchFamily="34" charset="0"/>
              </a:rPr>
              <a:t>.</a:t>
            </a:r>
            <a:endParaRPr lang="en-GB" sz="1000" dirty="0">
              <a:latin typeface="Arial" panose="020B0604020202020204" pitchFamily="34" charset="0"/>
              <a:cs typeface="Arial" panose="020B0604020202020204" pitchFamily="34" charset="0"/>
            </a:endParaRPr>
          </a:p>
          <a:p>
            <a:pPr algn="just">
              <a:spcBef>
                <a:spcPct val="0"/>
              </a:spcBef>
              <a:spcAft>
                <a:spcPts val="300"/>
              </a:spcAft>
              <a:buFont typeface="Wingdings" panose="05000000000000000000" pitchFamily="2" charset="2"/>
              <a:buChar char="ü"/>
              <a:defRPr/>
            </a:pPr>
            <a:r>
              <a:rPr lang="ro-RO" sz="1000" b="1" dirty="0">
                <a:latin typeface="Arial" panose="020B0604020202020204" pitchFamily="34" charset="0"/>
                <a:cs typeface="Arial" panose="020B0604020202020204" pitchFamily="34" charset="0"/>
              </a:rPr>
              <a:t>Activitatea companiei este</a:t>
            </a:r>
            <a:r>
              <a:rPr lang="en-GB" sz="1000" b="1" dirty="0">
                <a:latin typeface="Arial" panose="020B0604020202020204" pitchFamily="34" charset="0"/>
                <a:cs typeface="Arial" panose="020B0604020202020204" pitchFamily="34" charset="0"/>
              </a:rPr>
              <a:t> </a:t>
            </a:r>
            <a:r>
              <a:rPr lang="ro-RO" sz="1000" b="1" dirty="0">
                <a:latin typeface="Arial" panose="020B0604020202020204" pitchFamily="34" charset="0"/>
                <a:cs typeface="Arial" panose="020B0604020202020204" pitchFamily="34" charset="0"/>
              </a:rPr>
              <a:t>reglementată prin Legea petrolului nr. 238/2004</a:t>
            </a:r>
            <a:r>
              <a:rPr lang="en-US" sz="1000" b="1" dirty="0">
                <a:latin typeface="Arial" panose="020B0604020202020204" pitchFamily="34" charset="0"/>
                <a:cs typeface="Arial" panose="020B0604020202020204" pitchFamily="34" charset="0"/>
              </a:rPr>
              <a:t>. </a:t>
            </a:r>
            <a:r>
              <a:rPr lang="en-GB" sz="1000" b="1" dirty="0">
                <a:latin typeface="Arial" panose="020B0604020202020204" pitchFamily="34" charset="0"/>
                <a:cs typeface="Arial" panose="020B0604020202020204" pitchFamily="34" charset="0"/>
              </a:rPr>
              <a:t>A</a:t>
            </a:r>
            <a:r>
              <a:rPr lang="ro-RO" sz="1000" b="1" dirty="0">
                <a:latin typeface="Arial" panose="020B0604020202020204" pitchFamily="34" charset="0"/>
                <a:cs typeface="Arial" panose="020B0604020202020204" pitchFamily="34" charset="0"/>
              </a:rPr>
              <a:t>genția </a:t>
            </a:r>
            <a:r>
              <a:rPr lang="en-GB" sz="1000" b="1" dirty="0">
                <a:latin typeface="Arial" panose="020B0604020202020204" pitchFamily="34" charset="0"/>
                <a:cs typeface="Arial" panose="020B0604020202020204" pitchFamily="34" charset="0"/>
              </a:rPr>
              <a:t>N</a:t>
            </a:r>
            <a:r>
              <a:rPr lang="ro-RO" sz="1000" b="1" dirty="0">
                <a:latin typeface="Arial" panose="020B0604020202020204" pitchFamily="34" charset="0"/>
                <a:cs typeface="Arial" panose="020B0604020202020204" pitchFamily="34" charset="0"/>
              </a:rPr>
              <a:t>ațională pentru Resurse Minerale </a:t>
            </a:r>
            <a:r>
              <a:rPr lang="ro-RO" sz="1000" dirty="0">
                <a:latin typeface="Arial" panose="020B0604020202020204" pitchFamily="34" charset="0"/>
                <a:cs typeface="Arial" panose="020B0604020202020204" pitchFamily="34" charset="0"/>
              </a:rPr>
              <a:t>stabilește</a:t>
            </a:r>
            <a:r>
              <a:rPr lang="en-GB" sz="1000" dirty="0">
                <a:latin typeface="Arial" panose="020B0604020202020204" pitchFamily="34" charset="0"/>
                <a:cs typeface="Arial" panose="020B0604020202020204" pitchFamily="34" charset="0"/>
              </a:rPr>
              <a:t> </a:t>
            </a:r>
            <a:r>
              <a:rPr lang="ro-RO" sz="1000" dirty="0">
                <a:latin typeface="Arial" panose="020B0604020202020204" pitchFamily="34" charset="0"/>
                <a:cs typeface="Arial" panose="020B0604020202020204" pitchFamily="34" charset="0"/>
              </a:rPr>
              <a:t>tarifele</a:t>
            </a:r>
            <a:r>
              <a:rPr lang="en-GB" sz="1000" dirty="0">
                <a:latin typeface="Arial" panose="020B0604020202020204" pitchFamily="34" charset="0"/>
                <a:cs typeface="Arial" panose="020B0604020202020204" pitchFamily="34" charset="0"/>
              </a:rPr>
              <a:t> </a:t>
            </a:r>
            <a:r>
              <a:rPr lang="ro-RO" sz="1000" dirty="0">
                <a:latin typeface="Arial" panose="020B0604020202020204" pitchFamily="34" charset="0"/>
                <a:cs typeface="Arial" panose="020B0604020202020204" pitchFamily="34" charset="0"/>
              </a:rPr>
              <a:t>pentru</a:t>
            </a:r>
            <a:r>
              <a:rPr lang="en-GB" sz="1000" dirty="0">
                <a:latin typeface="Arial" panose="020B0604020202020204" pitchFamily="34" charset="0"/>
                <a:cs typeface="Arial" panose="020B0604020202020204" pitchFamily="34" charset="0"/>
              </a:rPr>
              <a:t>:</a:t>
            </a:r>
          </a:p>
          <a:p>
            <a:pPr marL="579438" lvl="1" indent="-179388" algn="just">
              <a:spcBef>
                <a:spcPct val="0"/>
              </a:spcBef>
              <a:spcAft>
                <a:spcPts val="300"/>
              </a:spcAft>
              <a:buFont typeface="Wingdings" panose="05000000000000000000" pitchFamily="2" charset="2"/>
              <a:buChar char="ü"/>
              <a:defRPr/>
            </a:pPr>
            <a:r>
              <a:rPr lang="ro-RO" sz="1000" dirty="0">
                <a:latin typeface="Arial" panose="020B0604020202020204" pitchFamily="34" charset="0"/>
                <a:cs typeface="Arial" panose="020B0604020202020204" pitchFamily="34" charset="0"/>
              </a:rPr>
              <a:t>Transportul ţiţeiului, gazolinei şi condensatului din țară;</a:t>
            </a:r>
          </a:p>
          <a:p>
            <a:pPr marL="579438" lvl="1" indent="-179388" algn="just">
              <a:spcBef>
                <a:spcPct val="0"/>
              </a:spcBef>
              <a:spcAft>
                <a:spcPts val="300"/>
              </a:spcAft>
              <a:buFont typeface="Wingdings" panose="05000000000000000000" pitchFamily="2" charset="2"/>
              <a:buChar char="ü"/>
              <a:defRPr/>
            </a:pPr>
            <a:r>
              <a:rPr lang="ro-RO" sz="1000" dirty="0">
                <a:latin typeface="Arial" panose="020B0604020202020204" pitchFamily="34" charset="0"/>
                <a:cs typeface="Arial" panose="020B0604020202020204" pitchFamily="34" charset="0"/>
              </a:rPr>
              <a:t>Transportul ţiţeiului din import.</a:t>
            </a:r>
          </a:p>
          <a:p>
            <a:pPr marL="180975" lvl="1" indent="-180975" algn="just">
              <a:spcBef>
                <a:spcPct val="0"/>
              </a:spcBef>
              <a:spcAft>
                <a:spcPts val="300"/>
              </a:spcAft>
              <a:buFont typeface="Wingdings" panose="05000000000000000000" pitchFamily="2" charset="2"/>
              <a:buChar char="ü"/>
              <a:defRPr/>
            </a:pPr>
            <a:r>
              <a:rPr lang="ro-RO" sz="1000" dirty="0">
                <a:latin typeface="Arial" panose="020B0604020202020204" pitchFamily="34" charset="0"/>
                <a:cs typeface="Arial" panose="020B0604020202020204" pitchFamily="34" charset="0"/>
              </a:rPr>
              <a:t>      Ultima actualizare a tarifelor a intrat</a:t>
            </a:r>
            <a:r>
              <a:rPr lang="en-US" sz="1000" dirty="0">
                <a:latin typeface="Arial" panose="020B0604020202020204" pitchFamily="34" charset="0"/>
                <a:cs typeface="Arial" panose="020B0604020202020204" pitchFamily="34" charset="0"/>
              </a:rPr>
              <a:t> </a:t>
            </a:r>
            <a:r>
              <a:rPr lang="ro-RO" sz="1000" dirty="0">
                <a:latin typeface="Arial" panose="020B0604020202020204" pitchFamily="34" charset="0"/>
                <a:cs typeface="Arial" panose="020B0604020202020204" pitchFamily="34" charset="0"/>
              </a:rPr>
              <a:t>în vigoare</a:t>
            </a:r>
            <a:r>
              <a:rPr lang="en-GB" sz="1000" dirty="0">
                <a:latin typeface="Arial" panose="020B0604020202020204" pitchFamily="34" charset="0"/>
                <a:cs typeface="Arial" panose="020B0604020202020204" pitchFamily="34" charset="0"/>
              </a:rPr>
              <a:t> </a:t>
            </a:r>
            <a:r>
              <a:rPr lang="ro-RO" sz="1000" dirty="0">
                <a:latin typeface="Arial" panose="020B0604020202020204" pitchFamily="34" charset="0"/>
                <a:cs typeface="Arial" panose="020B0604020202020204" pitchFamily="34" charset="0"/>
              </a:rPr>
              <a:t>în luna                       ianuarie </a:t>
            </a:r>
            <a:r>
              <a:rPr lang="en-US" sz="1000" dirty="0">
                <a:latin typeface="Arial" panose="020B0604020202020204" pitchFamily="34" charset="0"/>
                <a:cs typeface="Arial" panose="020B0604020202020204" pitchFamily="34" charset="0"/>
              </a:rPr>
              <a:t>2022</a:t>
            </a:r>
            <a:r>
              <a:rPr lang="ro-RO" sz="1000" dirty="0">
                <a:latin typeface="Arial" panose="020B0604020202020204" pitchFamily="34" charset="0"/>
                <a:cs typeface="Arial" panose="020B0604020202020204" pitchFamily="34" charset="0"/>
              </a:rPr>
              <a:t>.</a:t>
            </a:r>
          </a:p>
        </p:txBody>
      </p:sp>
      <p:sp>
        <p:nvSpPr>
          <p:cNvPr id="48131" name="Content Placeholder 4"/>
          <p:cNvSpPr txBox="1">
            <a:spLocks/>
          </p:cNvSpPr>
          <p:nvPr/>
        </p:nvSpPr>
        <p:spPr bwMode="auto">
          <a:xfrm>
            <a:off x="4760066" y="1196752"/>
            <a:ext cx="4103687" cy="5306469"/>
          </a:xfrm>
          <a:prstGeom prst="rect">
            <a:avLst/>
          </a:prstGeom>
          <a:noFill/>
          <a:ln>
            <a:noFill/>
          </a:ln>
        </p:spPr>
        <p:txBody>
          <a:bodyPr/>
          <a:lstStyle>
            <a:lvl1pPr marL="179388" indent="-179388">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spcAft>
                <a:spcPts val="300"/>
              </a:spcAft>
              <a:buFont typeface="Wingdings" panose="05000000000000000000" pitchFamily="2" charset="2"/>
              <a:buChar char="§"/>
              <a:defRPr/>
            </a:pPr>
            <a:endParaRPr lang="ro-RO" sz="1000" dirty="0">
              <a:solidFill>
                <a:prstClr val="black"/>
              </a:solidFill>
              <a:latin typeface="Arial" panose="020B0604020202020204" pitchFamily="34" charset="0"/>
              <a:cs typeface="Arial" panose="020B0604020202020204" pitchFamily="34" charset="0"/>
            </a:endParaRPr>
          </a:p>
        </p:txBody>
      </p:sp>
      <p:sp>
        <p:nvSpPr>
          <p:cNvPr id="16" name="Rounded Rectangle 15"/>
          <p:cNvSpPr/>
          <p:nvPr/>
        </p:nvSpPr>
        <p:spPr>
          <a:xfrm>
            <a:off x="192051" y="683603"/>
            <a:ext cx="4140200" cy="288925"/>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sz="1100" b="1" dirty="0">
                <a:solidFill>
                  <a:prstClr val="white"/>
                </a:solidFill>
                <a:latin typeface="Arial" panose="020B0604020202020204" pitchFamily="34" charset="0"/>
                <a:cs typeface="Arial" panose="020B0604020202020204" pitchFamily="34" charset="0"/>
              </a:rPr>
              <a:t>Scurtă prezentare a companiei</a:t>
            </a:r>
            <a:endParaRPr lang="en-GB" sz="1100" b="1"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4681662" y="675073"/>
            <a:ext cx="4140200" cy="288925"/>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sz="1100" b="1" dirty="0">
                <a:solidFill>
                  <a:prstClr val="white"/>
                </a:solidFill>
                <a:latin typeface="Arial" panose="020B0604020202020204" pitchFamily="34" charset="0"/>
                <a:cs typeface="Arial" panose="020B0604020202020204" pitchFamily="34" charset="0"/>
              </a:rPr>
              <a:t>Prezentarea reţelei de transport</a:t>
            </a:r>
            <a:endParaRPr lang="en-GB" sz="11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3670005" y="175772"/>
            <a:ext cx="2460032" cy="338554"/>
          </a:xfrm>
          <a:prstGeom prst="rect">
            <a:avLst/>
          </a:prstGeom>
        </p:spPr>
        <p:txBody>
          <a:bodyPr wrap="none">
            <a:spAutoFit/>
          </a:bodyPr>
          <a:lstStyle/>
          <a:p>
            <a:r>
              <a:rPr lang="en-US" altLang="cs-CZ" sz="1600" b="1" dirty="0">
                <a:solidFill>
                  <a:srgbClr val="002060"/>
                </a:solidFill>
                <a:latin typeface="Arial" panose="020B0604020202020204" pitchFamily="34" charset="0"/>
                <a:cs typeface="Arial" panose="020B0604020202020204" pitchFamily="34" charset="0"/>
              </a:rPr>
              <a:t> </a:t>
            </a:r>
            <a:r>
              <a:rPr lang="ro-RO" altLang="cs-CZ" sz="1600" b="1" dirty="0">
                <a:solidFill>
                  <a:srgbClr val="002060"/>
                </a:solidFill>
                <a:latin typeface="Arial" panose="020B0604020202020204" pitchFamily="34" charset="0"/>
                <a:cs typeface="Arial" panose="020B0604020202020204" pitchFamily="34" charset="0"/>
              </a:rPr>
              <a:t>ACTIVITATEA CONPET</a:t>
            </a:r>
            <a:endParaRPr lang="en-US" sz="1600" dirty="0">
              <a:solidFill>
                <a:srgbClr val="002060"/>
              </a:solidFill>
              <a:latin typeface="Arial" panose="020B0604020202020204" pitchFamily="34" charset="0"/>
              <a:cs typeface="Arial" panose="020B0604020202020204" pitchFamily="34" charset="0"/>
            </a:endParaRPr>
          </a:p>
        </p:txBody>
      </p:sp>
      <p:sp>
        <p:nvSpPr>
          <p:cNvPr id="15" name="Content Placeholder 4"/>
          <p:cNvSpPr txBox="1">
            <a:spLocks/>
          </p:cNvSpPr>
          <p:nvPr/>
        </p:nvSpPr>
        <p:spPr bwMode="auto">
          <a:xfrm>
            <a:off x="4668838" y="1030613"/>
            <a:ext cx="4182091" cy="5472608"/>
          </a:xfrm>
          <a:prstGeom prst="rect">
            <a:avLst/>
          </a:prstGeom>
          <a:noFill/>
          <a:ln>
            <a:noFill/>
          </a:ln>
        </p:spPr>
        <p:txBody>
          <a:bodyPr/>
          <a:lstStyle>
            <a:lvl1pPr marL="179388" indent="-179388">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just">
              <a:buNone/>
              <a:defRPr/>
            </a:pPr>
            <a:r>
              <a:rPr lang="ro-RO" sz="1000" dirty="0">
                <a:latin typeface="Arial" panose="020B0604020202020204" pitchFamily="34" charset="0"/>
                <a:cs typeface="Arial" panose="020B0604020202020204" pitchFamily="34" charset="0"/>
              </a:rPr>
              <a:t>Sistemul</a:t>
            </a:r>
            <a:r>
              <a:rPr lang="en-US" sz="1000" dirty="0">
                <a:latin typeface="Arial" panose="020B0604020202020204" pitchFamily="34" charset="0"/>
                <a:cs typeface="Arial" panose="020B0604020202020204" pitchFamily="34" charset="0"/>
              </a:rPr>
              <a:t> de transport </a:t>
            </a:r>
            <a:r>
              <a:rPr lang="ro-RO" sz="1000" dirty="0">
                <a:latin typeface="Arial" panose="020B0604020202020204" pitchFamily="34" charset="0"/>
                <a:cs typeface="Arial" panose="020B0604020202020204" pitchFamily="34" charset="0"/>
              </a:rPr>
              <a:t>prin conducte </a:t>
            </a:r>
            <a:r>
              <a:rPr lang="en-US" sz="1000" dirty="0">
                <a:latin typeface="Arial" panose="020B0604020202020204" pitchFamily="34" charset="0"/>
                <a:cs typeface="Arial" panose="020B0604020202020204" pitchFamily="34" charset="0"/>
              </a:rPr>
              <a:t>are o </a:t>
            </a:r>
            <a:r>
              <a:rPr lang="ro-RO" sz="1000" dirty="0">
                <a:latin typeface="Arial" panose="020B0604020202020204" pitchFamily="34" charset="0"/>
                <a:cs typeface="Arial" panose="020B0604020202020204" pitchFamily="34" charset="0"/>
              </a:rPr>
              <a:t>lungime de aproximativ </a:t>
            </a:r>
            <a:r>
              <a:rPr lang="en-US" sz="1000" b="1" dirty="0">
                <a:latin typeface="Arial" panose="020B0604020202020204" pitchFamily="34" charset="0"/>
                <a:cs typeface="Arial" panose="020B0604020202020204" pitchFamily="34" charset="0"/>
              </a:rPr>
              <a:t>3</a:t>
            </a:r>
            <a:r>
              <a:rPr lang="ro-RO" sz="1000" b="1" dirty="0">
                <a:latin typeface="Arial" panose="020B0604020202020204" pitchFamily="34" charset="0"/>
                <a:cs typeface="Arial" panose="020B0604020202020204" pitchFamily="34" charset="0"/>
              </a:rPr>
              <a:t>.</a:t>
            </a:r>
            <a:r>
              <a:rPr lang="en-US" sz="1000" b="1" dirty="0">
                <a:latin typeface="Arial" panose="020B0604020202020204" pitchFamily="34" charset="0"/>
                <a:cs typeface="Arial" panose="020B0604020202020204" pitchFamily="34" charset="0"/>
              </a:rPr>
              <a:t>800 km </a:t>
            </a:r>
            <a:r>
              <a:rPr lang="ro-RO" sz="1000" b="1" dirty="0">
                <a:latin typeface="Arial" panose="020B0604020202020204" pitchFamily="34" charset="0"/>
                <a:cs typeface="Arial" panose="020B0604020202020204" pitchFamily="34" charset="0"/>
              </a:rPr>
              <a:t>de conducte. </a:t>
            </a:r>
            <a:r>
              <a:rPr lang="ro-RO" sz="1000" dirty="0">
                <a:latin typeface="Arial" panose="020B0604020202020204" pitchFamily="34" charset="0"/>
                <a:cs typeface="Arial" panose="020B0604020202020204" pitchFamily="34" charset="0"/>
              </a:rPr>
              <a:t>Î</a:t>
            </a:r>
            <a:r>
              <a:rPr lang="en-US" sz="1000" dirty="0">
                <a:latin typeface="Arial" panose="020B0604020202020204" pitchFamily="34" charset="0"/>
                <a:cs typeface="Arial" panose="020B0604020202020204" pitchFamily="34" charset="0"/>
              </a:rPr>
              <a:t>n </a:t>
            </a:r>
            <a:r>
              <a:rPr lang="ro-RO" sz="1000" dirty="0">
                <a:latin typeface="Arial" panose="020B0604020202020204" pitchFamily="34" charset="0"/>
                <a:cs typeface="Arial" panose="020B0604020202020204" pitchFamily="34" charset="0"/>
              </a:rPr>
              <a:t>prezent</a:t>
            </a:r>
            <a:r>
              <a:rPr lang="en-US" sz="1000" b="1" dirty="0">
                <a:latin typeface="Arial" panose="020B0604020202020204" pitchFamily="34" charset="0"/>
                <a:cs typeface="Arial" panose="020B0604020202020204" pitchFamily="34" charset="0"/>
              </a:rPr>
              <a:t> </a:t>
            </a:r>
            <a:r>
              <a:rPr lang="ro-RO" sz="1000" dirty="0">
                <a:latin typeface="Arial" panose="020B0604020202020204" pitchFamily="34" charset="0"/>
                <a:cs typeface="Arial" panose="020B0604020202020204" pitchFamily="34" charset="0"/>
              </a:rPr>
              <a:t>se utilizează pentru transportul țițeiului, gazolinei, condensatului 3.161 km de conducte. Sistemul Național de Transport al țițeiului, condensatului, gazolinei și etanului (S.N.T.) are în componență subsisteme de transport grupate funcție de produsele transportate, astfel: </a:t>
            </a:r>
          </a:p>
          <a:p>
            <a:pPr lvl="0" algn="just" fontAlgn="base" hangingPunct="0">
              <a:buFont typeface="Wingdings" panose="05000000000000000000" pitchFamily="2" charset="2"/>
              <a:buChar char="§"/>
            </a:pPr>
            <a:r>
              <a:rPr lang="ro-RO" sz="1000" b="1" dirty="0">
                <a:latin typeface="Arial" panose="020B0604020202020204" pitchFamily="34" charset="0"/>
                <a:cs typeface="Arial" panose="020B0604020202020204" pitchFamily="34" charset="0"/>
              </a:rPr>
              <a:t>Subsistemul de transport țiței și condensat țară </a:t>
            </a:r>
            <a:r>
              <a:rPr lang="ro-RO" sz="1000" dirty="0">
                <a:latin typeface="Arial" panose="020B0604020202020204" pitchFamily="34" charset="0"/>
                <a:cs typeface="Arial" panose="020B0604020202020204" pitchFamily="34" charset="0"/>
              </a:rPr>
              <a:t>este format din conducte cu o lungime de aproximativ 1.5</a:t>
            </a:r>
            <a:r>
              <a:rPr lang="en-US" sz="1000" dirty="0">
                <a:latin typeface="Arial" panose="020B0604020202020204" pitchFamily="34" charset="0"/>
                <a:cs typeface="Arial" panose="020B0604020202020204" pitchFamily="34" charset="0"/>
              </a:rPr>
              <a:t>81</a:t>
            </a:r>
            <a:r>
              <a:rPr lang="ro-RO" sz="1000" dirty="0">
                <a:latin typeface="Arial" panose="020B0604020202020204" pitchFamily="34" charset="0"/>
                <a:cs typeface="Arial" panose="020B0604020202020204" pitchFamily="34" charset="0"/>
              </a:rPr>
              <a:t> km prin care se poate transporta țițeiul și condensatul de la unitățile de producție ale ariilor de operare OMV Petrom, de pe întreg cuprinsul țării, la rafinării. Producția internă de țiței și condensat este transportată prin conducte, pe calea ferată cu vagoane cisternă sau combinat (calea ferată și conducte).</a:t>
            </a:r>
          </a:p>
          <a:p>
            <a:pPr lvl="0" algn="just" fontAlgn="base" hangingPunct="0">
              <a:buFont typeface="Wingdings" panose="05000000000000000000" pitchFamily="2" charset="2"/>
              <a:buChar char="§"/>
            </a:pPr>
            <a:r>
              <a:rPr lang="ro-RO" sz="1000" b="1" dirty="0">
                <a:latin typeface="Arial" panose="020B0604020202020204" pitchFamily="34" charset="0"/>
                <a:cs typeface="Arial" panose="020B0604020202020204" pitchFamily="34" charset="0"/>
              </a:rPr>
              <a:t>Subsistemul</a:t>
            </a:r>
            <a:r>
              <a:rPr lang="en-US" sz="1000" b="1" dirty="0">
                <a:latin typeface="Arial" panose="020B0604020202020204" pitchFamily="34" charset="0"/>
                <a:cs typeface="Arial" panose="020B0604020202020204" pitchFamily="34" charset="0"/>
              </a:rPr>
              <a:t> de transport </a:t>
            </a:r>
            <a:r>
              <a:rPr lang="ro-RO" sz="1000" b="1" dirty="0">
                <a:latin typeface="Arial" panose="020B0604020202020204" pitchFamily="34" charset="0"/>
                <a:cs typeface="Arial" panose="020B0604020202020204" pitchFamily="34" charset="0"/>
              </a:rPr>
              <a:t>gazolină</a:t>
            </a:r>
            <a:r>
              <a:rPr lang="en-US" sz="1000" b="1" dirty="0">
                <a:latin typeface="Arial" panose="020B0604020202020204" pitchFamily="34" charset="0"/>
                <a:cs typeface="Arial" panose="020B0604020202020204" pitchFamily="34" charset="0"/>
              </a:rPr>
              <a:t> </a:t>
            </a:r>
            <a:r>
              <a:rPr lang="ro-RO" sz="1000" dirty="0">
                <a:latin typeface="Arial" panose="020B0604020202020204" pitchFamily="34" charset="0"/>
                <a:cs typeface="Arial" panose="020B0604020202020204" pitchFamily="34" charset="0"/>
              </a:rPr>
              <a:t>este destinat transportului </a:t>
            </a:r>
            <a:r>
              <a:rPr lang="en-US" sz="1000" dirty="0">
                <a:latin typeface="Arial" panose="020B0604020202020204" pitchFamily="34" charset="0"/>
                <a:cs typeface="Arial" panose="020B0604020202020204" pitchFamily="34" charset="0"/>
              </a:rPr>
              <a:t>de </a:t>
            </a:r>
            <a:r>
              <a:rPr lang="ro-RO" sz="1000" dirty="0">
                <a:latin typeface="Arial" panose="020B0604020202020204" pitchFamily="34" charset="0"/>
                <a:cs typeface="Arial" panose="020B0604020202020204" pitchFamily="34" charset="0"/>
              </a:rPr>
              <a:t>gazolină</a:t>
            </a:r>
            <a:r>
              <a:rPr lang="en-US" sz="1000" dirty="0">
                <a:latin typeface="Arial" panose="020B0604020202020204" pitchFamily="34" charset="0"/>
                <a:cs typeface="Arial" panose="020B0604020202020204" pitchFamily="34" charset="0"/>
              </a:rPr>
              <a:t> de la </a:t>
            </a:r>
            <a:r>
              <a:rPr lang="ro-RO" sz="1000" dirty="0">
                <a:latin typeface="Arial" panose="020B0604020202020204" pitchFamily="34" charset="0"/>
                <a:cs typeface="Arial" panose="020B0604020202020204" pitchFamily="34" charset="0"/>
              </a:rPr>
              <a:t>degazolinările </a:t>
            </a:r>
            <a:r>
              <a:rPr lang="en-US" sz="1000" dirty="0">
                <a:latin typeface="Arial" panose="020B0604020202020204" pitchFamily="34" charset="0"/>
                <a:cs typeface="Arial" panose="020B0604020202020204" pitchFamily="34" charset="0"/>
              </a:rPr>
              <a:t>din </a:t>
            </a:r>
            <a:r>
              <a:rPr lang="ro-RO" sz="1000" dirty="0">
                <a:latin typeface="Arial" panose="020B0604020202020204" pitchFamily="34" charset="0"/>
                <a:cs typeface="Arial" panose="020B0604020202020204" pitchFamily="34" charset="0"/>
              </a:rPr>
              <a:t>Ardeal</a:t>
            </a:r>
            <a:r>
              <a:rPr lang="en-US" sz="1000" dirty="0">
                <a:latin typeface="Arial" panose="020B0604020202020204" pitchFamily="34" charset="0"/>
                <a:cs typeface="Arial" panose="020B0604020202020204" pitchFamily="34" charset="0"/>
              </a:rPr>
              <a:t> (</a:t>
            </a:r>
            <a:r>
              <a:rPr lang="ro-RO" sz="1000" dirty="0">
                <a:latin typeface="Arial" panose="020B0604020202020204" pitchFamily="34" charset="0"/>
                <a:cs typeface="Arial" panose="020B0604020202020204" pitchFamily="34" charset="0"/>
              </a:rPr>
              <a:t>Biled și Pecica</a:t>
            </a:r>
            <a:r>
              <a:rPr lang="en-US" sz="1000" dirty="0">
                <a:latin typeface="Arial" panose="020B0604020202020204" pitchFamily="34" charset="0"/>
                <a:cs typeface="Arial" panose="020B0604020202020204" pitchFamily="34" charset="0"/>
              </a:rPr>
              <a:t>) la </a:t>
            </a:r>
            <a:r>
              <a:rPr lang="ro-RO" sz="1000" dirty="0">
                <a:latin typeface="Arial" panose="020B0604020202020204" pitchFamily="34" charset="0"/>
                <a:cs typeface="Arial" panose="020B0604020202020204" pitchFamily="34" charset="0"/>
              </a:rPr>
              <a:t>rafinăria Petrobrazi</a:t>
            </a:r>
            <a:r>
              <a:rPr lang="en-US" sz="1000" dirty="0">
                <a:latin typeface="Arial" panose="020B0604020202020204" pitchFamily="34" charset="0"/>
                <a:cs typeface="Arial" panose="020B0604020202020204" pitchFamily="34" charset="0"/>
              </a:rPr>
              <a:t>. </a:t>
            </a:r>
            <a:endParaRPr lang="ro-RO" sz="1000" dirty="0">
              <a:latin typeface="Arial" panose="020B0604020202020204" pitchFamily="34" charset="0"/>
              <a:cs typeface="Arial" panose="020B0604020202020204" pitchFamily="34" charset="0"/>
            </a:endParaRPr>
          </a:p>
          <a:p>
            <a:pPr lvl="0" algn="just" fontAlgn="base" hangingPunct="0">
              <a:buFont typeface="Wingdings" panose="05000000000000000000" pitchFamily="2" charset="2"/>
              <a:buChar char="§"/>
            </a:pPr>
            <a:r>
              <a:rPr lang="ro-RO" sz="1000" b="1" dirty="0">
                <a:latin typeface="Arial" panose="020B0604020202020204" pitchFamily="34" charset="0"/>
                <a:cs typeface="Arial" panose="020B0604020202020204" pitchFamily="34" charset="0"/>
              </a:rPr>
              <a:t>Subsistemul</a:t>
            </a:r>
            <a:r>
              <a:rPr lang="en-US" sz="1000" b="1" dirty="0">
                <a:latin typeface="Arial" panose="020B0604020202020204" pitchFamily="34" charset="0"/>
                <a:cs typeface="Arial" panose="020B0604020202020204" pitchFamily="34" charset="0"/>
              </a:rPr>
              <a:t> de transport </a:t>
            </a:r>
            <a:r>
              <a:rPr lang="ro-RO" sz="1000" b="1" dirty="0">
                <a:latin typeface="Arial" panose="020B0604020202020204" pitchFamily="34" charset="0"/>
                <a:cs typeface="Arial" panose="020B0604020202020204" pitchFamily="34" charset="0"/>
              </a:rPr>
              <a:t>etan</a:t>
            </a:r>
            <a:r>
              <a:rPr lang="en-US" sz="1000" b="1" dirty="0">
                <a:latin typeface="Arial" panose="020B0604020202020204" pitchFamily="34" charset="0"/>
                <a:cs typeface="Arial" panose="020B0604020202020204" pitchFamily="34" charset="0"/>
              </a:rPr>
              <a:t> </a:t>
            </a:r>
            <a:r>
              <a:rPr lang="ro-RO" sz="1000" dirty="0">
                <a:latin typeface="Arial" panose="020B0604020202020204" pitchFamily="34" charset="0"/>
                <a:cs typeface="Arial" panose="020B0604020202020204" pitchFamily="34" charset="0"/>
              </a:rPr>
              <a:t>asigură</a:t>
            </a:r>
            <a:r>
              <a:rPr lang="en-US" sz="1000" dirty="0">
                <a:latin typeface="Arial" panose="020B0604020202020204" pitchFamily="34" charset="0"/>
                <a:cs typeface="Arial" panose="020B0604020202020204" pitchFamily="34" charset="0"/>
              </a:rPr>
              <a:t> </a:t>
            </a:r>
            <a:r>
              <a:rPr lang="ro-RO" sz="1000" dirty="0">
                <a:latin typeface="Arial" panose="020B0604020202020204" pitchFamily="34" charset="0"/>
                <a:cs typeface="Arial" panose="020B0604020202020204" pitchFamily="34" charset="0"/>
              </a:rPr>
              <a:t>transportul etanului </a:t>
            </a:r>
            <a:r>
              <a:rPr lang="en-US" sz="1000" dirty="0">
                <a:latin typeface="Arial" panose="020B0604020202020204" pitchFamily="34" charset="0"/>
                <a:cs typeface="Arial" panose="020B0604020202020204" pitchFamily="34" charset="0"/>
              </a:rPr>
              <a:t>de la </a:t>
            </a:r>
            <a:r>
              <a:rPr lang="ro-RO" sz="1000" dirty="0">
                <a:latin typeface="Arial" panose="020B0604020202020204" pitchFamily="34" charset="0"/>
                <a:cs typeface="Arial" panose="020B0604020202020204" pitchFamily="34" charset="0"/>
              </a:rPr>
              <a:t>platforma de deetenizare</a:t>
            </a:r>
            <a:r>
              <a:rPr lang="en-US" sz="1000" dirty="0">
                <a:latin typeface="Arial" panose="020B0604020202020204" pitchFamily="34" charset="0"/>
                <a:cs typeface="Arial" panose="020B0604020202020204" pitchFamily="34" charset="0"/>
              </a:rPr>
              <a:t> Turburea la </a:t>
            </a:r>
            <a:r>
              <a:rPr lang="ro-RO" sz="1000" dirty="0">
                <a:latin typeface="Arial" panose="020B0604020202020204" pitchFamily="34" charset="0"/>
                <a:cs typeface="Arial" panose="020B0604020202020204" pitchFamily="34" charset="0"/>
              </a:rPr>
              <a:t>rafinăria</a:t>
            </a:r>
            <a:r>
              <a:rPr lang="en-US" sz="1000" dirty="0">
                <a:latin typeface="Arial" panose="020B0604020202020204" pitchFamily="34" charset="0"/>
                <a:cs typeface="Arial" panose="020B0604020202020204" pitchFamily="34" charset="0"/>
              </a:rPr>
              <a:t> </a:t>
            </a:r>
            <a:r>
              <a:rPr lang="ro-RO" sz="1000" dirty="0">
                <a:latin typeface="Arial" panose="020B0604020202020204" pitchFamily="34" charset="0"/>
                <a:cs typeface="Arial" panose="020B0604020202020204" pitchFamily="34" charset="0"/>
              </a:rPr>
              <a:t>Arpechim </a:t>
            </a:r>
            <a:r>
              <a:rPr lang="en-US" sz="1000" dirty="0">
                <a:latin typeface="Arial" panose="020B0604020202020204" pitchFamily="34" charset="0"/>
                <a:cs typeface="Arial" panose="020B0604020202020204" pitchFamily="34" charset="0"/>
              </a:rPr>
              <a:t>Pitești.</a:t>
            </a:r>
            <a:r>
              <a:rPr lang="ro-RO" sz="1000" dirty="0">
                <a:latin typeface="Arial" panose="020B0604020202020204" pitchFamily="34" charset="0"/>
                <a:cs typeface="Arial" panose="020B0604020202020204" pitchFamily="34" charset="0"/>
              </a:rPr>
              <a:t> În prezent, datorită inactivității rafinăriei Arpechim, subsistemul este utilizat</a:t>
            </a:r>
            <a:r>
              <a:rPr lang="en-US" sz="1000" dirty="0">
                <a:latin typeface="Arial" panose="020B0604020202020204" pitchFamily="34" charset="0"/>
                <a:cs typeface="Arial" panose="020B0604020202020204" pitchFamily="34" charset="0"/>
              </a:rPr>
              <a:t> </a:t>
            </a:r>
            <a:r>
              <a:rPr lang="ro-RO" sz="1000" dirty="0">
                <a:latin typeface="Arial" panose="020B0604020202020204" pitchFamily="34" charset="0"/>
                <a:cs typeface="Arial" panose="020B0604020202020204" pitchFamily="34" charset="0"/>
              </a:rPr>
              <a:t>parțial pentru a transporta condensat,</a:t>
            </a:r>
            <a:r>
              <a:rPr lang="en-US" sz="1000" dirty="0">
                <a:latin typeface="Arial" panose="020B0604020202020204" pitchFamily="34" charset="0"/>
                <a:cs typeface="Arial" panose="020B0604020202020204" pitchFamily="34" charset="0"/>
              </a:rPr>
              <a:t> </a:t>
            </a:r>
            <a:r>
              <a:rPr lang="ro-RO" sz="1000" dirty="0">
                <a:latin typeface="Arial" panose="020B0604020202020204" pitchFamily="34" charset="0"/>
                <a:cs typeface="Arial" panose="020B0604020202020204" pitchFamily="34" charset="0"/>
              </a:rPr>
              <a:t>pe</a:t>
            </a:r>
            <a:r>
              <a:rPr lang="en-US" sz="1000" dirty="0">
                <a:latin typeface="Arial" panose="020B0604020202020204" pitchFamily="34" charset="0"/>
                <a:cs typeface="Arial" panose="020B0604020202020204" pitchFamily="34" charset="0"/>
              </a:rPr>
              <a:t> </a:t>
            </a:r>
            <a:r>
              <a:rPr lang="ro-RO" sz="1000" dirty="0">
                <a:latin typeface="Arial" panose="020B0604020202020204" pitchFamily="34" charset="0"/>
                <a:cs typeface="Arial" panose="020B0604020202020204" pitchFamily="34" charset="0"/>
              </a:rPr>
              <a:t>conducta</a:t>
            </a:r>
            <a:r>
              <a:rPr lang="en-US" sz="1000" dirty="0">
                <a:latin typeface="Arial" panose="020B0604020202020204" pitchFamily="34" charset="0"/>
                <a:cs typeface="Arial" panose="020B0604020202020204" pitchFamily="34" charset="0"/>
              </a:rPr>
              <a:t> care </a:t>
            </a:r>
            <a:r>
              <a:rPr lang="ro-RO" sz="1000" dirty="0">
                <a:latin typeface="Arial" panose="020B0604020202020204" pitchFamily="34" charset="0"/>
                <a:cs typeface="Arial" panose="020B0604020202020204" pitchFamily="34" charset="0"/>
              </a:rPr>
              <a:t>leagă depozitul</a:t>
            </a:r>
            <a:r>
              <a:rPr lang="en-US" sz="1000" dirty="0">
                <a:latin typeface="Arial" panose="020B0604020202020204" pitchFamily="34" charset="0"/>
                <a:cs typeface="Arial" panose="020B0604020202020204" pitchFamily="34" charset="0"/>
              </a:rPr>
              <a:t> Totea de </a:t>
            </a:r>
            <a:r>
              <a:rPr lang="ro-RO" sz="1000" dirty="0">
                <a:latin typeface="Arial" panose="020B0604020202020204" pitchFamily="34" charset="0"/>
                <a:cs typeface="Arial" panose="020B0604020202020204" pitchFamily="34" charset="0"/>
              </a:rPr>
              <a:t>rafinăria</a:t>
            </a:r>
            <a:r>
              <a:rPr lang="en-US" sz="1000" dirty="0">
                <a:latin typeface="Arial" panose="020B0604020202020204" pitchFamily="34" charset="0"/>
                <a:cs typeface="Arial" panose="020B0604020202020204" pitchFamily="34" charset="0"/>
              </a:rPr>
              <a:t> Petrobrazi</a:t>
            </a:r>
            <a:r>
              <a:rPr lang="ro-RO" sz="1000" dirty="0">
                <a:latin typeface="Arial" panose="020B0604020202020204" pitchFamily="34" charset="0"/>
                <a:cs typeface="Arial" panose="020B0604020202020204" pitchFamily="34" charset="0"/>
              </a:rPr>
              <a:t>.</a:t>
            </a:r>
          </a:p>
          <a:p>
            <a:pPr lvl="0" algn="just" fontAlgn="base" hangingPunct="0">
              <a:buFont typeface="Wingdings" panose="05000000000000000000" pitchFamily="2" charset="2"/>
              <a:buChar char="§"/>
            </a:pPr>
            <a:r>
              <a:rPr lang="ro-RO" sz="1000" b="1" dirty="0">
                <a:latin typeface="Arial" panose="020B0604020202020204" pitchFamily="34" charset="0"/>
                <a:cs typeface="Arial" panose="020B0604020202020204" pitchFamily="34" charset="0"/>
              </a:rPr>
              <a:t>Subsistemul de transport țiței import </a:t>
            </a:r>
            <a:r>
              <a:rPr lang="ro-RO" sz="1000" dirty="0">
                <a:latin typeface="Arial" panose="020B0604020202020204" pitchFamily="34" charset="0"/>
                <a:cs typeface="Arial" panose="020B0604020202020204" pitchFamily="34" charset="0"/>
              </a:rPr>
              <a:t>asigură transportul țițeiul de la Oil Terminal Constanța la rafinăriile din Ploiești, Arpechim-Pitești și Midia.</a:t>
            </a:r>
            <a:endParaRPr lang="en-US" sz="1000" dirty="0">
              <a:latin typeface="Arial" panose="020B0604020202020204" pitchFamily="34" charset="0"/>
              <a:cs typeface="Arial" panose="020B0604020202020204" pitchFamily="34" charset="0"/>
            </a:endParaRPr>
          </a:p>
          <a:p>
            <a:pPr marL="0" lvl="0" indent="0" algn="just" fontAlgn="base" hangingPunct="0">
              <a:buNone/>
            </a:pPr>
            <a:r>
              <a:rPr lang="ro-RO" sz="1000" dirty="0">
                <a:latin typeface="Arial" panose="020B0604020202020204" pitchFamily="34" charset="0"/>
                <a:cs typeface="Arial" panose="020B0604020202020204" pitchFamily="34" charset="0"/>
              </a:rPr>
              <a:t>Transportul cantităților de țiței se realizează de la punctele de predare</a:t>
            </a:r>
            <a:r>
              <a:rPr lang="en-US" sz="1000" dirty="0">
                <a:latin typeface="Arial" panose="020B0604020202020204" pitchFamily="34" charset="0"/>
                <a:cs typeface="Arial" panose="020B0604020202020204" pitchFamily="34" charset="0"/>
              </a:rPr>
              <a:t> </a:t>
            </a:r>
            <a:r>
              <a:rPr lang="ro-RO" sz="1000" dirty="0">
                <a:latin typeface="Arial" panose="020B0604020202020204" pitchFamily="34" charset="0"/>
                <a:cs typeface="Arial" panose="020B0604020202020204" pitchFamily="34" charset="0"/>
              </a:rPr>
              <a:t>de către producători sau importatori, din zonele de extracţie, sau din Oil Terminal, la unităţile de prelucrare (la rafinării), utilizând diverse facilităţi, atât în punctele de pompare cât şi în cele de primire.</a:t>
            </a:r>
            <a:endParaRPr lang="en-US" sz="1000" dirty="0">
              <a:latin typeface="Arial" panose="020B0604020202020204" pitchFamily="34" charset="0"/>
              <a:cs typeface="Arial" panose="020B0604020202020204" pitchFamily="34" charset="0"/>
            </a:endParaRPr>
          </a:p>
          <a:p>
            <a:pPr marL="0" lvl="0" indent="0" algn="just" fontAlgn="base" hangingPunct="0">
              <a:buNone/>
            </a:pPr>
            <a:r>
              <a:rPr lang="ro-RO" sz="1000" dirty="0">
                <a:latin typeface="Arial" panose="020B0604020202020204" pitchFamily="34" charset="0"/>
                <a:cs typeface="Arial" panose="020B0604020202020204" pitchFamily="34" charset="0"/>
              </a:rPr>
              <a:t>Aceste facilităţi sunt rezervoarele de depozitare ţiţei şi condensat din depozite, tancuri pentru depozitarea gazolinei, conductele tehnologice din depozitele de pompare/primire, agregate de pompare (pompe booster, pompe principale, motoare de acţionare), conducte magistrale, rampe de încărcare şi descărcare ţiţei şi gazolină, vagoane cisternă.</a:t>
            </a:r>
          </a:p>
          <a:p>
            <a:pPr marL="0" indent="0" algn="just">
              <a:buNone/>
              <a:defRPr/>
            </a:pPr>
            <a:endParaRPr lang="ro-RO" sz="1000" dirty="0">
              <a:latin typeface="Arial" panose="020B0604020202020204" pitchFamily="34" charset="0"/>
              <a:cs typeface="Arial" panose="020B0604020202020204" pitchFamily="34" charset="0"/>
            </a:endParaRPr>
          </a:p>
          <a:p>
            <a:pPr marL="0" indent="0" algn="just">
              <a:buFont typeface="Arial" panose="020B0604020202020204" pitchFamily="34" charset="0"/>
              <a:buNone/>
              <a:defRPr/>
            </a:pPr>
            <a:endParaRPr lang="ro-RO" sz="1000" dirty="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defRPr/>
            </a:pPr>
            <a:endParaRPr lang="ro-RO" sz="1000" dirty="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defRPr/>
            </a:pPr>
            <a:endParaRPr lang="ro-RO" sz="1000" dirty="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defRPr/>
            </a:pPr>
            <a:endParaRPr lang="ro-RO" sz="1000" dirty="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defRPr/>
            </a:pPr>
            <a:endParaRPr lang="ro-RO" sz="1000" dirty="0">
              <a:solidFill>
                <a:prstClr val="black"/>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96" y="69730"/>
            <a:ext cx="1700551" cy="365760"/>
          </a:xfrm>
          <a:prstGeom prst="rect">
            <a:avLst/>
          </a:prstGeom>
        </p:spPr>
      </p:pic>
      <p:grpSp>
        <p:nvGrpSpPr>
          <p:cNvPr id="19" name="Group 18"/>
          <p:cNvGrpSpPr/>
          <p:nvPr/>
        </p:nvGrpSpPr>
        <p:grpSpPr>
          <a:xfrm>
            <a:off x="93295" y="4725144"/>
            <a:ext cx="4182090" cy="1957084"/>
            <a:chOff x="346074" y="6545200"/>
            <a:chExt cx="4986833" cy="2459765"/>
          </a:xfrm>
        </p:grpSpPr>
        <p:graphicFrame>
          <p:nvGraphicFramePr>
            <p:cNvPr id="20" name="Chart 19"/>
            <p:cNvGraphicFramePr>
              <a:graphicFrameLocks/>
            </p:cNvGraphicFramePr>
            <p:nvPr>
              <p:extLst>
                <p:ext uri="{D42A27DB-BD31-4B8C-83A1-F6EECF244321}">
                  <p14:modId xmlns:p14="http://schemas.microsoft.com/office/powerpoint/2010/main" val="488071533"/>
                </p:ext>
              </p:extLst>
            </p:nvPr>
          </p:nvGraphicFramePr>
          <p:xfrm>
            <a:off x="346074" y="6545200"/>
            <a:ext cx="4986833" cy="2459765"/>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1135795" y="7036456"/>
              <a:ext cx="2210609" cy="638268"/>
            </a:xfrm>
            <a:prstGeom prst="rect">
              <a:avLst/>
            </a:prstGeom>
            <a:noFill/>
          </p:spPr>
          <p:txBody>
            <a:bodyPr wrap="square" rtlCol="0">
              <a:spAutoFit/>
            </a:bodyPr>
            <a:lstStyle/>
            <a:p>
              <a:pPr algn="ctr"/>
              <a:r>
                <a:rPr lang="ro-RO" sz="900" b="1" dirty="0">
                  <a:latin typeface="Arial" panose="020B0604020202020204" pitchFamily="34" charset="0"/>
                  <a:cs typeface="Arial" panose="020B0604020202020204" pitchFamily="34" charset="0"/>
                </a:rPr>
                <a:t>Statul</a:t>
              </a:r>
              <a:r>
                <a:rPr lang="en-US" sz="900" b="1" dirty="0">
                  <a:latin typeface="Arial" panose="020B0604020202020204" pitchFamily="34" charset="0"/>
                  <a:cs typeface="Arial" panose="020B0604020202020204" pitchFamily="34" charset="0"/>
                </a:rPr>
                <a:t> Rom</a:t>
              </a:r>
              <a:r>
                <a:rPr lang="ro-RO" sz="900" b="1" dirty="0">
                  <a:latin typeface="Arial" panose="020B0604020202020204" pitchFamily="34" charset="0"/>
                  <a:cs typeface="Arial" panose="020B0604020202020204" pitchFamily="34" charset="0"/>
                </a:rPr>
                <a:t>â</a:t>
              </a:r>
              <a:r>
                <a:rPr lang="en-US" sz="900" b="1" dirty="0">
                  <a:latin typeface="Arial" panose="020B0604020202020204" pitchFamily="34" charset="0"/>
                  <a:cs typeface="Arial" panose="020B0604020202020204" pitchFamily="34" charset="0"/>
                </a:rPr>
                <a:t>n</a:t>
              </a:r>
              <a:r>
                <a:rPr lang="ro-RO" sz="900" b="1" dirty="0">
                  <a:latin typeface="Arial" panose="020B0604020202020204" pitchFamily="34" charset="0"/>
                  <a:cs typeface="Arial" panose="020B0604020202020204" pitchFamily="34" charset="0"/>
                </a:rPr>
                <a:t> prin</a:t>
              </a:r>
              <a:endParaRPr lang="en-US" sz="900" b="1" dirty="0">
                <a:latin typeface="Arial" panose="020B0604020202020204" pitchFamily="34" charset="0"/>
                <a:cs typeface="Arial" panose="020B0604020202020204" pitchFamily="34" charset="0"/>
              </a:endParaRPr>
            </a:p>
            <a:p>
              <a:pPr algn="ctr"/>
              <a:r>
                <a:rPr lang="en-US" sz="900" b="1" dirty="0">
                  <a:latin typeface="Arial" panose="020B0604020202020204" pitchFamily="34" charset="0"/>
                  <a:cs typeface="Arial" panose="020B0604020202020204" pitchFamily="34" charset="0"/>
                </a:rPr>
                <a:t> </a:t>
              </a:r>
              <a:r>
                <a:rPr lang="ro-MD" sz="900" b="1" dirty="0">
                  <a:latin typeface="Arial" panose="020B0604020202020204" pitchFamily="34" charset="0"/>
                  <a:cs typeface="Arial" panose="020B0604020202020204" pitchFamily="34" charset="0"/>
                </a:rPr>
                <a:t>Ministerul </a:t>
              </a:r>
              <a:r>
                <a:rPr lang="ro-RO" sz="900" b="1" dirty="0">
                  <a:latin typeface="Arial" panose="020B0604020202020204" pitchFamily="34" charset="0"/>
                  <a:cs typeface="Arial" panose="020B0604020202020204" pitchFamily="34" charset="0"/>
                </a:rPr>
                <a:t>Energiei</a:t>
              </a:r>
              <a:endParaRPr lang="ro-MD" sz="900" b="1" dirty="0">
                <a:latin typeface="Arial" panose="020B0604020202020204" pitchFamily="34" charset="0"/>
                <a:cs typeface="Arial" panose="020B0604020202020204" pitchFamily="34" charset="0"/>
              </a:endParaRPr>
            </a:p>
            <a:p>
              <a:pPr algn="ctr"/>
              <a:r>
                <a:rPr lang="ro-MD" sz="900" b="1" dirty="0">
                  <a:latin typeface="Arial" panose="020B0604020202020204" pitchFamily="34" charset="0"/>
                  <a:cs typeface="Arial" panose="020B0604020202020204" pitchFamily="34" charset="0"/>
                </a:rPr>
                <a:t>58,71%</a:t>
              </a:r>
              <a:endParaRPr lang="en-US" sz="900" b="1" dirty="0">
                <a:latin typeface="Arial" panose="020B0604020202020204" pitchFamily="34" charset="0"/>
                <a:cs typeface="Arial" panose="020B0604020202020204" pitchFamily="34" charset="0"/>
              </a:endParaRPr>
            </a:p>
          </p:txBody>
        </p:sp>
        <p:sp>
          <p:nvSpPr>
            <p:cNvPr id="23" name="TextBox 22"/>
            <p:cNvSpPr txBox="1"/>
            <p:nvPr/>
          </p:nvSpPr>
          <p:spPr>
            <a:xfrm>
              <a:off x="3240325" y="7609164"/>
              <a:ext cx="1140194" cy="638268"/>
            </a:xfrm>
            <a:prstGeom prst="rect">
              <a:avLst/>
            </a:prstGeom>
            <a:noFill/>
          </p:spPr>
          <p:txBody>
            <a:bodyPr wrap="square" rtlCol="0">
              <a:spAutoFit/>
            </a:bodyPr>
            <a:lstStyle/>
            <a:p>
              <a:pPr algn="ctr"/>
              <a:r>
                <a:rPr lang="ro-MD" sz="900" b="1" dirty="0">
                  <a:latin typeface="Arial" panose="020B0604020202020204" pitchFamily="34" charset="0"/>
                  <a:cs typeface="Arial" panose="020B0604020202020204" pitchFamily="34" charset="0"/>
                </a:rPr>
                <a:t>Persoane juridice</a:t>
              </a:r>
            </a:p>
            <a:p>
              <a:pPr algn="ctr"/>
              <a:r>
                <a:rPr lang="ro-RO" sz="900" b="1" dirty="0">
                  <a:latin typeface="Arial" panose="020B0604020202020204" pitchFamily="34" charset="0"/>
                  <a:cs typeface="Arial" panose="020B0604020202020204" pitchFamily="34" charset="0"/>
                </a:rPr>
                <a:t>2</a:t>
              </a:r>
              <a:r>
                <a:rPr lang="en-US" sz="900" b="1" dirty="0">
                  <a:latin typeface="Arial" panose="020B0604020202020204" pitchFamily="34" charset="0"/>
                  <a:cs typeface="Arial" panose="020B0604020202020204" pitchFamily="34" charset="0"/>
                </a:rPr>
                <a:t>1,98</a:t>
              </a:r>
              <a:r>
                <a:rPr lang="ro-MD" sz="900" b="1" dirty="0">
                  <a:latin typeface="Arial" panose="020B0604020202020204" pitchFamily="34" charset="0"/>
                  <a:cs typeface="Arial" panose="020B0604020202020204" pitchFamily="34" charset="0"/>
                </a:rPr>
                <a:t>%</a:t>
              </a:r>
              <a:endParaRPr lang="en-US" sz="900" b="1" dirty="0">
                <a:latin typeface="Arial" panose="020B0604020202020204" pitchFamily="34" charset="0"/>
                <a:cs typeface="Arial" panose="020B0604020202020204" pitchFamily="34" charset="0"/>
              </a:endParaRPr>
            </a:p>
          </p:txBody>
        </p:sp>
        <p:sp>
          <p:nvSpPr>
            <p:cNvPr id="24" name="TextBox 23"/>
            <p:cNvSpPr txBox="1"/>
            <p:nvPr/>
          </p:nvSpPr>
          <p:spPr>
            <a:xfrm>
              <a:off x="2033612" y="7912177"/>
              <a:ext cx="994450" cy="638268"/>
            </a:xfrm>
            <a:prstGeom prst="rect">
              <a:avLst/>
            </a:prstGeom>
            <a:noFill/>
          </p:spPr>
          <p:txBody>
            <a:bodyPr wrap="square" rtlCol="0">
              <a:spAutoFit/>
            </a:bodyPr>
            <a:lstStyle/>
            <a:p>
              <a:pPr algn="ctr"/>
              <a:r>
                <a:rPr lang="ro-MD" sz="900" b="1" dirty="0">
                  <a:solidFill>
                    <a:schemeClr val="bg1"/>
                  </a:solidFill>
                  <a:latin typeface="Arial" panose="020B0604020202020204" pitchFamily="34" charset="0"/>
                  <a:cs typeface="Arial" panose="020B0604020202020204" pitchFamily="34" charset="0"/>
                </a:rPr>
                <a:t>Persoane f</a:t>
              </a:r>
              <a:r>
                <a:rPr lang="en-US" sz="900" b="1" dirty="0" err="1">
                  <a:solidFill>
                    <a:schemeClr val="bg1"/>
                  </a:solidFill>
                  <a:latin typeface="Arial" panose="020B0604020202020204" pitchFamily="34" charset="0"/>
                  <a:cs typeface="Arial" panose="020B0604020202020204" pitchFamily="34" charset="0"/>
                </a:rPr>
                <a:t>i</a:t>
              </a:r>
              <a:r>
                <a:rPr lang="ro-MD" sz="900" b="1" dirty="0">
                  <a:solidFill>
                    <a:schemeClr val="bg1"/>
                  </a:solidFill>
                  <a:latin typeface="Arial" panose="020B0604020202020204" pitchFamily="34" charset="0"/>
                  <a:cs typeface="Arial" panose="020B0604020202020204" pitchFamily="34" charset="0"/>
                </a:rPr>
                <a:t>zice</a:t>
              </a:r>
            </a:p>
            <a:p>
              <a:pPr algn="ctr"/>
              <a:r>
                <a:rPr lang="ro-RO" sz="900" b="1" dirty="0">
                  <a:solidFill>
                    <a:schemeClr val="bg1"/>
                  </a:solidFill>
                  <a:latin typeface="Arial" panose="020B0604020202020204" pitchFamily="34" charset="0"/>
                  <a:cs typeface="Arial" panose="020B0604020202020204" pitchFamily="34" charset="0"/>
                </a:rPr>
                <a:t>1</a:t>
              </a:r>
              <a:r>
                <a:rPr lang="en-US" sz="900" b="1" dirty="0">
                  <a:solidFill>
                    <a:schemeClr val="bg1"/>
                  </a:solidFill>
                  <a:latin typeface="Arial" panose="020B0604020202020204" pitchFamily="34" charset="0"/>
                  <a:cs typeface="Arial" panose="020B0604020202020204" pitchFamily="34" charset="0"/>
                </a:rPr>
                <a:t>9</a:t>
              </a:r>
              <a:r>
                <a:rPr lang="ro-RO" sz="900" b="1" dirty="0">
                  <a:solidFill>
                    <a:schemeClr val="bg1"/>
                  </a:solidFill>
                  <a:latin typeface="Arial" panose="020B0604020202020204" pitchFamily="34" charset="0"/>
                  <a:cs typeface="Arial" panose="020B0604020202020204" pitchFamily="34" charset="0"/>
                </a:rPr>
                <a:t>,</a:t>
              </a:r>
              <a:r>
                <a:rPr lang="en-US" sz="900" b="1" dirty="0">
                  <a:solidFill>
                    <a:schemeClr val="bg1"/>
                  </a:solidFill>
                  <a:latin typeface="Arial" panose="020B0604020202020204" pitchFamily="34" charset="0"/>
                  <a:cs typeface="Arial" panose="020B0604020202020204" pitchFamily="34" charset="0"/>
                </a:rPr>
                <a:t>30</a:t>
              </a:r>
              <a:r>
                <a:rPr lang="ro-MD" sz="900" b="1" dirty="0">
                  <a:solidFill>
                    <a:schemeClr val="bg1"/>
                  </a:solidFill>
                  <a:latin typeface="Arial" panose="020B0604020202020204" pitchFamily="34" charset="0"/>
                  <a:cs typeface="Arial" panose="020B0604020202020204" pitchFamily="34" charset="0"/>
                </a:rPr>
                <a:t>%</a:t>
              </a:r>
              <a:endParaRPr lang="en-US" sz="900" b="1" dirty="0">
                <a:solidFill>
                  <a:schemeClr val="bg1"/>
                </a:solidFill>
                <a:latin typeface="Arial" panose="020B0604020202020204" pitchFamily="34" charset="0"/>
                <a:cs typeface="Arial" panose="020B0604020202020204" pitchFamily="34" charset="0"/>
              </a:endParaRPr>
            </a:p>
          </p:txBody>
        </p:sp>
      </p:grpSp>
      <p:sp>
        <p:nvSpPr>
          <p:cNvPr id="18" name="Rounded Rectangle 17"/>
          <p:cNvSpPr/>
          <p:nvPr/>
        </p:nvSpPr>
        <p:spPr>
          <a:xfrm>
            <a:off x="172619" y="4528361"/>
            <a:ext cx="4140200" cy="30017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sz="1100" b="1" dirty="0">
                <a:solidFill>
                  <a:schemeClr val="bg1"/>
                </a:solidFill>
                <a:latin typeface="Arial" panose="020B0604020202020204" pitchFamily="34" charset="0"/>
                <a:cs typeface="Arial" panose="020B0604020202020204" pitchFamily="34" charset="0"/>
              </a:rPr>
              <a:t>Structura Acționariatului</a:t>
            </a:r>
            <a:r>
              <a:rPr lang="en-US" sz="1100" b="1" dirty="0">
                <a:solidFill>
                  <a:schemeClr val="bg1"/>
                </a:solidFill>
                <a:latin typeface="Arial" panose="020B0604020202020204" pitchFamily="34" charset="0"/>
                <a:cs typeface="Arial" panose="020B0604020202020204" pitchFamily="34" charset="0"/>
              </a:rPr>
              <a:t> </a:t>
            </a:r>
            <a:r>
              <a:rPr lang="en-US" sz="1050" b="1" dirty="0">
                <a:solidFill>
                  <a:schemeClr val="bg1"/>
                </a:solidFill>
                <a:latin typeface="Arial" panose="020B0604020202020204" pitchFamily="34" charset="0"/>
                <a:cs typeface="Arial" panose="020B0604020202020204" pitchFamily="34" charset="0"/>
              </a:rPr>
              <a:t>(18</a:t>
            </a:r>
            <a:r>
              <a:rPr lang="ro-RO" sz="1050" b="1" dirty="0">
                <a:solidFill>
                  <a:schemeClr val="bg1"/>
                </a:solidFill>
                <a:latin typeface="Arial" panose="020B0604020202020204" pitchFamily="34" charset="0"/>
                <a:cs typeface="Arial" panose="020B0604020202020204" pitchFamily="34" charset="0"/>
              </a:rPr>
              <a:t>.</a:t>
            </a:r>
            <a:r>
              <a:rPr lang="en-US" sz="1050" b="1" dirty="0">
                <a:solidFill>
                  <a:schemeClr val="bg1"/>
                </a:solidFill>
                <a:latin typeface="Arial" panose="020B0604020202020204" pitchFamily="34" charset="0"/>
                <a:cs typeface="Arial" panose="020B0604020202020204" pitchFamily="34" charset="0"/>
              </a:rPr>
              <a:t>10.20</a:t>
            </a:r>
            <a:r>
              <a:rPr lang="ro-RO" sz="1050" b="1" dirty="0">
                <a:solidFill>
                  <a:schemeClr val="bg1"/>
                </a:solidFill>
                <a:latin typeface="Arial" panose="020B0604020202020204" pitchFamily="34" charset="0"/>
                <a:cs typeface="Arial" panose="020B0604020202020204" pitchFamily="34" charset="0"/>
              </a:rPr>
              <a:t>22</a:t>
            </a:r>
            <a:r>
              <a:rPr lang="en-US" sz="1050" b="1" dirty="0">
                <a:solidFill>
                  <a:schemeClr val="bg1"/>
                </a:solidFill>
                <a:latin typeface="Arial" panose="020B0604020202020204" pitchFamily="34" charset="0"/>
                <a:cs typeface="Arial" panose="020B0604020202020204" pitchFamily="34" charset="0"/>
              </a:rPr>
              <a:t>)</a:t>
            </a:r>
            <a:endParaRPr lang="en-GB" sz="1050" b="1" dirty="0">
              <a:solidFill>
                <a:schemeClr val="bg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B4E312E3-86BB-4412-9202-38BC7811D109}"/>
              </a:ext>
            </a:extLst>
          </p:cNvPr>
          <p:cNvSpPr/>
          <p:nvPr/>
        </p:nvSpPr>
        <p:spPr>
          <a:xfrm>
            <a:off x="8566449" y="6316468"/>
            <a:ext cx="365760" cy="365760"/>
          </a:xfrm>
          <a:prstGeom prst="ellipse">
            <a:avLst/>
          </a:prstGeom>
          <a:solidFill>
            <a:srgbClr val="92D050"/>
          </a:solidFill>
        </p:spPr>
        <p:style>
          <a:lnRef idx="2">
            <a:schemeClr val="dk2">
              <a:hueOff val="0"/>
              <a:satOff val="0"/>
              <a:lumOff val="0"/>
              <a:alphaOff val="0"/>
            </a:schemeClr>
          </a:lnRef>
          <a:fillRef idx="1">
            <a:scrgbClr r="0" g="0" b="0"/>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6" name="TextBox 25">
            <a:extLst>
              <a:ext uri="{FF2B5EF4-FFF2-40B4-BE49-F238E27FC236}">
                <a16:creationId xmlns:a16="http://schemas.microsoft.com/office/drawing/2014/main" id="{F86A8096-ABAA-44EB-97C7-4388463CF29D}"/>
              </a:ext>
            </a:extLst>
          </p:cNvPr>
          <p:cNvSpPr txBox="1"/>
          <p:nvPr/>
        </p:nvSpPr>
        <p:spPr>
          <a:xfrm>
            <a:off x="8634905" y="6376237"/>
            <a:ext cx="216024" cy="246221"/>
          </a:xfrm>
          <a:prstGeom prst="rect">
            <a:avLst/>
          </a:prstGeom>
          <a:noFill/>
        </p:spPr>
        <p:txBody>
          <a:bodyPr wrap="square" rtlCol="0">
            <a:spAutoFit/>
          </a:bodyPr>
          <a:lstStyle/>
          <a:p>
            <a:r>
              <a:rPr lang="ro-RO" sz="1000" b="1" dirty="0">
                <a:latin typeface="Arial" pitchFamily="34" charset="0"/>
                <a:cs typeface="Arial" pitchFamily="34" charset="0"/>
              </a:rPr>
              <a:t>3</a:t>
            </a:r>
            <a:endParaRPr lang="en-US" sz="1000" b="1" dirty="0">
              <a:latin typeface="Arial" pitchFamily="34" charset="0"/>
              <a:cs typeface="Arial" pitchFamily="34" charset="0"/>
            </a:endParaRPr>
          </a:p>
        </p:txBody>
      </p:sp>
    </p:spTree>
    <p:extLst>
      <p:ext uri="{BB962C8B-B14F-4D97-AF65-F5344CB8AC3E}">
        <p14:creationId xmlns:p14="http://schemas.microsoft.com/office/powerpoint/2010/main" val="1378991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6783F6-9C41-69C1-D2C2-2A64EF4F6841}"/>
              </a:ext>
            </a:extLst>
          </p:cNvPr>
          <p:cNvGraphicFramePr>
            <a:graphicFrameLocks noChangeAspect="1"/>
          </p:cNvGraphicFramePr>
          <p:nvPr>
            <p:custDataLst>
              <p:tags r:id="rId1"/>
            </p:custDataLst>
            <p:extLst>
              <p:ext uri="{D42A27DB-BD31-4B8C-83A1-F6EECF244321}">
                <p14:modId xmlns:p14="http://schemas.microsoft.com/office/powerpoint/2010/main" val="2573283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570099" y="-1153933"/>
            <a:ext cx="6192688" cy="9025698"/>
          </a:xfrm>
          <a:prstGeom prst="rect">
            <a:avLst/>
          </a:prstGeom>
          <a:effectLst>
            <a:softEdge rad="1206500"/>
          </a:effectLst>
        </p:spPr>
      </p:pic>
      <p:sp>
        <p:nvSpPr>
          <p:cNvPr id="9" name="Rounded Rectangle 8"/>
          <p:cNvSpPr/>
          <p:nvPr/>
        </p:nvSpPr>
        <p:spPr>
          <a:xfrm>
            <a:off x="810402" y="261740"/>
            <a:ext cx="4500759" cy="54046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 indent="0" algn="ctr">
              <a:buNone/>
            </a:pPr>
            <a:r>
              <a:rPr lang="ro-RO" sz="1600" b="1" dirty="0">
                <a:solidFill>
                  <a:schemeClr val="bg1"/>
                </a:solidFill>
                <a:latin typeface="Arial" pitchFamily="34" charset="0"/>
                <a:cs typeface="Arial" pitchFamily="34" charset="0"/>
              </a:rPr>
              <a:t>Prezentare rezultate financiare </a:t>
            </a:r>
          </a:p>
          <a:p>
            <a:pPr marL="45720" indent="0" algn="ctr">
              <a:buNone/>
            </a:pPr>
            <a:r>
              <a:rPr lang="en-US" sz="1600" b="1" dirty="0">
                <a:solidFill>
                  <a:schemeClr val="bg1"/>
                </a:solidFill>
                <a:latin typeface="Arial" pitchFamily="34" charset="0"/>
                <a:cs typeface="Arial" pitchFamily="34" charset="0"/>
              </a:rPr>
              <a:t>9 luni </a:t>
            </a:r>
            <a:r>
              <a:rPr lang="ro-RO" sz="1600" b="1" dirty="0">
                <a:solidFill>
                  <a:schemeClr val="bg1"/>
                </a:solidFill>
                <a:latin typeface="Arial" pitchFamily="34" charset="0"/>
                <a:cs typeface="Arial" pitchFamily="34" charset="0"/>
              </a:rPr>
              <a:t>2022</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6256" y="262572"/>
            <a:ext cx="1927292" cy="414528"/>
          </a:xfrm>
          <a:prstGeom prst="rect">
            <a:avLst/>
          </a:prstGeom>
        </p:spPr>
      </p:pic>
      <p:grpSp>
        <p:nvGrpSpPr>
          <p:cNvPr id="6" name="Group 5">
            <a:extLst>
              <a:ext uri="{FF2B5EF4-FFF2-40B4-BE49-F238E27FC236}">
                <a16:creationId xmlns:a16="http://schemas.microsoft.com/office/drawing/2014/main" id="{82039759-FF9B-452E-8C71-A294675B684F}"/>
              </a:ext>
            </a:extLst>
          </p:cNvPr>
          <p:cNvGrpSpPr/>
          <p:nvPr/>
        </p:nvGrpSpPr>
        <p:grpSpPr>
          <a:xfrm>
            <a:off x="153594" y="1132386"/>
            <a:ext cx="6156176" cy="5322709"/>
            <a:chOff x="29283" y="1124744"/>
            <a:chExt cx="5688632" cy="5208685"/>
          </a:xfrm>
        </p:grpSpPr>
        <p:graphicFrame>
          <p:nvGraphicFramePr>
            <p:cNvPr id="7" name="Diagram 6">
              <a:extLst>
                <a:ext uri="{FF2B5EF4-FFF2-40B4-BE49-F238E27FC236}">
                  <a16:creationId xmlns:a16="http://schemas.microsoft.com/office/drawing/2014/main" id="{A2F2FD06-B222-468A-8651-09FF0F6900A3}"/>
                </a:ext>
              </a:extLst>
            </p:cNvPr>
            <p:cNvGraphicFramePr/>
            <p:nvPr>
              <p:extLst>
                <p:ext uri="{D42A27DB-BD31-4B8C-83A1-F6EECF244321}">
                  <p14:modId xmlns:p14="http://schemas.microsoft.com/office/powerpoint/2010/main" val="3353541798"/>
                </p:ext>
              </p:extLst>
            </p:nvPr>
          </p:nvGraphicFramePr>
          <p:xfrm>
            <a:off x="29283" y="1124744"/>
            <a:ext cx="5688632" cy="51845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Oval 7">
              <a:hlinkClick r:id="rId12" action="ppaction://hlinksldjump"/>
              <a:extLst>
                <a:ext uri="{FF2B5EF4-FFF2-40B4-BE49-F238E27FC236}">
                  <a16:creationId xmlns:a16="http://schemas.microsoft.com/office/drawing/2014/main" id="{A7524C6D-C6FF-44B2-8F72-5C7481C83762}"/>
                </a:ext>
              </a:extLst>
            </p:cNvPr>
            <p:cNvSpPr/>
            <p:nvPr/>
          </p:nvSpPr>
          <p:spPr>
            <a:xfrm>
              <a:off x="4460491" y="1124744"/>
              <a:ext cx="656062" cy="675656"/>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a:latin typeface="Arial" panose="020B0604020202020204" pitchFamily="34" charset="0"/>
                  <a:cs typeface="Arial" panose="020B0604020202020204" pitchFamily="34" charset="0"/>
                </a:rPr>
                <a:t>5</a:t>
              </a:r>
            </a:p>
          </p:txBody>
        </p:sp>
        <p:sp>
          <p:nvSpPr>
            <p:cNvPr id="10" name="Oval 9">
              <a:hlinkClick r:id="rId13" action="ppaction://hlinksldjump"/>
              <a:extLst>
                <a:ext uri="{FF2B5EF4-FFF2-40B4-BE49-F238E27FC236}">
                  <a16:creationId xmlns:a16="http://schemas.microsoft.com/office/drawing/2014/main" id="{F1EFE1BB-56A1-4EC4-97C3-83AE99A875C4}"/>
                </a:ext>
              </a:extLst>
            </p:cNvPr>
            <p:cNvSpPr/>
            <p:nvPr/>
          </p:nvSpPr>
          <p:spPr>
            <a:xfrm>
              <a:off x="4460491" y="1884756"/>
              <a:ext cx="656062" cy="651923"/>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a:latin typeface="Arial" panose="020B0604020202020204" pitchFamily="34" charset="0"/>
                  <a:cs typeface="Arial" panose="020B0604020202020204" pitchFamily="34" charset="0"/>
                </a:rPr>
                <a:t>6</a:t>
              </a:r>
            </a:p>
          </p:txBody>
        </p:sp>
        <p:sp>
          <p:nvSpPr>
            <p:cNvPr id="11" name="Oval 10">
              <a:hlinkClick r:id="rId14" action="ppaction://hlinksldjump"/>
              <a:extLst>
                <a:ext uri="{FF2B5EF4-FFF2-40B4-BE49-F238E27FC236}">
                  <a16:creationId xmlns:a16="http://schemas.microsoft.com/office/drawing/2014/main" id="{F1737EF0-A942-496F-A258-BD00200950E2}"/>
                </a:ext>
              </a:extLst>
            </p:cNvPr>
            <p:cNvSpPr/>
            <p:nvPr/>
          </p:nvSpPr>
          <p:spPr>
            <a:xfrm>
              <a:off x="4455625" y="3338232"/>
              <a:ext cx="656062" cy="67875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a:latin typeface="Arial" panose="020B0604020202020204" pitchFamily="34" charset="0"/>
                  <a:cs typeface="Arial" panose="020B0604020202020204" pitchFamily="34" charset="0"/>
                </a:rPr>
                <a:t>9</a:t>
              </a:r>
            </a:p>
          </p:txBody>
        </p:sp>
        <p:sp>
          <p:nvSpPr>
            <p:cNvPr id="12" name="Oval 11">
              <a:hlinkClick r:id="rId15" action="ppaction://hlinksldjump"/>
              <a:extLst>
                <a:ext uri="{FF2B5EF4-FFF2-40B4-BE49-F238E27FC236}">
                  <a16:creationId xmlns:a16="http://schemas.microsoft.com/office/drawing/2014/main" id="{664D8D3D-BD39-4DBA-A035-BCF7E1E9E504}"/>
                </a:ext>
              </a:extLst>
            </p:cNvPr>
            <p:cNvSpPr/>
            <p:nvPr/>
          </p:nvSpPr>
          <p:spPr>
            <a:xfrm>
              <a:off x="4455625" y="4122368"/>
              <a:ext cx="656062" cy="678758"/>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a:latin typeface="Arial" panose="020B0604020202020204" pitchFamily="34" charset="0"/>
                  <a:cs typeface="Arial" panose="020B0604020202020204" pitchFamily="34" charset="0"/>
                </a:rPr>
                <a:t>10</a:t>
              </a:r>
            </a:p>
          </p:txBody>
        </p:sp>
        <p:sp>
          <p:nvSpPr>
            <p:cNvPr id="13" name="Oval 12">
              <a:hlinkClick r:id="rId16" action="ppaction://hlinksldjump"/>
              <a:extLst>
                <a:ext uri="{FF2B5EF4-FFF2-40B4-BE49-F238E27FC236}">
                  <a16:creationId xmlns:a16="http://schemas.microsoft.com/office/drawing/2014/main" id="{E5D0C384-65EB-4C9A-8563-80EF88F1DEC5}"/>
                </a:ext>
              </a:extLst>
            </p:cNvPr>
            <p:cNvSpPr/>
            <p:nvPr/>
          </p:nvSpPr>
          <p:spPr>
            <a:xfrm>
              <a:off x="4455624" y="5641757"/>
              <a:ext cx="656062" cy="69167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a:latin typeface="Arial" panose="020B0604020202020204" pitchFamily="34" charset="0"/>
                  <a:cs typeface="Arial" panose="020B0604020202020204" pitchFamily="34" charset="0"/>
                </a:rPr>
                <a:t>15</a:t>
              </a:r>
            </a:p>
          </p:txBody>
        </p:sp>
        <p:sp>
          <p:nvSpPr>
            <p:cNvPr id="14" name="Oval 13">
              <a:hlinkClick r:id="rId17" action="ppaction://hlinksldjump"/>
              <a:extLst>
                <a:ext uri="{FF2B5EF4-FFF2-40B4-BE49-F238E27FC236}">
                  <a16:creationId xmlns:a16="http://schemas.microsoft.com/office/drawing/2014/main" id="{475C79BD-4B25-4673-B1CD-A40C757F31CA}"/>
                </a:ext>
              </a:extLst>
            </p:cNvPr>
            <p:cNvSpPr/>
            <p:nvPr/>
          </p:nvSpPr>
          <p:spPr>
            <a:xfrm>
              <a:off x="4455625" y="4892561"/>
              <a:ext cx="656062" cy="67875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a:latin typeface="Arial" panose="020B0604020202020204" pitchFamily="34" charset="0"/>
                  <a:cs typeface="Arial" panose="020B0604020202020204" pitchFamily="34" charset="0"/>
                </a:rPr>
                <a:t>12</a:t>
              </a:r>
            </a:p>
          </p:txBody>
        </p:sp>
      </p:grpSp>
      <p:sp>
        <p:nvSpPr>
          <p:cNvPr id="15" name="Oval 14">
            <a:hlinkClick r:id="rId12" action="ppaction://hlinksldjump"/>
            <a:extLst>
              <a:ext uri="{FF2B5EF4-FFF2-40B4-BE49-F238E27FC236}">
                <a16:creationId xmlns:a16="http://schemas.microsoft.com/office/drawing/2014/main" id="{4D639D4F-0BA9-4B0B-9D5A-82547350E6C9}"/>
              </a:ext>
            </a:extLst>
          </p:cNvPr>
          <p:cNvSpPr/>
          <p:nvPr/>
        </p:nvSpPr>
        <p:spPr>
          <a:xfrm>
            <a:off x="4943733" y="2624504"/>
            <a:ext cx="709983" cy="690448"/>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a:latin typeface="Arial" panose="020B0604020202020204" pitchFamily="34" charset="0"/>
                <a:cs typeface="Arial" panose="020B0604020202020204" pitchFamily="34" charset="0"/>
              </a:rPr>
              <a:t>8</a:t>
            </a:r>
          </a:p>
        </p:txBody>
      </p:sp>
      <p:sp>
        <p:nvSpPr>
          <p:cNvPr id="16" name="Oval 15">
            <a:extLst>
              <a:ext uri="{FF2B5EF4-FFF2-40B4-BE49-F238E27FC236}">
                <a16:creationId xmlns:a16="http://schemas.microsoft.com/office/drawing/2014/main" id="{FDB73D45-59C2-4DAB-B4A2-7D4A20B5E3CC}"/>
              </a:ext>
            </a:extLst>
          </p:cNvPr>
          <p:cNvSpPr/>
          <p:nvPr/>
        </p:nvSpPr>
        <p:spPr>
          <a:xfrm>
            <a:off x="8563381" y="6297984"/>
            <a:ext cx="365760" cy="365760"/>
          </a:xfrm>
          <a:prstGeom prst="ellipse">
            <a:avLst/>
          </a:prstGeom>
          <a:solidFill>
            <a:srgbClr val="92D050"/>
          </a:solidFill>
        </p:spPr>
        <p:style>
          <a:lnRef idx="2">
            <a:schemeClr val="dk2">
              <a:hueOff val="0"/>
              <a:satOff val="0"/>
              <a:lumOff val="0"/>
              <a:alphaOff val="0"/>
            </a:schemeClr>
          </a:lnRef>
          <a:fillRef idx="1">
            <a:scrgbClr r="0" g="0" b="0"/>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ro-RO" dirty="0"/>
          </a:p>
        </p:txBody>
      </p:sp>
      <p:sp>
        <p:nvSpPr>
          <p:cNvPr id="17" name="TextBox 16">
            <a:extLst>
              <a:ext uri="{FF2B5EF4-FFF2-40B4-BE49-F238E27FC236}">
                <a16:creationId xmlns:a16="http://schemas.microsoft.com/office/drawing/2014/main" id="{2B25FA62-5E29-47A3-A1E7-1E48B9B2DFAE}"/>
              </a:ext>
            </a:extLst>
          </p:cNvPr>
          <p:cNvSpPr txBox="1"/>
          <p:nvPr/>
        </p:nvSpPr>
        <p:spPr>
          <a:xfrm>
            <a:off x="8638249" y="6357753"/>
            <a:ext cx="216024" cy="246221"/>
          </a:xfrm>
          <a:prstGeom prst="rect">
            <a:avLst/>
          </a:prstGeom>
          <a:noFill/>
        </p:spPr>
        <p:txBody>
          <a:bodyPr wrap="square" rtlCol="0">
            <a:spAutoFit/>
          </a:bodyPr>
          <a:lstStyle/>
          <a:p>
            <a:r>
              <a:rPr lang="ro-RO" sz="1000" b="1" dirty="0">
                <a:latin typeface="Arial" pitchFamily="34" charset="0"/>
                <a:cs typeface="Arial" pitchFamily="34" charset="0"/>
              </a:rPr>
              <a:t>4</a:t>
            </a:r>
          </a:p>
        </p:txBody>
      </p:sp>
    </p:spTree>
    <p:extLst>
      <p:ext uri="{BB962C8B-B14F-4D97-AF65-F5344CB8AC3E}">
        <p14:creationId xmlns:p14="http://schemas.microsoft.com/office/powerpoint/2010/main" val="214891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a:extLst>
              <a:ext uri="{FF2B5EF4-FFF2-40B4-BE49-F238E27FC236}">
                <a16:creationId xmlns:a16="http://schemas.microsoft.com/office/drawing/2014/main" id="{2FB25DD0-D8DC-46BA-80F0-CFA7AC10D1DC}"/>
              </a:ext>
            </a:extLst>
          </p:cNvPr>
          <p:cNvGraphicFramePr>
            <a:graphicFrameLocks noChangeAspect="1"/>
          </p:cNvGraphicFramePr>
          <p:nvPr>
            <p:custDataLst>
              <p:tags r:id="rId1"/>
            </p:custDataLst>
            <p:extLst>
              <p:ext uri="{D42A27DB-BD31-4B8C-83A1-F6EECF244321}">
                <p14:modId xmlns:p14="http://schemas.microsoft.com/office/powerpoint/2010/main" val="3988476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530" imgH="530" progId="TCLayout.ActiveDocument.1">
                  <p:embed/>
                </p:oleObj>
              </mc:Choice>
              <mc:Fallback>
                <p:oleObj name="think-cell Slide" r:id="rId15" imgW="530" imgH="530" progId="TCLayout.ActiveDocument.1">
                  <p:embed/>
                  <p:pic>
                    <p:nvPicPr>
                      <p:cNvPr id="38" name="Object 37" hidden="1">
                        <a:extLst>
                          <a:ext uri="{FF2B5EF4-FFF2-40B4-BE49-F238E27FC236}">
                            <a16:creationId xmlns:a16="http://schemas.microsoft.com/office/drawing/2014/main" id="{2FB25DD0-D8DC-46BA-80F0-CFA7AC10D1DC}"/>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34" name="Rectangle 33" hidden="1">
            <a:extLst>
              <a:ext uri="{FF2B5EF4-FFF2-40B4-BE49-F238E27FC236}">
                <a16:creationId xmlns:a16="http://schemas.microsoft.com/office/drawing/2014/main" id="{49634ADD-1204-4D80-936E-AA79CFBAFF1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o-RO" sz="1200" b="1" dirty="0">
              <a:latin typeface="Arial" panose="020B0604020202020204" pitchFamily="34" charset="0"/>
              <a:cs typeface="Arial" panose="020B0604020202020204" pitchFamily="34" charset="0"/>
              <a:sym typeface="Arial" panose="020B0604020202020204" pitchFamily="34" charset="0"/>
            </a:endParaRPr>
          </a:p>
        </p:txBody>
      </p:sp>
      <p:sp>
        <p:nvSpPr>
          <p:cNvPr id="7" name="Rectangle 6"/>
          <p:cNvSpPr/>
          <p:nvPr/>
        </p:nvSpPr>
        <p:spPr>
          <a:xfrm>
            <a:off x="1080846" y="134156"/>
            <a:ext cx="7558372" cy="584775"/>
          </a:xfrm>
          <a:prstGeom prst="rect">
            <a:avLst/>
          </a:prstGeom>
        </p:spPr>
        <p:txBody>
          <a:bodyPr wrap="square">
            <a:spAutoFit/>
          </a:bodyPr>
          <a:lstStyle/>
          <a:p>
            <a:pPr algn="ctr"/>
            <a:r>
              <a:rPr lang="ro-RO" sz="1400" b="1" dirty="0">
                <a:solidFill>
                  <a:srgbClr val="002060"/>
                </a:solidFill>
                <a:latin typeface="Arial" pitchFamily="34" charset="0"/>
                <a:cs typeface="Arial" pitchFamily="34" charset="0"/>
              </a:rPr>
              <a:t> </a:t>
            </a:r>
            <a:r>
              <a:rPr lang="ro-RO" sz="1600" b="1" dirty="0">
                <a:solidFill>
                  <a:srgbClr val="002060"/>
                </a:solidFill>
                <a:latin typeface="Arial" pitchFamily="34" charset="0"/>
                <a:cs typeface="Arial" pitchFamily="34" charset="0"/>
              </a:rPr>
              <a:t>1. </a:t>
            </a:r>
            <a:r>
              <a:rPr lang="en-US" sz="1600" b="1" dirty="0">
                <a:solidFill>
                  <a:srgbClr val="002060"/>
                </a:solidFill>
                <a:latin typeface="Arial" pitchFamily="34" charset="0"/>
                <a:cs typeface="Arial" pitchFamily="34" charset="0"/>
              </a:rPr>
              <a:t>REZULTATE FINANCIARE</a:t>
            </a:r>
            <a:endParaRPr lang="ro-RO" sz="1600" b="1" dirty="0">
              <a:solidFill>
                <a:srgbClr val="002060"/>
              </a:solidFill>
              <a:latin typeface="Arial" pitchFamily="34" charset="0"/>
              <a:cs typeface="Arial" pitchFamily="34" charset="0"/>
            </a:endParaRPr>
          </a:p>
          <a:p>
            <a:pPr algn="ctr"/>
            <a:r>
              <a:rPr lang="ro-RO" sz="1600" b="1" dirty="0">
                <a:solidFill>
                  <a:srgbClr val="002060"/>
                </a:solidFill>
                <a:latin typeface="Arial" pitchFamily="34" charset="0"/>
                <a:cs typeface="Arial" pitchFamily="34" charset="0"/>
              </a:rPr>
              <a:t>    INDICATORI CHEIE AI REZULTATELOR FINANCIARE </a:t>
            </a:r>
          </a:p>
        </p:txBody>
      </p:sp>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9512" y="106950"/>
            <a:ext cx="1700551" cy="365760"/>
          </a:xfrm>
          <a:prstGeom prst="rect">
            <a:avLst/>
          </a:prstGeom>
        </p:spPr>
      </p:pic>
      <p:sp>
        <p:nvSpPr>
          <p:cNvPr id="13" name="Oval 12"/>
          <p:cNvSpPr/>
          <p:nvPr/>
        </p:nvSpPr>
        <p:spPr>
          <a:xfrm>
            <a:off x="8638924" y="6362220"/>
            <a:ext cx="365760" cy="349250"/>
          </a:xfrm>
          <a:prstGeom prst="ellipse">
            <a:avLst/>
          </a:prstGeom>
          <a:solidFill>
            <a:srgbClr val="92D050"/>
          </a:solidFill>
        </p:spPr>
        <p:style>
          <a:lnRef idx="2">
            <a:schemeClr val="dk2">
              <a:hueOff val="0"/>
              <a:satOff val="0"/>
              <a:lumOff val="0"/>
              <a:alphaOff val="0"/>
            </a:schemeClr>
          </a:lnRef>
          <a:fillRef idx="1">
            <a:scrgbClr r="0" g="0" b="0"/>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TextBox 18">
            <a:extLst>
              <a:ext uri="{FF2B5EF4-FFF2-40B4-BE49-F238E27FC236}">
                <a16:creationId xmlns:a16="http://schemas.microsoft.com/office/drawing/2014/main" id="{493A69F6-22B7-4305-A166-202B77FC2353}"/>
              </a:ext>
            </a:extLst>
          </p:cNvPr>
          <p:cNvSpPr txBox="1"/>
          <p:nvPr/>
        </p:nvSpPr>
        <p:spPr>
          <a:xfrm>
            <a:off x="8713792" y="6413734"/>
            <a:ext cx="216024" cy="246221"/>
          </a:xfrm>
          <a:prstGeom prst="rect">
            <a:avLst/>
          </a:prstGeom>
          <a:noFill/>
        </p:spPr>
        <p:txBody>
          <a:bodyPr wrap="square" rtlCol="0">
            <a:spAutoFit/>
          </a:bodyPr>
          <a:lstStyle/>
          <a:p>
            <a:r>
              <a:rPr lang="ro-RO" sz="1000" b="1" dirty="0">
                <a:latin typeface="Arial" pitchFamily="34" charset="0"/>
                <a:cs typeface="Arial" pitchFamily="34" charset="0"/>
              </a:rPr>
              <a:t>5</a:t>
            </a:r>
            <a:endParaRPr lang="en-US" sz="1000" b="1" dirty="0">
              <a:latin typeface="Arial" pitchFamily="34" charset="0"/>
              <a:cs typeface="Arial" pitchFamily="34" charset="0"/>
            </a:endParaRPr>
          </a:p>
        </p:txBody>
      </p:sp>
      <p:sp>
        <p:nvSpPr>
          <p:cNvPr id="14" name="Rounded Rectangle 12">
            <a:extLst>
              <a:ext uri="{FF2B5EF4-FFF2-40B4-BE49-F238E27FC236}">
                <a16:creationId xmlns:a16="http://schemas.microsoft.com/office/drawing/2014/main" id="{D1A4DC9B-D6F1-4145-BA51-1B9761073B11}"/>
              </a:ext>
            </a:extLst>
          </p:cNvPr>
          <p:cNvSpPr/>
          <p:nvPr/>
        </p:nvSpPr>
        <p:spPr>
          <a:xfrm>
            <a:off x="5235949" y="4409283"/>
            <a:ext cx="3631176" cy="17140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a:solidFill>
                  <a:schemeClr val="tx1"/>
                </a:solidFill>
                <a:latin typeface="Arial" panose="020B0604020202020204" pitchFamily="34" charset="0"/>
                <a:cs typeface="Arial" panose="020B0604020202020204" pitchFamily="34" charset="0"/>
              </a:rPr>
              <a:t>În primele 9 luni ale anului, compania a realizat un profit din exploatare</a:t>
            </a:r>
            <a:r>
              <a:rPr lang="en-US" sz="1200" dirty="0">
                <a:solidFill>
                  <a:schemeClr val="tx1"/>
                </a:solidFill>
                <a:latin typeface="Arial" panose="020B0604020202020204" pitchFamily="34" charset="0"/>
                <a:cs typeface="Arial" panose="020B0604020202020204" pitchFamily="34" charset="0"/>
              </a:rPr>
              <a:t> </a:t>
            </a:r>
            <a:r>
              <a:rPr lang="ro-RO" sz="1200" dirty="0">
                <a:solidFill>
                  <a:schemeClr val="tx1"/>
                </a:solidFill>
                <a:latin typeface="Arial" panose="020B0604020202020204" pitchFamily="34" charset="0"/>
                <a:cs typeface="Arial" panose="020B0604020202020204" pitchFamily="34" charset="0"/>
              </a:rPr>
              <a:t>în sumă de </a:t>
            </a:r>
            <a:r>
              <a:rPr lang="en-US" sz="1200" dirty="0">
                <a:solidFill>
                  <a:schemeClr val="tx1"/>
                </a:solidFill>
                <a:latin typeface="Arial" panose="020B0604020202020204" pitchFamily="34" charset="0"/>
                <a:cs typeface="Arial" panose="020B0604020202020204" pitchFamily="34" charset="0"/>
              </a:rPr>
              <a:t>55,1</a:t>
            </a:r>
            <a:r>
              <a:rPr lang="ro-RO" sz="1200" dirty="0">
                <a:solidFill>
                  <a:schemeClr val="tx1"/>
                </a:solidFill>
                <a:latin typeface="Arial" panose="020B0604020202020204" pitchFamily="34" charset="0"/>
                <a:cs typeface="Arial" panose="020B0604020202020204" pitchFamily="34" charset="0"/>
              </a:rPr>
              <a:t> mil. lei, cu </a:t>
            </a:r>
            <a:r>
              <a:rPr lang="en-US" sz="1200" dirty="0">
                <a:solidFill>
                  <a:schemeClr val="tx1"/>
                </a:solidFill>
                <a:latin typeface="Arial" panose="020B0604020202020204" pitchFamily="34" charset="0"/>
                <a:cs typeface="Arial" panose="020B0604020202020204" pitchFamily="34" charset="0"/>
              </a:rPr>
              <a:t>8,1</a:t>
            </a:r>
            <a:r>
              <a:rPr lang="ro-RO" sz="1200" dirty="0">
                <a:solidFill>
                  <a:schemeClr val="tx1"/>
                </a:solidFill>
                <a:latin typeface="Arial" panose="020B0604020202020204" pitchFamily="34" charset="0"/>
                <a:cs typeface="Arial" panose="020B0604020202020204" pitchFamily="34" charset="0"/>
              </a:rPr>
              <a:t> mil. lei mai mult față de aceeași perioada a anului precedent. </a:t>
            </a:r>
          </a:p>
          <a:p>
            <a:pPr algn="just"/>
            <a:endParaRPr lang="ro-RO" sz="1200" dirty="0">
              <a:solidFill>
                <a:schemeClr val="tx1"/>
              </a:solidFill>
              <a:latin typeface="Arial" panose="020B0604020202020204" pitchFamily="34" charset="0"/>
              <a:cs typeface="Arial" panose="020B0604020202020204" pitchFamily="34" charset="0"/>
            </a:endParaRPr>
          </a:p>
          <a:p>
            <a:pPr algn="just"/>
            <a:r>
              <a:rPr lang="ro-RO" sz="1200" dirty="0">
                <a:solidFill>
                  <a:schemeClr val="tx1"/>
                </a:solidFill>
                <a:latin typeface="Arial" panose="020B0604020202020204" pitchFamily="34" charset="0"/>
                <a:cs typeface="Arial" panose="020B0604020202020204" pitchFamily="34" charset="0"/>
              </a:rPr>
              <a:t>EBITDA înregistrează o creștere de </a:t>
            </a:r>
            <a:r>
              <a:rPr lang="en-US" sz="1200" dirty="0">
                <a:solidFill>
                  <a:schemeClr val="tx1"/>
                </a:solidFill>
                <a:latin typeface="Arial" panose="020B0604020202020204" pitchFamily="34" charset="0"/>
                <a:cs typeface="Arial" panose="020B0604020202020204" pitchFamily="34" charset="0"/>
              </a:rPr>
              <a:t>9,5</a:t>
            </a:r>
            <a:r>
              <a:rPr lang="ro-RO" sz="1200" dirty="0">
                <a:solidFill>
                  <a:schemeClr val="tx1"/>
                </a:solidFill>
                <a:latin typeface="Arial" panose="020B0604020202020204" pitchFamily="34" charset="0"/>
                <a:cs typeface="Arial" panose="020B0604020202020204" pitchFamily="34" charset="0"/>
              </a:rPr>
              <a:t> mil. lei față de aceeași perioadă a anului precedent. Comparativ cu prevederile bugetare, EBITDA a crescut</a:t>
            </a:r>
            <a:r>
              <a:rPr lang="en-US" sz="1200" dirty="0">
                <a:solidFill>
                  <a:schemeClr val="tx1"/>
                </a:solidFill>
                <a:latin typeface="Arial" panose="020B0604020202020204" pitchFamily="34" charset="0"/>
                <a:cs typeface="Arial" panose="020B0604020202020204" pitchFamily="34" charset="0"/>
              </a:rPr>
              <a:t> </a:t>
            </a:r>
            <a:r>
              <a:rPr lang="ro-RO" sz="1200" dirty="0">
                <a:solidFill>
                  <a:schemeClr val="tx1"/>
                </a:solidFill>
                <a:latin typeface="Arial" panose="020B0604020202020204" pitchFamily="34" charset="0"/>
                <a:cs typeface="Arial" panose="020B0604020202020204" pitchFamily="34" charset="0"/>
              </a:rPr>
              <a:t>cu </a:t>
            </a:r>
            <a:r>
              <a:rPr lang="en-US" sz="1200" dirty="0">
                <a:solidFill>
                  <a:schemeClr val="tx1"/>
                </a:solidFill>
                <a:latin typeface="Arial" panose="020B0604020202020204" pitchFamily="34" charset="0"/>
                <a:cs typeface="Arial" panose="020B0604020202020204" pitchFamily="34" charset="0"/>
              </a:rPr>
              <a:t>14,3</a:t>
            </a:r>
            <a:r>
              <a:rPr lang="ro-RO" sz="1200" dirty="0">
                <a:solidFill>
                  <a:schemeClr val="tx1"/>
                </a:solidFill>
                <a:latin typeface="Arial" panose="020B0604020202020204" pitchFamily="34" charset="0"/>
                <a:cs typeface="Arial" panose="020B0604020202020204" pitchFamily="34" charset="0"/>
              </a:rPr>
              <a:t> mil. lei (</a:t>
            </a:r>
            <a:r>
              <a:rPr lang="en-US" sz="1200" dirty="0">
                <a:solidFill>
                  <a:schemeClr val="tx1"/>
                </a:solidFill>
                <a:latin typeface="Arial" panose="020B0604020202020204" pitchFamily="34" charset="0"/>
                <a:cs typeface="Arial" panose="020B0604020202020204" pitchFamily="34" charset="0"/>
              </a:rPr>
              <a:t>17,7</a:t>
            </a:r>
            <a:r>
              <a:rPr lang="ro-RO" sz="1200" dirty="0">
                <a:solidFill>
                  <a:schemeClr val="tx1"/>
                </a:solidFill>
                <a:latin typeface="Arial" panose="020B0604020202020204" pitchFamily="34" charset="0"/>
                <a:cs typeface="Arial" panose="020B0604020202020204" pitchFamily="34" charset="0"/>
              </a:rPr>
              <a:t>%).</a:t>
            </a:r>
          </a:p>
        </p:txBody>
      </p:sp>
      <p:sp>
        <p:nvSpPr>
          <p:cNvPr id="21" name="Text Placeholder 2">
            <a:extLst>
              <a:ext uri="{FF2B5EF4-FFF2-40B4-BE49-F238E27FC236}">
                <a16:creationId xmlns:a16="http://schemas.microsoft.com/office/drawing/2014/main" id="{797595D3-48AC-46F3-8BD1-86829A1D2BCF}"/>
              </a:ext>
            </a:extLst>
          </p:cNvPr>
          <p:cNvSpPr>
            <a:spLocks noGrp="1"/>
          </p:cNvSpPr>
          <p:nvPr>
            <p:custDataLst>
              <p:tags r:id="rId3"/>
            </p:custDataLst>
          </p:nvPr>
        </p:nvSpPr>
        <p:spPr bwMode="auto">
          <a:xfrm>
            <a:off x="7302500" y="3652838"/>
            <a:ext cx="534988"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endParaRPr lang="ro-RO" sz="1100" b="1" dirty="0">
              <a:latin typeface="Arial" panose="020B0604020202020204" pitchFamily="34" charset="0"/>
              <a:cs typeface="Arial" panose="020B0604020202020204" pitchFamily="34" charset="0"/>
              <a:sym typeface="Arial" panose="020B0604020202020204" pitchFamily="34" charset="0"/>
            </a:endParaRPr>
          </a:p>
        </p:txBody>
      </p:sp>
      <p:sp>
        <p:nvSpPr>
          <p:cNvPr id="18" name="Text Placeholder 2">
            <a:extLst>
              <a:ext uri="{FF2B5EF4-FFF2-40B4-BE49-F238E27FC236}">
                <a16:creationId xmlns:a16="http://schemas.microsoft.com/office/drawing/2014/main" id="{27C47C60-06E4-4FF3-9191-35967CEBF23A}"/>
              </a:ext>
            </a:extLst>
          </p:cNvPr>
          <p:cNvSpPr>
            <a:spLocks noGrp="1"/>
          </p:cNvSpPr>
          <p:nvPr>
            <p:custDataLst>
              <p:tags r:id="rId4"/>
            </p:custDataLst>
          </p:nvPr>
        </p:nvSpPr>
        <p:spPr bwMode="auto">
          <a:xfrm>
            <a:off x="6003925" y="4138613"/>
            <a:ext cx="1373188"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endParaRPr lang="ro-RO" sz="1100" dirty="0">
              <a:latin typeface="Arial" panose="020B0604020202020204" pitchFamily="34" charset="0"/>
              <a:cs typeface="Arial" panose="020B0604020202020204" pitchFamily="34" charset="0"/>
              <a:sym typeface="Arial" panose="020B0604020202020204" pitchFamily="34" charset="0"/>
            </a:endParaRPr>
          </a:p>
        </p:txBody>
      </p:sp>
      <p:sp>
        <p:nvSpPr>
          <p:cNvPr id="9" name="Rectangle: Rounded Corners 8">
            <a:extLst>
              <a:ext uri="{FF2B5EF4-FFF2-40B4-BE49-F238E27FC236}">
                <a16:creationId xmlns:a16="http://schemas.microsoft.com/office/drawing/2014/main" id="{7D9B66B3-D40B-4066-85C3-DABB43634478}"/>
              </a:ext>
            </a:extLst>
          </p:cNvPr>
          <p:cNvSpPr/>
          <p:nvPr/>
        </p:nvSpPr>
        <p:spPr>
          <a:xfrm>
            <a:off x="5214254" y="1165464"/>
            <a:ext cx="3382742" cy="302096"/>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b="1" dirty="0">
                <a:solidFill>
                  <a:schemeClr val="tx2">
                    <a:lumMod val="75000"/>
                  </a:schemeClr>
                </a:solidFill>
                <a:latin typeface="Arial" panose="020B0604020202020204" pitchFamily="34" charset="0"/>
                <a:cs typeface="Arial" panose="020B0604020202020204" pitchFamily="34" charset="0"/>
              </a:rPr>
              <a:t>Profit din exploatare și EBITDA (mil. lei)</a:t>
            </a:r>
          </a:p>
        </p:txBody>
      </p:sp>
      <p:sp>
        <p:nvSpPr>
          <p:cNvPr id="16" name="Rectangle 15">
            <a:extLst>
              <a:ext uri="{FF2B5EF4-FFF2-40B4-BE49-F238E27FC236}">
                <a16:creationId xmlns:a16="http://schemas.microsoft.com/office/drawing/2014/main" id="{D380EDE0-9CB2-4F7C-BF22-4BCA43E3F1ED}"/>
              </a:ext>
            </a:extLst>
          </p:cNvPr>
          <p:cNvSpPr/>
          <p:nvPr/>
        </p:nvSpPr>
        <p:spPr>
          <a:xfrm>
            <a:off x="179512" y="6468267"/>
            <a:ext cx="8151843" cy="259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ro-RO" sz="800" i="1" dirty="0">
                <a:solidFill>
                  <a:schemeClr val="tx1"/>
                </a:solidFill>
                <a:latin typeface="Arial" pitchFamily="34" charset="0"/>
                <a:cs typeface="Arial" pitchFamily="34" charset="0"/>
              </a:rPr>
              <a:t>Situațiile financiare</a:t>
            </a:r>
            <a:r>
              <a:rPr lang="en-US" sz="800" i="1" dirty="0">
                <a:solidFill>
                  <a:schemeClr val="tx1"/>
                </a:solidFill>
                <a:latin typeface="Arial" pitchFamily="34" charset="0"/>
                <a:cs typeface="Arial" pitchFamily="34" charset="0"/>
              </a:rPr>
              <a:t> </a:t>
            </a:r>
            <a:r>
              <a:rPr lang="ro-RO" sz="800" i="1" dirty="0">
                <a:solidFill>
                  <a:schemeClr val="tx1"/>
                </a:solidFill>
                <a:latin typeface="Arial" pitchFamily="34" charset="0"/>
                <a:cs typeface="Arial" pitchFamily="34" charset="0"/>
              </a:rPr>
              <a:t>interimare la data și pentru perioada de nouă luni încheiată la 30 septembrie 2022 nu </a:t>
            </a:r>
            <a:r>
              <a:rPr lang="en-US" sz="800" i="1" dirty="0">
                <a:solidFill>
                  <a:schemeClr val="tx1"/>
                </a:solidFill>
                <a:latin typeface="Arial" pitchFamily="34" charset="0"/>
                <a:cs typeface="Arial" pitchFamily="34" charset="0"/>
              </a:rPr>
              <a:t>sunt </a:t>
            </a:r>
            <a:r>
              <a:rPr lang="ro-RO" sz="800" i="1" dirty="0">
                <a:solidFill>
                  <a:schemeClr val="tx1"/>
                </a:solidFill>
                <a:latin typeface="Arial" pitchFamily="34" charset="0"/>
                <a:cs typeface="Arial" pitchFamily="34" charset="0"/>
              </a:rPr>
              <a:t>auditate</a:t>
            </a:r>
            <a:endParaRPr lang="en-US" sz="800" i="1" dirty="0">
              <a:solidFill>
                <a:schemeClr val="tx1"/>
              </a:solidFill>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AE7FEF6F-C1B3-F3E9-F60B-734348136954}"/>
              </a:ext>
            </a:extLst>
          </p:cNvPr>
          <p:cNvGraphicFramePr/>
          <p:nvPr>
            <p:custDataLst>
              <p:tags r:id="rId5"/>
            </p:custDataLst>
            <p:extLst>
              <p:ext uri="{D42A27DB-BD31-4B8C-83A1-F6EECF244321}">
                <p14:modId xmlns:p14="http://schemas.microsoft.com/office/powerpoint/2010/main" val="534099607"/>
              </p:ext>
            </p:extLst>
          </p:nvPr>
        </p:nvGraphicFramePr>
        <p:xfrm>
          <a:off x="5375275" y="1474788"/>
          <a:ext cx="3198813" cy="1898650"/>
        </p:xfrm>
        <a:graphic>
          <a:graphicData uri="http://schemas.openxmlformats.org/drawingml/2006/chart">
            <c:chart xmlns:c="http://schemas.openxmlformats.org/drawingml/2006/chart" xmlns:r="http://schemas.openxmlformats.org/officeDocument/2006/relationships" r:id="rId18"/>
          </a:graphicData>
        </a:graphic>
      </p:graphicFrame>
      <p:sp>
        <p:nvSpPr>
          <p:cNvPr id="30" name="Text Placeholder 2">
            <a:extLst>
              <a:ext uri="{FF2B5EF4-FFF2-40B4-BE49-F238E27FC236}">
                <a16:creationId xmlns:a16="http://schemas.microsoft.com/office/drawing/2014/main" id="{0CB3A5E1-72A0-4B78-9830-3E48258DB666}"/>
              </a:ext>
            </a:extLst>
          </p:cNvPr>
          <p:cNvSpPr>
            <a:spLocks noGrp="1"/>
          </p:cNvSpPr>
          <p:nvPr>
            <p:custDataLst>
              <p:tags r:id="rId6"/>
            </p:custDataLst>
          </p:nvPr>
        </p:nvSpPr>
        <p:spPr bwMode="auto">
          <a:xfrm>
            <a:off x="7466013" y="3336925"/>
            <a:ext cx="53498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C5DC8B5-F4AE-4AAE-B921-281CB9AC2703}" type="datetime'''''''''''''''EB''IT''''''''''D''''''''''''''''A'''''''''">
              <a:rPr lang="ro-RO" altLang="en-US" sz="1100" b="1" smtClean="0">
                <a:latin typeface="Arial" panose="020B0604020202020204" pitchFamily="34" charset="0"/>
                <a:cs typeface="Arial" panose="020B0604020202020204" pitchFamily="34" charset="0"/>
                <a:sym typeface="Arial" panose="020B0604020202020204" pitchFamily="34" charset="0"/>
              </a:rPr>
              <a:pPr/>
              <a:t>EBITDA</a:t>
            </a:fld>
            <a:endParaRPr lang="ro-RO" sz="1100" b="1" dirty="0">
              <a:latin typeface="Arial" panose="020B0604020202020204" pitchFamily="34" charset="0"/>
              <a:cs typeface="Arial" panose="020B0604020202020204" pitchFamily="34" charset="0"/>
              <a:sym typeface="Arial" panose="020B0604020202020204" pitchFamily="34" charset="0"/>
            </a:endParaRPr>
          </a:p>
        </p:txBody>
      </p:sp>
      <p:sp>
        <p:nvSpPr>
          <p:cNvPr id="23" name="Text Placeholder 2">
            <a:extLst>
              <a:ext uri="{FF2B5EF4-FFF2-40B4-BE49-F238E27FC236}">
                <a16:creationId xmlns:a16="http://schemas.microsoft.com/office/drawing/2014/main" id="{B5858994-1375-4895-B316-C17AE485C3AD}"/>
              </a:ext>
            </a:extLst>
          </p:cNvPr>
          <p:cNvSpPr>
            <a:spLocks noGrp="1"/>
          </p:cNvSpPr>
          <p:nvPr>
            <p:custDataLst>
              <p:tags r:id="rId7"/>
            </p:custDataLst>
          </p:nvPr>
        </p:nvSpPr>
        <p:spPr bwMode="auto">
          <a:xfrm>
            <a:off x="5535613" y="3336925"/>
            <a:ext cx="136048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E06567D-43B6-408E-9261-84696C097022}" type="datetime'Pr''''o''''fit'' ''''d''i''''''''n ''e''xpl''oata''''r''e'''''">
              <a:rPr lang="ro-RO" altLang="en-US" sz="1100" b="1" smtClean="0">
                <a:latin typeface="Arial" panose="020B0604020202020204" pitchFamily="34" charset="0"/>
                <a:cs typeface="Arial" panose="020B0604020202020204" pitchFamily="34" charset="0"/>
                <a:sym typeface="Arial" panose="020B0604020202020204" pitchFamily="34" charset="0"/>
              </a:rPr>
              <a:pPr/>
              <a:t>Profit din exploatare</a:t>
            </a:fld>
            <a:endParaRPr lang="ro-RO" sz="1100" b="1" dirty="0">
              <a:latin typeface="Arial" panose="020B0604020202020204" pitchFamily="34" charset="0"/>
              <a:cs typeface="Arial" panose="020B0604020202020204" pitchFamily="34" charset="0"/>
              <a:sym typeface="Arial" panose="020B0604020202020204" pitchFamily="34" charset="0"/>
            </a:endParaRPr>
          </a:p>
        </p:txBody>
      </p:sp>
      <p:sp>
        <p:nvSpPr>
          <p:cNvPr id="3" name="Rectangle 2">
            <a:extLst>
              <a:ext uri="{FF2B5EF4-FFF2-40B4-BE49-F238E27FC236}">
                <a16:creationId xmlns:a16="http://schemas.microsoft.com/office/drawing/2014/main" id="{4CDEA19F-32F6-432D-AADB-6840CC84BDB3}"/>
              </a:ext>
            </a:extLst>
          </p:cNvPr>
          <p:cNvSpPr/>
          <p:nvPr>
            <p:custDataLst>
              <p:tags r:id="rId8"/>
            </p:custDataLst>
          </p:nvPr>
        </p:nvSpPr>
        <p:spPr bwMode="auto">
          <a:xfrm>
            <a:off x="6218238" y="3616325"/>
            <a:ext cx="179388" cy="133350"/>
          </a:xfrm>
          <a:prstGeom prst="rect">
            <a:avLst/>
          </a:prstGeom>
          <a:solidFill>
            <a:srgbClr val="153357"/>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5" name="Rectangle 54">
            <a:extLst>
              <a:ext uri="{FF2B5EF4-FFF2-40B4-BE49-F238E27FC236}">
                <a16:creationId xmlns:a16="http://schemas.microsoft.com/office/drawing/2014/main" id="{79EA91C4-E57D-4C9D-A6AF-9066675F922A}"/>
              </a:ext>
            </a:extLst>
          </p:cNvPr>
          <p:cNvSpPr/>
          <p:nvPr>
            <p:custDataLst>
              <p:tags r:id="rId9"/>
            </p:custDataLst>
          </p:nvPr>
        </p:nvSpPr>
        <p:spPr bwMode="auto">
          <a:xfrm>
            <a:off x="6218238" y="4022725"/>
            <a:ext cx="179388" cy="133350"/>
          </a:xfrm>
          <a:prstGeom prst="rect">
            <a:avLst/>
          </a:prstGeom>
          <a:solidFill>
            <a:srgbClr val="C3CFE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Rectangle 3">
            <a:extLst>
              <a:ext uri="{FF2B5EF4-FFF2-40B4-BE49-F238E27FC236}">
                <a16:creationId xmlns:a16="http://schemas.microsoft.com/office/drawing/2014/main" id="{4EB8C856-965C-4359-8C89-2E015F4ED889}"/>
              </a:ext>
            </a:extLst>
          </p:cNvPr>
          <p:cNvSpPr/>
          <p:nvPr>
            <p:custDataLst>
              <p:tags r:id="rId10"/>
            </p:custDataLst>
          </p:nvPr>
        </p:nvSpPr>
        <p:spPr bwMode="auto">
          <a:xfrm>
            <a:off x="6218238" y="3819525"/>
            <a:ext cx="179388" cy="133350"/>
          </a:xfrm>
          <a:prstGeom prst="rect">
            <a:avLst/>
          </a:prstGeom>
          <a:solidFill>
            <a:srgbClr val="8AC84D"/>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2" name="Text Placeholder 2">
            <a:extLst>
              <a:ext uri="{FF2B5EF4-FFF2-40B4-BE49-F238E27FC236}">
                <a16:creationId xmlns:a16="http://schemas.microsoft.com/office/drawing/2014/main" id="{EF231DE8-736F-4055-B6FF-A1E45FFEFB17}"/>
              </a:ext>
            </a:extLst>
          </p:cNvPr>
          <p:cNvSpPr>
            <a:spLocks noGrp="1"/>
          </p:cNvSpPr>
          <p:nvPr>
            <p:custDataLst>
              <p:tags r:id="rId11"/>
            </p:custDataLst>
          </p:nvPr>
        </p:nvSpPr>
        <p:spPr bwMode="auto">
          <a:xfrm>
            <a:off x="6448425" y="4017963"/>
            <a:ext cx="11080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3A58788-C36B-4613-ACE0-91A2302C6832}" type="datetime'''R''''ealiza''''t 9'''' l''''''un''i 2''02''''''''''''''''1'">
              <a:rPr lang="ro-RO" altLang="en-US" sz="1000" smtClean="0">
                <a:latin typeface="Arial" panose="020B0604020202020204" pitchFamily="34" charset="0"/>
              </a:rPr>
              <a:pPr/>
              <a:t>Realizat 9 luni 2021</a:t>
            </a:fld>
            <a:endParaRPr lang="ro-RO" sz="1000" dirty="0">
              <a:latin typeface="Arial" panose="020B0604020202020204" pitchFamily="34" charset="0"/>
              <a:cs typeface="Arial" panose="020B0604020202020204" pitchFamily="34" charset="0"/>
              <a:sym typeface="Arial" panose="020B0604020202020204" pitchFamily="34" charset="0"/>
            </a:endParaRPr>
          </a:p>
        </p:txBody>
      </p:sp>
      <p:sp>
        <p:nvSpPr>
          <p:cNvPr id="17" name="Text Placeholder 2">
            <a:extLst>
              <a:ext uri="{FF2B5EF4-FFF2-40B4-BE49-F238E27FC236}">
                <a16:creationId xmlns:a16="http://schemas.microsoft.com/office/drawing/2014/main" id="{6AE1BF4E-2C69-47DC-A641-F4773CCEA61E}"/>
              </a:ext>
            </a:extLst>
          </p:cNvPr>
          <p:cNvSpPr>
            <a:spLocks noGrp="1"/>
          </p:cNvSpPr>
          <p:nvPr>
            <p:custDataLst>
              <p:tags r:id="rId12"/>
            </p:custDataLst>
          </p:nvPr>
        </p:nvSpPr>
        <p:spPr bwMode="auto">
          <a:xfrm>
            <a:off x="6448425" y="3611563"/>
            <a:ext cx="11080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D2D41FDB-4F04-4DD4-9D5F-A345DAA86887}" type="datetime'''R''e''''''''alizat'''' 9 lu''''''''n''''i'''' 2''''022'''">
              <a:rPr lang="ro-RO" altLang="en-US" sz="1000" smtClean="0">
                <a:latin typeface="Arial" panose="020B0604020202020204" pitchFamily="34" charset="0"/>
              </a:rPr>
              <a:pPr/>
              <a:t>Realizat 9 luni 2022</a:t>
            </a:fld>
            <a:endParaRPr lang="ro-RO" sz="1000" dirty="0">
              <a:latin typeface="Arial" panose="020B0604020202020204" pitchFamily="34" charset="0"/>
              <a:cs typeface="Arial" panose="020B0604020202020204" pitchFamily="34" charset="0"/>
              <a:sym typeface="Arial" panose="020B0604020202020204" pitchFamily="34" charset="0"/>
            </a:endParaRPr>
          </a:p>
        </p:txBody>
      </p:sp>
      <p:sp>
        <p:nvSpPr>
          <p:cNvPr id="20" name="Text Placeholder 2">
            <a:extLst>
              <a:ext uri="{FF2B5EF4-FFF2-40B4-BE49-F238E27FC236}">
                <a16:creationId xmlns:a16="http://schemas.microsoft.com/office/drawing/2014/main" id="{F7B94DD6-023A-46F0-A879-3267377BCB30}"/>
              </a:ext>
            </a:extLst>
          </p:cNvPr>
          <p:cNvSpPr>
            <a:spLocks noGrp="1"/>
          </p:cNvSpPr>
          <p:nvPr>
            <p:custDataLst>
              <p:tags r:id="rId13"/>
            </p:custDataLst>
          </p:nvPr>
        </p:nvSpPr>
        <p:spPr bwMode="auto">
          <a:xfrm>
            <a:off x="6448425" y="3814763"/>
            <a:ext cx="12414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6C76190-0FD3-49CD-B613-A95EF9904D48}" type="datetime'''''Pro''''''g''r''''am''''''a''t ''''9'''' lun''i 202''2'''''">
              <a:rPr lang="ro-RO" altLang="en-US" sz="1000" smtClean="0">
                <a:latin typeface="Arial" panose="020B0604020202020204" pitchFamily="34" charset="0"/>
              </a:rPr>
              <a:pPr/>
              <a:t>Programat 9 luni 2022</a:t>
            </a:fld>
            <a:endParaRPr lang="ro-RO" sz="1000" dirty="0">
              <a:latin typeface="Arial" panose="020B0604020202020204" pitchFamily="34" charset="0"/>
              <a:cs typeface="Arial" panose="020B0604020202020204" pitchFamily="34" charset="0"/>
              <a:sym typeface="Arial" panose="020B0604020202020204" pitchFamily="34" charset="0"/>
            </a:endParaRPr>
          </a:p>
        </p:txBody>
      </p:sp>
      <p:sp>
        <p:nvSpPr>
          <p:cNvPr id="147" name="Arrow: Pentagon 146">
            <a:extLst>
              <a:ext uri="{FF2B5EF4-FFF2-40B4-BE49-F238E27FC236}">
                <a16:creationId xmlns:a16="http://schemas.microsoft.com/office/drawing/2014/main" id="{E2D440DA-D7C3-449E-A2AC-C16F2BEFD628}"/>
              </a:ext>
            </a:extLst>
          </p:cNvPr>
          <p:cNvSpPr/>
          <p:nvPr/>
        </p:nvSpPr>
        <p:spPr>
          <a:xfrm>
            <a:off x="164161" y="2002144"/>
            <a:ext cx="1272495" cy="539410"/>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CIFRA DE AFACERI</a:t>
            </a:r>
            <a:endParaRPr lang="ro-RO" sz="1000" b="1" dirty="0">
              <a:solidFill>
                <a:schemeClr val="tx1"/>
              </a:solidFill>
              <a:latin typeface="Arial" panose="020B0604020202020204" pitchFamily="34" charset="0"/>
              <a:cs typeface="Arial" panose="020B0604020202020204" pitchFamily="34" charset="0"/>
            </a:endParaRPr>
          </a:p>
        </p:txBody>
      </p:sp>
      <p:sp>
        <p:nvSpPr>
          <p:cNvPr id="148" name="Arrow: Pentagon 147">
            <a:extLst>
              <a:ext uri="{FF2B5EF4-FFF2-40B4-BE49-F238E27FC236}">
                <a16:creationId xmlns:a16="http://schemas.microsoft.com/office/drawing/2014/main" id="{D8440F35-7AD2-4725-BE46-C331197A7839}"/>
              </a:ext>
            </a:extLst>
          </p:cNvPr>
          <p:cNvSpPr/>
          <p:nvPr/>
        </p:nvSpPr>
        <p:spPr>
          <a:xfrm>
            <a:off x="180463" y="2616937"/>
            <a:ext cx="1277603" cy="582600"/>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VENITURI </a:t>
            </a:r>
          </a:p>
          <a:p>
            <a:pPr algn="ctr"/>
            <a:r>
              <a:rPr lang="en-US" sz="1000" b="1" dirty="0">
                <a:solidFill>
                  <a:schemeClr val="tx1"/>
                </a:solidFill>
                <a:latin typeface="Arial" panose="020B0604020202020204" pitchFamily="34" charset="0"/>
                <a:cs typeface="Arial" panose="020B0604020202020204" pitchFamily="34" charset="0"/>
              </a:rPr>
              <a:t>DIN EXPLOATARE</a:t>
            </a:r>
            <a:endParaRPr lang="ro-RO" sz="1000" b="1" dirty="0">
              <a:solidFill>
                <a:schemeClr val="tx1"/>
              </a:solidFill>
              <a:latin typeface="Arial" panose="020B0604020202020204" pitchFamily="34" charset="0"/>
              <a:cs typeface="Arial" panose="020B0604020202020204" pitchFamily="34" charset="0"/>
            </a:endParaRPr>
          </a:p>
        </p:txBody>
      </p:sp>
      <p:sp>
        <p:nvSpPr>
          <p:cNvPr id="149" name="Arrow: Pentagon 148">
            <a:extLst>
              <a:ext uri="{FF2B5EF4-FFF2-40B4-BE49-F238E27FC236}">
                <a16:creationId xmlns:a16="http://schemas.microsoft.com/office/drawing/2014/main" id="{E457C693-346E-43F7-B818-0EEC5DD6CA21}"/>
              </a:ext>
            </a:extLst>
          </p:cNvPr>
          <p:cNvSpPr/>
          <p:nvPr/>
        </p:nvSpPr>
        <p:spPr>
          <a:xfrm>
            <a:off x="158069" y="3361895"/>
            <a:ext cx="1272495" cy="539410"/>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CHELTUIELI DIN EXPLOATARE</a:t>
            </a:r>
            <a:endParaRPr lang="ro-RO" sz="1000" b="1" dirty="0">
              <a:solidFill>
                <a:schemeClr val="tx1"/>
              </a:solidFill>
              <a:latin typeface="Arial" panose="020B0604020202020204" pitchFamily="34" charset="0"/>
              <a:cs typeface="Arial" panose="020B0604020202020204" pitchFamily="34" charset="0"/>
            </a:endParaRPr>
          </a:p>
        </p:txBody>
      </p:sp>
      <p:sp>
        <p:nvSpPr>
          <p:cNvPr id="150" name="Arrow: Pentagon 149">
            <a:extLst>
              <a:ext uri="{FF2B5EF4-FFF2-40B4-BE49-F238E27FC236}">
                <a16:creationId xmlns:a16="http://schemas.microsoft.com/office/drawing/2014/main" id="{20CD0CF1-EB87-477B-9B8C-4949136E926D}"/>
              </a:ext>
            </a:extLst>
          </p:cNvPr>
          <p:cNvSpPr/>
          <p:nvPr/>
        </p:nvSpPr>
        <p:spPr>
          <a:xfrm>
            <a:off x="158069" y="4094740"/>
            <a:ext cx="1247255" cy="539410"/>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PROFIT</a:t>
            </a:r>
          </a:p>
          <a:p>
            <a:pPr algn="ctr"/>
            <a:r>
              <a:rPr lang="en-US" sz="1000" b="1" dirty="0">
                <a:solidFill>
                  <a:schemeClr val="tx1"/>
                </a:solidFill>
                <a:latin typeface="Arial" panose="020B0604020202020204" pitchFamily="34" charset="0"/>
                <a:cs typeface="Arial" panose="020B0604020202020204" pitchFamily="34" charset="0"/>
              </a:rPr>
              <a:t> DE EXPLOATARE</a:t>
            </a:r>
            <a:endParaRPr lang="ro-RO" sz="1000" b="1" dirty="0">
              <a:solidFill>
                <a:schemeClr val="tx1"/>
              </a:solidFill>
              <a:latin typeface="Arial" panose="020B0604020202020204" pitchFamily="34" charset="0"/>
              <a:cs typeface="Arial" panose="020B0604020202020204" pitchFamily="34" charset="0"/>
            </a:endParaRPr>
          </a:p>
        </p:txBody>
      </p:sp>
      <p:sp>
        <p:nvSpPr>
          <p:cNvPr id="151" name="Arrow: Pentagon 150">
            <a:extLst>
              <a:ext uri="{FF2B5EF4-FFF2-40B4-BE49-F238E27FC236}">
                <a16:creationId xmlns:a16="http://schemas.microsoft.com/office/drawing/2014/main" id="{285388C2-4D10-4A3B-8EA9-0042362F090C}"/>
              </a:ext>
            </a:extLst>
          </p:cNvPr>
          <p:cNvSpPr/>
          <p:nvPr/>
        </p:nvSpPr>
        <p:spPr>
          <a:xfrm>
            <a:off x="147518" y="4800719"/>
            <a:ext cx="1272495" cy="570487"/>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EBITDA</a:t>
            </a:r>
            <a:endParaRPr lang="ro-RO" sz="1000" b="1" dirty="0">
              <a:solidFill>
                <a:schemeClr val="tx1"/>
              </a:solidFill>
              <a:latin typeface="Arial" panose="020B0604020202020204" pitchFamily="34" charset="0"/>
              <a:cs typeface="Arial" panose="020B0604020202020204" pitchFamily="34" charset="0"/>
            </a:endParaRPr>
          </a:p>
        </p:txBody>
      </p:sp>
      <p:sp>
        <p:nvSpPr>
          <p:cNvPr id="152" name="Arrow: Pentagon 151">
            <a:extLst>
              <a:ext uri="{FF2B5EF4-FFF2-40B4-BE49-F238E27FC236}">
                <a16:creationId xmlns:a16="http://schemas.microsoft.com/office/drawing/2014/main" id="{6933D90E-113C-42B2-8868-2280C6A8B749}"/>
              </a:ext>
            </a:extLst>
          </p:cNvPr>
          <p:cNvSpPr/>
          <p:nvPr/>
        </p:nvSpPr>
        <p:spPr>
          <a:xfrm>
            <a:off x="132829" y="5533564"/>
            <a:ext cx="1272495" cy="565232"/>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PROFIT NET</a:t>
            </a:r>
            <a:endParaRPr lang="ro-RO" sz="1000" b="1" dirty="0">
              <a:solidFill>
                <a:schemeClr val="tx1"/>
              </a:solidFill>
              <a:latin typeface="Arial" panose="020B0604020202020204" pitchFamily="34" charset="0"/>
              <a:cs typeface="Arial" panose="020B0604020202020204" pitchFamily="34" charset="0"/>
            </a:endParaRPr>
          </a:p>
        </p:txBody>
      </p:sp>
      <p:graphicFrame>
        <p:nvGraphicFramePr>
          <p:cNvPr id="182" name="Table 182">
            <a:extLst>
              <a:ext uri="{FF2B5EF4-FFF2-40B4-BE49-F238E27FC236}">
                <a16:creationId xmlns:a16="http://schemas.microsoft.com/office/drawing/2014/main" id="{145120B5-4F96-4477-BED8-67EB68391619}"/>
              </a:ext>
            </a:extLst>
          </p:cNvPr>
          <p:cNvGraphicFramePr>
            <a:graphicFrameLocks noGrp="1"/>
          </p:cNvGraphicFramePr>
          <p:nvPr>
            <p:extLst>
              <p:ext uri="{D42A27DB-BD31-4B8C-83A1-F6EECF244321}">
                <p14:modId xmlns:p14="http://schemas.microsoft.com/office/powerpoint/2010/main" val="2275317383"/>
              </p:ext>
            </p:extLst>
          </p:nvPr>
        </p:nvGraphicFramePr>
        <p:xfrm>
          <a:off x="1479113" y="1157972"/>
          <a:ext cx="3540723" cy="4989731"/>
        </p:xfrm>
        <a:graphic>
          <a:graphicData uri="http://schemas.openxmlformats.org/drawingml/2006/table">
            <a:tbl>
              <a:tblPr firstRow="1" bandRow="1">
                <a:tableStyleId>{5C22544A-7EE6-4342-B048-85BDC9FD1C3A}</a:tableStyleId>
              </a:tblPr>
              <a:tblGrid>
                <a:gridCol w="1180241">
                  <a:extLst>
                    <a:ext uri="{9D8B030D-6E8A-4147-A177-3AD203B41FA5}">
                      <a16:colId xmlns:a16="http://schemas.microsoft.com/office/drawing/2014/main" val="3381052820"/>
                    </a:ext>
                  </a:extLst>
                </a:gridCol>
                <a:gridCol w="1180241">
                  <a:extLst>
                    <a:ext uri="{9D8B030D-6E8A-4147-A177-3AD203B41FA5}">
                      <a16:colId xmlns:a16="http://schemas.microsoft.com/office/drawing/2014/main" val="2866066790"/>
                    </a:ext>
                  </a:extLst>
                </a:gridCol>
                <a:gridCol w="1180241">
                  <a:extLst>
                    <a:ext uri="{9D8B030D-6E8A-4147-A177-3AD203B41FA5}">
                      <a16:colId xmlns:a16="http://schemas.microsoft.com/office/drawing/2014/main" val="2438152414"/>
                    </a:ext>
                  </a:extLst>
                </a:gridCol>
              </a:tblGrid>
              <a:tr h="716555">
                <a:tc>
                  <a:txBody>
                    <a:bodyPr/>
                    <a:lstStyle/>
                    <a:p>
                      <a:pPr algn="r"/>
                      <a:endParaRPr lang="ro-RO" sz="1100" dirty="0">
                        <a:solidFill>
                          <a:schemeClr val="tx1"/>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r"/>
                      <a:endParaRPr lang="ro-RO" sz="1100" dirty="0">
                        <a:solidFill>
                          <a:schemeClr val="tx1"/>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r"/>
                      <a:endParaRPr lang="ro-RO" sz="1100" dirty="0">
                        <a:solidFill>
                          <a:schemeClr val="tx1"/>
                        </a:solidFill>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374485873"/>
                  </a:ext>
                </a:extLst>
              </a:tr>
              <a:tr h="716555">
                <a:tc>
                  <a:txBody>
                    <a:bodyPr/>
                    <a:lstStyle/>
                    <a:p>
                      <a:pPr algn="r"/>
                      <a:r>
                        <a:rPr lang="en-US" sz="1100" b="1" dirty="0">
                          <a:solidFill>
                            <a:schemeClr val="tx1"/>
                          </a:solidFill>
                          <a:latin typeface="Arial" panose="020B0604020202020204" pitchFamily="34" charset="0"/>
                          <a:cs typeface="Arial" panose="020B0604020202020204" pitchFamily="34" charset="0"/>
                        </a:rPr>
                        <a:t>351,4</a:t>
                      </a:r>
                      <a:endParaRPr lang="ro-RO" sz="1100" b="1" dirty="0">
                        <a:solidFill>
                          <a:schemeClr val="tx1"/>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algn="r"/>
                      <a:r>
                        <a:rPr lang="ro-RO" sz="1100" b="1" dirty="0">
                          <a:solidFill>
                            <a:schemeClr val="tx1"/>
                          </a:solidFill>
                          <a:latin typeface="Arial" panose="020B0604020202020204" pitchFamily="34" charset="0"/>
                          <a:cs typeface="Arial" panose="020B0604020202020204" pitchFamily="34" charset="0"/>
                        </a:rPr>
                        <a:t>336,0</a:t>
                      </a:r>
                    </a:p>
                  </a:txBody>
                  <a:tcPr anchor="ctr">
                    <a:solidFill>
                      <a:schemeClr val="accent1">
                        <a:lumMod val="20000"/>
                        <a:lumOff val="80000"/>
                      </a:schemeClr>
                    </a:solidFill>
                  </a:tcPr>
                </a:tc>
                <a:tc>
                  <a:txBody>
                    <a:bodyPr/>
                    <a:lstStyle/>
                    <a:p>
                      <a:pPr algn="r"/>
                      <a:r>
                        <a:rPr lang="ro-RO" sz="1100" b="1" dirty="0">
                          <a:solidFill>
                            <a:schemeClr val="tx1"/>
                          </a:solidFill>
                          <a:latin typeface="Arial" panose="020B0604020202020204" pitchFamily="34" charset="0"/>
                          <a:cs typeface="Arial" panose="020B0604020202020204" pitchFamily="34" charset="0"/>
                        </a:rPr>
                        <a:t>313,3</a:t>
                      </a:r>
                    </a:p>
                  </a:txBody>
                  <a:tcPr anchor="ctr">
                    <a:solidFill>
                      <a:schemeClr val="accent1">
                        <a:lumMod val="20000"/>
                        <a:lumOff val="80000"/>
                      </a:schemeClr>
                    </a:solidFill>
                  </a:tcPr>
                </a:tc>
                <a:extLst>
                  <a:ext uri="{0D108BD9-81ED-4DB2-BD59-A6C34878D82A}">
                    <a16:rowId xmlns:a16="http://schemas.microsoft.com/office/drawing/2014/main" val="1714062984"/>
                  </a:ext>
                </a:extLst>
              </a:tr>
              <a:tr h="735703">
                <a:tc>
                  <a:txBody>
                    <a:bodyPr/>
                    <a:lstStyle/>
                    <a:p>
                      <a:pPr algn="r"/>
                      <a:r>
                        <a:rPr lang="en-US" sz="1100" b="1" dirty="0">
                          <a:solidFill>
                            <a:schemeClr val="tx1"/>
                          </a:solidFill>
                          <a:latin typeface="Arial" panose="020B0604020202020204" pitchFamily="34" charset="0"/>
                          <a:cs typeface="Arial" panose="020B0604020202020204" pitchFamily="34" charset="0"/>
                        </a:rPr>
                        <a:t>389,5</a:t>
                      </a:r>
                      <a:endParaRPr lang="ro-RO" sz="1100" b="1" dirty="0">
                        <a:solidFill>
                          <a:schemeClr val="tx1"/>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algn="r"/>
                      <a:r>
                        <a:rPr lang="ro-RO" sz="1100" b="1" dirty="0">
                          <a:solidFill>
                            <a:schemeClr val="tx1"/>
                          </a:solidFill>
                          <a:latin typeface="Arial" panose="020B0604020202020204" pitchFamily="34" charset="0"/>
                          <a:cs typeface="Arial" panose="020B0604020202020204" pitchFamily="34" charset="0"/>
                        </a:rPr>
                        <a:t>375,3</a:t>
                      </a:r>
                    </a:p>
                  </a:txBody>
                  <a:tcPr anchor="ctr">
                    <a:solidFill>
                      <a:schemeClr val="accent1">
                        <a:lumMod val="20000"/>
                        <a:lumOff val="80000"/>
                      </a:schemeClr>
                    </a:solidFill>
                  </a:tcPr>
                </a:tc>
                <a:tc>
                  <a:txBody>
                    <a:bodyPr/>
                    <a:lstStyle/>
                    <a:p>
                      <a:pPr algn="r"/>
                      <a:r>
                        <a:rPr lang="ro-RO" sz="1100" b="1" dirty="0">
                          <a:solidFill>
                            <a:schemeClr val="tx1"/>
                          </a:solidFill>
                          <a:latin typeface="Arial" panose="020B0604020202020204" pitchFamily="34" charset="0"/>
                          <a:cs typeface="Arial" panose="020B0604020202020204" pitchFamily="34" charset="0"/>
                        </a:rPr>
                        <a:t>346,9</a:t>
                      </a:r>
                    </a:p>
                  </a:txBody>
                  <a:tcPr anchor="ctr">
                    <a:solidFill>
                      <a:schemeClr val="accent1">
                        <a:lumMod val="20000"/>
                        <a:lumOff val="80000"/>
                      </a:schemeClr>
                    </a:solidFill>
                  </a:tcPr>
                </a:tc>
                <a:extLst>
                  <a:ext uri="{0D108BD9-81ED-4DB2-BD59-A6C34878D82A}">
                    <a16:rowId xmlns:a16="http://schemas.microsoft.com/office/drawing/2014/main" val="1702903103"/>
                  </a:ext>
                </a:extLst>
              </a:tr>
              <a:tr h="735703">
                <a:tc>
                  <a:txBody>
                    <a:bodyPr/>
                    <a:lstStyle/>
                    <a:p>
                      <a:pPr algn="r"/>
                      <a:r>
                        <a:rPr lang="en-US" sz="1100" b="1" dirty="0">
                          <a:solidFill>
                            <a:schemeClr val="tx1"/>
                          </a:solidFill>
                          <a:latin typeface="Arial" panose="020B0604020202020204" pitchFamily="34" charset="0"/>
                          <a:cs typeface="Arial" panose="020B0604020202020204" pitchFamily="34" charset="0"/>
                        </a:rPr>
                        <a:t>334,4</a:t>
                      </a:r>
                      <a:endParaRPr lang="ro-RO" sz="1100" b="1" dirty="0">
                        <a:solidFill>
                          <a:schemeClr val="tx1"/>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algn="r"/>
                      <a:r>
                        <a:rPr lang="ro-RO" sz="1100" b="1" dirty="0">
                          <a:solidFill>
                            <a:schemeClr val="tx1"/>
                          </a:solidFill>
                          <a:latin typeface="Arial" panose="020B0604020202020204" pitchFamily="34" charset="0"/>
                          <a:cs typeface="Arial" panose="020B0604020202020204" pitchFamily="34" charset="0"/>
                        </a:rPr>
                        <a:t>335,2</a:t>
                      </a:r>
                    </a:p>
                  </a:txBody>
                  <a:tcPr anchor="ctr">
                    <a:solidFill>
                      <a:schemeClr val="accent1">
                        <a:lumMod val="20000"/>
                        <a:lumOff val="80000"/>
                      </a:schemeClr>
                    </a:solidFill>
                  </a:tcPr>
                </a:tc>
                <a:tc>
                  <a:txBody>
                    <a:bodyPr/>
                    <a:lstStyle/>
                    <a:p>
                      <a:pPr algn="r"/>
                      <a:r>
                        <a:rPr lang="ro-RO" sz="1100" b="1" dirty="0">
                          <a:solidFill>
                            <a:schemeClr val="tx1"/>
                          </a:solidFill>
                          <a:latin typeface="Arial" panose="020B0604020202020204" pitchFamily="34" charset="0"/>
                          <a:cs typeface="Arial" panose="020B0604020202020204" pitchFamily="34" charset="0"/>
                        </a:rPr>
                        <a:t>299,9</a:t>
                      </a:r>
                    </a:p>
                  </a:txBody>
                  <a:tcPr anchor="ctr">
                    <a:solidFill>
                      <a:schemeClr val="accent1">
                        <a:lumMod val="20000"/>
                        <a:lumOff val="80000"/>
                      </a:schemeClr>
                    </a:solidFill>
                  </a:tcPr>
                </a:tc>
                <a:extLst>
                  <a:ext uri="{0D108BD9-81ED-4DB2-BD59-A6C34878D82A}">
                    <a16:rowId xmlns:a16="http://schemas.microsoft.com/office/drawing/2014/main" val="2670422091"/>
                  </a:ext>
                </a:extLst>
              </a:tr>
              <a:tr h="697931">
                <a:tc>
                  <a:txBody>
                    <a:bodyPr/>
                    <a:lstStyle/>
                    <a:p>
                      <a:pPr algn="r"/>
                      <a:r>
                        <a:rPr lang="en-US" sz="1100" b="1" dirty="0">
                          <a:solidFill>
                            <a:schemeClr val="tx1"/>
                          </a:solidFill>
                          <a:latin typeface="Arial" panose="020B0604020202020204" pitchFamily="34" charset="0"/>
                          <a:cs typeface="Arial" panose="020B0604020202020204" pitchFamily="34" charset="0"/>
                        </a:rPr>
                        <a:t>55,1</a:t>
                      </a:r>
                      <a:endParaRPr lang="ro-RO" sz="1100" b="1" dirty="0">
                        <a:solidFill>
                          <a:schemeClr val="tx1"/>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algn="r"/>
                      <a:r>
                        <a:rPr lang="ro-RO" sz="1100" b="1" dirty="0">
                          <a:solidFill>
                            <a:schemeClr val="tx1"/>
                          </a:solidFill>
                          <a:latin typeface="Arial" panose="020B0604020202020204" pitchFamily="34" charset="0"/>
                          <a:cs typeface="Arial" panose="020B0604020202020204" pitchFamily="34" charset="0"/>
                        </a:rPr>
                        <a:t>40,1</a:t>
                      </a:r>
                    </a:p>
                  </a:txBody>
                  <a:tcPr anchor="ctr">
                    <a:solidFill>
                      <a:schemeClr val="accent1">
                        <a:lumMod val="20000"/>
                        <a:lumOff val="80000"/>
                      </a:schemeClr>
                    </a:solidFill>
                  </a:tcPr>
                </a:tc>
                <a:tc>
                  <a:txBody>
                    <a:bodyPr/>
                    <a:lstStyle/>
                    <a:p>
                      <a:pPr algn="r"/>
                      <a:r>
                        <a:rPr lang="ro-RO" sz="1100" b="1" dirty="0">
                          <a:solidFill>
                            <a:schemeClr val="tx1"/>
                          </a:solidFill>
                          <a:latin typeface="Arial" panose="020B0604020202020204" pitchFamily="34" charset="0"/>
                          <a:cs typeface="Arial" panose="020B0604020202020204" pitchFamily="34" charset="0"/>
                        </a:rPr>
                        <a:t>47,0</a:t>
                      </a:r>
                    </a:p>
                  </a:txBody>
                  <a:tcPr anchor="ctr">
                    <a:solidFill>
                      <a:schemeClr val="accent1">
                        <a:lumMod val="20000"/>
                        <a:lumOff val="80000"/>
                      </a:schemeClr>
                    </a:solidFill>
                  </a:tcPr>
                </a:tc>
                <a:extLst>
                  <a:ext uri="{0D108BD9-81ED-4DB2-BD59-A6C34878D82A}">
                    <a16:rowId xmlns:a16="http://schemas.microsoft.com/office/drawing/2014/main" val="2319435323"/>
                  </a:ext>
                </a:extLst>
              </a:tr>
              <a:tr h="735703">
                <a:tc>
                  <a:txBody>
                    <a:bodyPr/>
                    <a:lstStyle/>
                    <a:p>
                      <a:pPr algn="r"/>
                      <a:r>
                        <a:rPr lang="en-US" sz="1100" b="1" dirty="0">
                          <a:solidFill>
                            <a:schemeClr val="tx1"/>
                          </a:solidFill>
                          <a:latin typeface="Arial" panose="020B0604020202020204" pitchFamily="34" charset="0"/>
                          <a:cs typeface="Arial" panose="020B0604020202020204" pitchFamily="34" charset="0"/>
                        </a:rPr>
                        <a:t>95,1</a:t>
                      </a:r>
                      <a:endParaRPr lang="ro-RO" sz="1100" b="1" dirty="0">
                        <a:solidFill>
                          <a:schemeClr val="tx1"/>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algn="r"/>
                      <a:r>
                        <a:rPr lang="ro-RO" sz="1100" b="1" dirty="0">
                          <a:solidFill>
                            <a:schemeClr val="tx1"/>
                          </a:solidFill>
                          <a:latin typeface="Arial" panose="020B0604020202020204" pitchFamily="34" charset="0"/>
                          <a:cs typeface="Arial" panose="020B0604020202020204" pitchFamily="34" charset="0"/>
                        </a:rPr>
                        <a:t>80,8</a:t>
                      </a:r>
                    </a:p>
                  </a:txBody>
                  <a:tcPr anchor="ctr">
                    <a:solidFill>
                      <a:schemeClr val="accent1">
                        <a:lumMod val="20000"/>
                        <a:lumOff val="80000"/>
                      </a:schemeClr>
                    </a:solidFill>
                  </a:tcPr>
                </a:tc>
                <a:tc>
                  <a:txBody>
                    <a:bodyPr/>
                    <a:lstStyle/>
                    <a:p>
                      <a:pPr algn="r"/>
                      <a:r>
                        <a:rPr lang="ro-RO" sz="1100" b="1" dirty="0">
                          <a:solidFill>
                            <a:schemeClr val="tx1"/>
                          </a:solidFill>
                          <a:latin typeface="Arial" panose="020B0604020202020204" pitchFamily="34" charset="0"/>
                          <a:cs typeface="Arial" panose="020B0604020202020204" pitchFamily="34" charset="0"/>
                        </a:rPr>
                        <a:t>85,6</a:t>
                      </a:r>
                    </a:p>
                  </a:txBody>
                  <a:tcPr anchor="ctr">
                    <a:solidFill>
                      <a:schemeClr val="accent1">
                        <a:lumMod val="20000"/>
                        <a:lumOff val="80000"/>
                      </a:schemeClr>
                    </a:solidFill>
                  </a:tcPr>
                </a:tc>
                <a:extLst>
                  <a:ext uri="{0D108BD9-81ED-4DB2-BD59-A6C34878D82A}">
                    <a16:rowId xmlns:a16="http://schemas.microsoft.com/office/drawing/2014/main" val="1632906746"/>
                  </a:ext>
                </a:extLst>
              </a:tr>
              <a:tr h="651581">
                <a:tc>
                  <a:txBody>
                    <a:bodyPr/>
                    <a:lstStyle/>
                    <a:p>
                      <a:pPr algn="r"/>
                      <a:r>
                        <a:rPr lang="en-US" sz="1100" b="1" dirty="0">
                          <a:solidFill>
                            <a:schemeClr val="tx1"/>
                          </a:solidFill>
                          <a:latin typeface="Arial" panose="020B0604020202020204" pitchFamily="34" charset="0"/>
                          <a:cs typeface="Arial" panose="020B0604020202020204" pitchFamily="34" charset="0"/>
                        </a:rPr>
                        <a:t>52,7</a:t>
                      </a:r>
                      <a:endParaRPr lang="ro-RO" sz="1100" b="1" dirty="0">
                        <a:solidFill>
                          <a:schemeClr val="tx1"/>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algn="r"/>
                      <a:r>
                        <a:rPr lang="ro-RO" sz="1100" b="1" dirty="0">
                          <a:solidFill>
                            <a:schemeClr val="tx1"/>
                          </a:solidFill>
                          <a:latin typeface="Arial" panose="020B0604020202020204" pitchFamily="34" charset="0"/>
                          <a:cs typeface="Arial" panose="020B0604020202020204" pitchFamily="34" charset="0"/>
                        </a:rPr>
                        <a:t>35,8</a:t>
                      </a:r>
                      <a:endParaRPr lang="en-US" sz="1100" b="1" dirty="0">
                        <a:solidFill>
                          <a:schemeClr val="tx1"/>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algn="r"/>
                      <a:r>
                        <a:rPr lang="ro-RO" sz="1100" b="1" dirty="0">
                          <a:solidFill>
                            <a:schemeClr val="tx1"/>
                          </a:solidFill>
                          <a:latin typeface="Arial" panose="020B0604020202020204" pitchFamily="34" charset="0"/>
                          <a:cs typeface="Arial" panose="020B0604020202020204" pitchFamily="34" charset="0"/>
                        </a:rPr>
                        <a:t>42,0</a:t>
                      </a:r>
                    </a:p>
                  </a:txBody>
                  <a:tcPr anchor="ctr">
                    <a:solidFill>
                      <a:schemeClr val="accent1">
                        <a:lumMod val="20000"/>
                        <a:lumOff val="80000"/>
                      </a:schemeClr>
                    </a:solidFill>
                  </a:tcPr>
                </a:tc>
                <a:extLst>
                  <a:ext uri="{0D108BD9-81ED-4DB2-BD59-A6C34878D82A}">
                    <a16:rowId xmlns:a16="http://schemas.microsoft.com/office/drawing/2014/main" val="2670194109"/>
                  </a:ext>
                </a:extLst>
              </a:tr>
            </a:tbl>
          </a:graphicData>
        </a:graphic>
      </p:graphicFrame>
      <p:sp>
        <p:nvSpPr>
          <p:cNvPr id="183" name="Callout: Double Bent Line 182">
            <a:extLst>
              <a:ext uri="{FF2B5EF4-FFF2-40B4-BE49-F238E27FC236}">
                <a16:creationId xmlns:a16="http://schemas.microsoft.com/office/drawing/2014/main" id="{C531D70F-3557-4257-A99F-456B9A96463D}"/>
              </a:ext>
              <a:ext uri="{C183D7F6-B498-43B3-948B-1728B52AA6E4}">
                <adec:decorative xmlns:adec="http://schemas.microsoft.com/office/drawing/2017/decorative" val="1"/>
              </a:ext>
            </a:extLst>
          </p:cNvPr>
          <p:cNvSpPr/>
          <p:nvPr/>
        </p:nvSpPr>
        <p:spPr>
          <a:xfrm>
            <a:off x="1628624" y="1147116"/>
            <a:ext cx="933904" cy="648072"/>
          </a:xfrm>
          <a:prstGeom prst="borderCallout3">
            <a:avLst/>
          </a:prstGeom>
          <a:solidFill>
            <a:srgbClr val="92D050"/>
          </a:solidFill>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9 </a:t>
            </a:r>
            <a:r>
              <a:rPr lang="ro-RO" sz="1100" b="1" dirty="0">
                <a:solidFill>
                  <a:schemeClr val="tx1"/>
                </a:solidFill>
                <a:latin typeface="Arial" panose="020B0604020202020204" pitchFamily="34" charset="0"/>
                <a:cs typeface="Arial" panose="020B0604020202020204" pitchFamily="34" charset="0"/>
              </a:rPr>
              <a:t>luni</a:t>
            </a:r>
            <a:r>
              <a:rPr lang="en-US" sz="1100" b="1" dirty="0">
                <a:solidFill>
                  <a:schemeClr val="tx1"/>
                </a:solidFill>
                <a:latin typeface="Arial" panose="020B0604020202020204" pitchFamily="34" charset="0"/>
                <a:cs typeface="Arial" panose="020B0604020202020204" pitchFamily="34" charset="0"/>
              </a:rPr>
              <a:t> 2022</a:t>
            </a:r>
          </a:p>
          <a:p>
            <a:pPr algn="ctr"/>
            <a:r>
              <a:rPr lang="ro-RO" sz="1100" b="1" dirty="0">
                <a:solidFill>
                  <a:schemeClr val="tx1"/>
                </a:solidFill>
                <a:latin typeface="Arial" panose="020B0604020202020204" pitchFamily="34" charset="0"/>
                <a:cs typeface="Arial" panose="020B0604020202020204" pitchFamily="34" charset="0"/>
              </a:rPr>
              <a:t>Realizat</a:t>
            </a:r>
          </a:p>
        </p:txBody>
      </p:sp>
      <p:sp>
        <p:nvSpPr>
          <p:cNvPr id="184" name="Callout: Double Bent Line 183">
            <a:extLst>
              <a:ext uri="{FF2B5EF4-FFF2-40B4-BE49-F238E27FC236}">
                <a16:creationId xmlns:a16="http://schemas.microsoft.com/office/drawing/2014/main" id="{D46322C3-0A86-419C-928D-7C0764F4B18C}"/>
              </a:ext>
              <a:ext uri="{C183D7F6-B498-43B3-948B-1728B52AA6E4}">
                <adec:decorative xmlns:adec="http://schemas.microsoft.com/office/drawing/2017/decorative" val="1"/>
              </a:ext>
            </a:extLst>
          </p:cNvPr>
          <p:cNvSpPr/>
          <p:nvPr/>
        </p:nvSpPr>
        <p:spPr>
          <a:xfrm>
            <a:off x="2820855" y="1147116"/>
            <a:ext cx="933904" cy="648072"/>
          </a:xfrm>
          <a:prstGeom prst="borderCallout3">
            <a:avLst/>
          </a:prstGeom>
          <a:solidFill>
            <a:srgbClr val="92D050"/>
          </a:solidFill>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 9 </a:t>
            </a:r>
            <a:r>
              <a:rPr lang="ro-RO" sz="1100" b="1" dirty="0">
                <a:solidFill>
                  <a:schemeClr val="tx1"/>
                </a:solidFill>
                <a:latin typeface="Arial" panose="020B0604020202020204" pitchFamily="34" charset="0"/>
                <a:cs typeface="Arial" panose="020B0604020202020204" pitchFamily="34" charset="0"/>
              </a:rPr>
              <a:t>luni</a:t>
            </a:r>
            <a:r>
              <a:rPr lang="en-US" sz="1100" b="1" dirty="0">
                <a:solidFill>
                  <a:schemeClr val="tx1"/>
                </a:solidFill>
                <a:latin typeface="Arial" panose="020B0604020202020204" pitchFamily="34" charset="0"/>
                <a:cs typeface="Arial" panose="020B0604020202020204" pitchFamily="34" charset="0"/>
              </a:rPr>
              <a:t> 2022</a:t>
            </a:r>
          </a:p>
          <a:p>
            <a:pPr algn="ctr"/>
            <a:r>
              <a:rPr lang="ro-RO" sz="1100" b="1" dirty="0">
                <a:solidFill>
                  <a:schemeClr val="tx1"/>
                </a:solidFill>
                <a:latin typeface="Arial" panose="020B0604020202020204" pitchFamily="34" charset="0"/>
                <a:cs typeface="Arial" panose="020B0604020202020204" pitchFamily="34" charset="0"/>
              </a:rPr>
              <a:t>Programat</a:t>
            </a:r>
          </a:p>
        </p:txBody>
      </p:sp>
      <p:sp>
        <p:nvSpPr>
          <p:cNvPr id="185" name="Callout: Double Bent Line 184">
            <a:extLst>
              <a:ext uri="{FF2B5EF4-FFF2-40B4-BE49-F238E27FC236}">
                <a16:creationId xmlns:a16="http://schemas.microsoft.com/office/drawing/2014/main" id="{E6DC3E91-F17E-4ECD-9040-7A86840FE92F}"/>
              </a:ext>
              <a:ext uri="{C183D7F6-B498-43B3-948B-1728B52AA6E4}">
                <adec:decorative xmlns:adec="http://schemas.microsoft.com/office/drawing/2017/decorative" val="1"/>
              </a:ext>
            </a:extLst>
          </p:cNvPr>
          <p:cNvSpPr/>
          <p:nvPr/>
        </p:nvSpPr>
        <p:spPr>
          <a:xfrm>
            <a:off x="4013086" y="1146376"/>
            <a:ext cx="933904" cy="648071"/>
          </a:xfrm>
          <a:prstGeom prst="borderCallout3">
            <a:avLst/>
          </a:prstGeom>
          <a:solidFill>
            <a:srgbClr val="92D050"/>
          </a:solidFill>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9 </a:t>
            </a:r>
            <a:r>
              <a:rPr lang="ro-RO" sz="1100" b="1" dirty="0">
                <a:solidFill>
                  <a:schemeClr val="tx1"/>
                </a:solidFill>
                <a:latin typeface="Arial" panose="020B0604020202020204" pitchFamily="34" charset="0"/>
                <a:cs typeface="Arial" panose="020B0604020202020204" pitchFamily="34" charset="0"/>
              </a:rPr>
              <a:t>luni</a:t>
            </a:r>
            <a:r>
              <a:rPr lang="en-US" sz="1100" b="1" dirty="0">
                <a:solidFill>
                  <a:schemeClr val="tx1"/>
                </a:solidFill>
                <a:latin typeface="Arial" panose="020B0604020202020204" pitchFamily="34" charset="0"/>
                <a:cs typeface="Arial" panose="020B0604020202020204" pitchFamily="34" charset="0"/>
              </a:rPr>
              <a:t> 202</a:t>
            </a:r>
            <a:r>
              <a:rPr lang="ro-RO" sz="1100" b="1" dirty="0">
                <a:solidFill>
                  <a:schemeClr val="tx1"/>
                </a:solidFill>
                <a:latin typeface="Arial" panose="020B0604020202020204" pitchFamily="34" charset="0"/>
                <a:cs typeface="Arial" panose="020B0604020202020204" pitchFamily="34" charset="0"/>
              </a:rPr>
              <a:t>1</a:t>
            </a:r>
            <a:endParaRPr lang="en-US" sz="1100" b="1" dirty="0">
              <a:solidFill>
                <a:schemeClr val="tx1"/>
              </a:solidFill>
              <a:latin typeface="Arial" panose="020B0604020202020204" pitchFamily="34" charset="0"/>
              <a:cs typeface="Arial" panose="020B0604020202020204" pitchFamily="34" charset="0"/>
            </a:endParaRPr>
          </a:p>
          <a:p>
            <a:pPr algn="ctr"/>
            <a:r>
              <a:rPr lang="ro-RO" sz="1100" b="1" dirty="0">
                <a:solidFill>
                  <a:schemeClr val="tx1"/>
                </a:solidFill>
                <a:latin typeface="Arial" panose="020B0604020202020204" pitchFamily="34" charset="0"/>
                <a:cs typeface="Arial" panose="020B0604020202020204" pitchFamily="34" charset="0"/>
              </a:rPr>
              <a:t>Realizat</a:t>
            </a:r>
          </a:p>
        </p:txBody>
      </p:sp>
    </p:spTree>
    <p:extLst>
      <p:ext uri="{BB962C8B-B14F-4D97-AF65-F5344CB8AC3E}">
        <p14:creationId xmlns:p14="http://schemas.microsoft.com/office/powerpoint/2010/main" val="4216945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9FFEE86-D71A-477A-8813-FFE99BD7A0CC}"/>
              </a:ext>
            </a:extLst>
          </p:cNvPr>
          <p:cNvGraphicFramePr>
            <a:graphicFrameLocks noChangeAspect="1"/>
          </p:cNvGraphicFramePr>
          <p:nvPr>
            <p:custDataLst>
              <p:tags r:id="rId1"/>
            </p:custDataLst>
            <p:extLst>
              <p:ext uri="{D42A27DB-BD31-4B8C-83A1-F6EECF244321}">
                <p14:modId xmlns:p14="http://schemas.microsoft.com/office/powerpoint/2010/main" val="4231316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530" imgH="530" progId="TCLayout.ActiveDocument.1">
                  <p:embed/>
                </p:oleObj>
              </mc:Choice>
              <mc:Fallback>
                <p:oleObj name="think-cell Slide" r:id="rId15" imgW="530" imgH="530" progId="TCLayout.ActiveDocument.1">
                  <p:embed/>
                  <p:pic>
                    <p:nvPicPr>
                      <p:cNvPr id="4" name="Object 3" hidden="1">
                        <a:extLst>
                          <a:ext uri="{FF2B5EF4-FFF2-40B4-BE49-F238E27FC236}">
                            <a16:creationId xmlns:a16="http://schemas.microsoft.com/office/drawing/2014/main" id="{39FFEE86-D71A-477A-8813-FFE99BD7A0CC}"/>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30" name="Rectangle 29" hidden="1">
            <a:extLst>
              <a:ext uri="{FF2B5EF4-FFF2-40B4-BE49-F238E27FC236}">
                <a16:creationId xmlns:a16="http://schemas.microsoft.com/office/drawing/2014/main" id="{9A13AE7B-5025-4834-9032-951A62E1077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o-RO" sz="1200" b="1" dirty="0">
              <a:latin typeface="Arial" panose="020B0604020202020204" pitchFamily="34" charset="0"/>
              <a:cs typeface="Arial" panose="020B0604020202020204" pitchFamily="34" charset="0"/>
              <a:sym typeface="Arial" panose="020B0604020202020204" pitchFamily="34" charset="0"/>
            </a:endParaRPr>
          </a:p>
        </p:txBody>
      </p:sp>
      <p:pic>
        <p:nvPicPr>
          <p:cNvPr id="5" name="Picture 4">
            <a:extLst>
              <a:ext uri="{FF2B5EF4-FFF2-40B4-BE49-F238E27FC236}">
                <a16:creationId xmlns:a16="http://schemas.microsoft.com/office/drawing/2014/main" id="{1C39B82E-67AE-4EA8-B974-EA556E0387D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9512" y="106950"/>
            <a:ext cx="1700551" cy="365760"/>
          </a:xfrm>
          <a:prstGeom prst="rect">
            <a:avLst/>
          </a:prstGeom>
        </p:spPr>
      </p:pic>
      <p:sp>
        <p:nvSpPr>
          <p:cNvPr id="6" name="Oval 5">
            <a:extLst>
              <a:ext uri="{FF2B5EF4-FFF2-40B4-BE49-F238E27FC236}">
                <a16:creationId xmlns:a16="http://schemas.microsoft.com/office/drawing/2014/main" id="{26F36D30-AADB-4D7A-A5B7-404A210A772B}"/>
              </a:ext>
            </a:extLst>
          </p:cNvPr>
          <p:cNvSpPr/>
          <p:nvPr/>
        </p:nvSpPr>
        <p:spPr>
          <a:xfrm>
            <a:off x="8612188" y="6275751"/>
            <a:ext cx="365760" cy="365760"/>
          </a:xfrm>
          <a:prstGeom prst="ellipse">
            <a:avLst/>
          </a:prstGeom>
          <a:solidFill>
            <a:srgbClr val="92D050"/>
          </a:solidFill>
        </p:spPr>
        <p:style>
          <a:lnRef idx="2">
            <a:schemeClr val="dk2">
              <a:hueOff val="0"/>
              <a:satOff val="0"/>
              <a:lumOff val="0"/>
              <a:alphaOff val="0"/>
            </a:schemeClr>
          </a:lnRef>
          <a:fillRef idx="1">
            <a:scrgbClr r="0" g="0" b="0"/>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TextBox 7">
            <a:extLst>
              <a:ext uri="{FF2B5EF4-FFF2-40B4-BE49-F238E27FC236}">
                <a16:creationId xmlns:a16="http://schemas.microsoft.com/office/drawing/2014/main" id="{AAA47C92-1EB9-4AF0-985C-920107ABEA95}"/>
              </a:ext>
            </a:extLst>
          </p:cNvPr>
          <p:cNvSpPr txBox="1"/>
          <p:nvPr/>
        </p:nvSpPr>
        <p:spPr>
          <a:xfrm>
            <a:off x="8687056" y="6335520"/>
            <a:ext cx="216024" cy="246221"/>
          </a:xfrm>
          <a:prstGeom prst="rect">
            <a:avLst/>
          </a:prstGeom>
          <a:noFill/>
        </p:spPr>
        <p:txBody>
          <a:bodyPr wrap="square" rtlCol="0">
            <a:spAutoFit/>
          </a:bodyPr>
          <a:lstStyle/>
          <a:p>
            <a:r>
              <a:rPr lang="ro-RO" sz="1000" b="1" dirty="0">
                <a:latin typeface="Arial" pitchFamily="34" charset="0"/>
                <a:cs typeface="Arial" pitchFamily="34" charset="0"/>
              </a:rPr>
              <a:t>6</a:t>
            </a:r>
            <a:endParaRPr lang="en-US" sz="1000" b="1" dirty="0">
              <a:latin typeface="Arial" pitchFamily="34" charset="0"/>
              <a:cs typeface="Arial" pitchFamily="34" charset="0"/>
            </a:endParaRPr>
          </a:p>
        </p:txBody>
      </p:sp>
      <p:sp>
        <p:nvSpPr>
          <p:cNvPr id="9" name="Rectangle 8">
            <a:extLst>
              <a:ext uri="{FF2B5EF4-FFF2-40B4-BE49-F238E27FC236}">
                <a16:creationId xmlns:a16="http://schemas.microsoft.com/office/drawing/2014/main" id="{28B39D62-6B56-487C-A246-E242AEEEA1E8}"/>
              </a:ext>
            </a:extLst>
          </p:cNvPr>
          <p:cNvSpPr/>
          <p:nvPr/>
        </p:nvSpPr>
        <p:spPr>
          <a:xfrm>
            <a:off x="1893417" y="143892"/>
            <a:ext cx="7191246" cy="584775"/>
          </a:xfrm>
          <a:prstGeom prst="rect">
            <a:avLst/>
          </a:prstGeom>
        </p:spPr>
        <p:txBody>
          <a:bodyPr wrap="square">
            <a:spAutoFit/>
          </a:bodyPr>
          <a:lstStyle/>
          <a:p>
            <a:pPr algn="ctr"/>
            <a:r>
              <a:rPr lang="ro-RO" sz="1600" b="1" dirty="0">
                <a:solidFill>
                  <a:srgbClr val="002060"/>
                </a:solidFill>
                <a:latin typeface="Arial" pitchFamily="34" charset="0"/>
                <a:cs typeface="Arial" pitchFamily="34" charset="0"/>
              </a:rPr>
              <a:t>2. </a:t>
            </a:r>
            <a:r>
              <a:rPr lang="ro-RO" sz="1600" b="1" dirty="0">
                <a:solidFill>
                  <a:srgbClr val="153357"/>
                </a:solidFill>
                <a:latin typeface="Arial" pitchFamily="34" charset="0"/>
                <a:cs typeface="Arial" pitchFamily="34" charset="0"/>
              </a:rPr>
              <a:t>EVOLUȚIA VENITURILOR DIN EXPLOATARE</a:t>
            </a:r>
          </a:p>
          <a:p>
            <a:pPr algn="ctr"/>
            <a:r>
              <a:rPr lang="en-US" sz="1600" b="1" dirty="0">
                <a:solidFill>
                  <a:srgbClr val="153357"/>
                </a:solidFill>
                <a:latin typeface="Arial" pitchFamily="34" charset="0"/>
                <a:cs typeface="Arial" pitchFamily="34" charset="0"/>
              </a:rPr>
              <a:t>9 luni </a:t>
            </a:r>
            <a:r>
              <a:rPr lang="ro-RO" sz="1600" b="1" dirty="0">
                <a:solidFill>
                  <a:srgbClr val="153357"/>
                </a:solidFill>
                <a:latin typeface="Arial" pitchFamily="34" charset="0"/>
                <a:cs typeface="Arial" pitchFamily="34" charset="0"/>
              </a:rPr>
              <a:t>2022</a:t>
            </a:r>
            <a:endParaRPr lang="ro-RO" sz="1600" b="1" dirty="0">
              <a:solidFill>
                <a:schemeClr val="tx2">
                  <a:lumMod val="50000"/>
                </a:schemeClr>
              </a:solidFill>
              <a:latin typeface="Arial" pitchFamily="34" charset="0"/>
              <a:cs typeface="Arial" pitchFamily="34" charset="0"/>
            </a:endParaRPr>
          </a:p>
        </p:txBody>
      </p:sp>
      <p:graphicFrame>
        <p:nvGraphicFramePr>
          <p:cNvPr id="21" name="Diagram 20">
            <a:extLst>
              <a:ext uri="{FF2B5EF4-FFF2-40B4-BE49-F238E27FC236}">
                <a16:creationId xmlns:a16="http://schemas.microsoft.com/office/drawing/2014/main" id="{96A14F6C-A8E5-46A5-8130-7E9E6948B487}"/>
              </a:ext>
            </a:extLst>
          </p:cNvPr>
          <p:cNvGraphicFramePr/>
          <p:nvPr>
            <p:extLst>
              <p:ext uri="{D42A27DB-BD31-4B8C-83A1-F6EECF244321}">
                <p14:modId xmlns:p14="http://schemas.microsoft.com/office/powerpoint/2010/main" val="4114971925"/>
              </p:ext>
            </p:extLst>
          </p:nvPr>
        </p:nvGraphicFramePr>
        <p:xfrm>
          <a:off x="-794609" y="1319833"/>
          <a:ext cx="6096000" cy="4064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22" name="Picture 4" descr="http://accentevents.ro/wp-content/themes/accentevents/media/clients/logo-petrom.jpg">
            <a:extLst>
              <a:ext uri="{FF2B5EF4-FFF2-40B4-BE49-F238E27FC236}">
                <a16:creationId xmlns:a16="http://schemas.microsoft.com/office/drawing/2014/main" id="{9A503B02-CB6F-4A8D-AEE4-4DCC9D70997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l="24387" t="20070" r="21962" b="19717"/>
          <a:stretch>
            <a:fillRect/>
          </a:stretch>
        </p:blipFill>
        <p:spPr bwMode="auto">
          <a:xfrm>
            <a:off x="622972" y="1104385"/>
            <a:ext cx="635382" cy="48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AE58C87E-10F7-4D43-8677-FFA8947E1CCA}"/>
              </a:ext>
            </a:extLst>
          </p:cNvPr>
          <p:cNvPicPr>
            <a:picLocks noChangeAspect="1"/>
          </p:cNvPicPr>
          <p:nvPr/>
        </p:nvPicPr>
        <p:blipFill>
          <a:blip r:embed="rId24"/>
          <a:stretch>
            <a:fillRect/>
          </a:stretch>
        </p:blipFill>
        <p:spPr>
          <a:xfrm>
            <a:off x="1901249" y="1341398"/>
            <a:ext cx="497468" cy="500785"/>
          </a:xfrm>
          <a:prstGeom prst="rect">
            <a:avLst/>
          </a:prstGeom>
        </p:spPr>
      </p:pic>
      <p:sp>
        <p:nvSpPr>
          <p:cNvPr id="26" name="Flowchart: Connector 25">
            <a:extLst>
              <a:ext uri="{FF2B5EF4-FFF2-40B4-BE49-F238E27FC236}">
                <a16:creationId xmlns:a16="http://schemas.microsoft.com/office/drawing/2014/main" id="{02582660-0F14-433A-B943-3DEC9923004F}"/>
              </a:ext>
            </a:extLst>
          </p:cNvPr>
          <p:cNvSpPr/>
          <p:nvPr/>
        </p:nvSpPr>
        <p:spPr>
          <a:xfrm>
            <a:off x="1560008" y="4396831"/>
            <a:ext cx="1386766" cy="811367"/>
          </a:xfrm>
          <a:prstGeom prst="flowChartConnector">
            <a:avLst/>
          </a:prstGeom>
          <a:solidFill>
            <a:schemeClr val="bg1"/>
          </a:solidFill>
          <a:ln>
            <a:solidFill>
              <a:schemeClr val="bg1"/>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ro-RO" sz="1200" b="1" dirty="0">
                <a:solidFill>
                  <a:schemeClr val="tx1"/>
                </a:solidFill>
                <a:latin typeface="Arial" panose="020B0604020202020204" pitchFamily="34" charset="0"/>
                <a:cs typeface="Arial" panose="020B0604020202020204" pitchFamily="34" charset="0"/>
              </a:rPr>
              <a:t>Alți clienți</a:t>
            </a:r>
          </a:p>
          <a:p>
            <a:pPr algn="ctr"/>
            <a:r>
              <a:rPr lang="ro-RO" sz="1100" b="1" dirty="0">
                <a:solidFill>
                  <a:schemeClr val="tx1"/>
                </a:solidFill>
                <a:latin typeface="Arial" panose="020B0604020202020204" pitchFamily="34" charset="0"/>
                <a:cs typeface="Arial" panose="020B0604020202020204" pitchFamily="34" charset="0"/>
              </a:rPr>
              <a:t>1</a:t>
            </a:r>
            <a:r>
              <a:rPr lang="en-US" sz="1100" b="1" dirty="0">
                <a:solidFill>
                  <a:schemeClr val="tx1"/>
                </a:solidFill>
                <a:latin typeface="Arial" panose="020B0604020202020204" pitchFamily="34" charset="0"/>
                <a:cs typeface="Arial" panose="020B0604020202020204" pitchFamily="34" charset="0"/>
              </a:rPr>
              <a:t>,8</a:t>
            </a:r>
            <a:r>
              <a:rPr lang="ro-RO" sz="1100" b="1" dirty="0">
                <a:solidFill>
                  <a:schemeClr val="tx1"/>
                </a:solidFill>
                <a:latin typeface="Arial" panose="020B0604020202020204" pitchFamily="34" charset="0"/>
                <a:cs typeface="Arial" panose="020B0604020202020204" pitchFamily="34" charset="0"/>
              </a:rPr>
              <a:t> mil. lei</a:t>
            </a:r>
          </a:p>
          <a:p>
            <a:pPr algn="ctr"/>
            <a:endParaRPr lang="ro-RO" sz="1200" b="1" dirty="0">
              <a:solidFill>
                <a:schemeClr val="tx1"/>
              </a:solidFill>
              <a:latin typeface="Arial" panose="020B0604020202020204" pitchFamily="34" charset="0"/>
              <a:cs typeface="Arial" panose="020B0604020202020204" pitchFamily="34" charset="0"/>
            </a:endParaRPr>
          </a:p>
        </p:txBody>
      </p:sp>
      <p:sp>
        <p:nvSpPr>
          <p:cNvPr id="55" name="Text Placeholder 2">
            <a:extLst>
              <a:ext uri="{FF2B5EF4-FFF2-40B4-BE49-F238E27FC236}">
                <a16:creationId xmlns:a16="http://schemas.microsoft.com/office/drawing/2014/main" id="{FF203B96-1DEC-4E86-B28A-F3CFEA8B02A7}"/>
              </a:ext>
            </a:extLst>
          </p:cNvPr>
          <p:cNvSpPr>
            <a:spLocks noGrp="1"/>
          </p:cNvSpPr>
          <p:nvPr>
            <p:custDataLst>
              <p:tags r:id="rId3"/>
            </p:custDataLst>
          </p:nvPr>
        </p:nvSpPr>
        <p:spPr bwMode="auto">
          <a:xfrm>
            <a:off x="7121525" y="4681538"/>
            <a:ext cx="112871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endParaRPr lang="ro-RO" sz="1200" b="1" dirty="0">
              <a:latin typeface="Arial" panose="020B0604020202020204" pitchFamily="34" charset="0"/>
              <a:cs typeface="Arial" panose="020B0604020202020204" pitchFamily="34" charset="0"/>
              <a:sym typeface="Arial" panose="020B0604020202020204" pitchFamily="34" charset="0"/>
            </a:endParaRPr>
          </a:p>
        </p:txBody>
      </p:sp>
      <p:pic>
        <p:nvPicPr>
          <p:cNvPr id="2" name="Picture 1">
            <a:extLst>
              <a:ext uri="{FF2B5EF4-FFF2-40B4-BE49-F238E27FC236}">
                <a16:creationId xmlns:a16="http://schemas.microsoft.com/office/drawing/2014/main" id="{7D0DA571-D7FF-4034-98D5-8183D6E2BF82}"/>
              </a:ext>
            </a:extLst>
          </p:cNvPr>
          <p:cNvPicPr>
            <a:picLocks noChangeAspect="1"/>
          </p:cNvPicPr>
          <p:nvPr/>
        </p:nvPicPr>
        <p:blipFill>
          <a:blip r:embed="rId25"/>
          <a:stretch>
            <a:fillRect/>
          </a:stretch>
        </p:blipFill>
        <p:spPr>
          <a:xfrm>
            <a:off x="2786914" y="3625113"/>
            <a:ext cx="923925" cy="390525"/>
          </a:xfrm>
          <a:prstGeom prst="rect">
            <a:avLst/>
          </a:prstGeom>
        </p:spPr>
      </p:pic>
      <p:sp>
        <p:nvSpPr>
          <p:cNvPr id="33" name="Rectangle 32">
            <a:extLst>
              <a:ext uri="{FF2B5EF4-FFF2-40B4-BE49-F238E27FC236}">
                <a16:creationId xmlns:a16="http://schemas.microsoft.com/office/drawing/2014/main" id="{6A56B2BB-7A76-4044-9D62-83B3BBAAC7B7}"/>
              </a:ext>
            </a:extLst>
          </p:cNvPr>
          <p:cNvSpPr/>
          <p:nvPr/>
        </p:nvSpPr>
        <p:spPr>
          <a:xfrm>
            <a:off x="2568106" y="4451953"/>
            <a:ext cx="1386766" cy="229184"/>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a:lstStyle/>
          <a:p>
            <a:endParaRPr lang="ro-RO"/>
          </a:p>
        </p:txBody>
      </p:sp>
      <p:sp>
        <p:nvSpPr>
          <p:cNvPr id="34" name="Text Placeholder 6">
            <a:extLst>
              <a:ext uri="{FF2B5EF4-FFF2-40B4-BE49-F238E27FC236}">
                <a16:creationId xmlns:a16="http://schemas.microsoft.com/office/drawing/2014/main" id="{97C99588-2FEF-46B3-BA91-01A4546476AE}"/>
              </a:ext>
            </a:extLst>
          </p:cNvPr>
          <p:cNvSpPr>
            <a:spLocks noGrp="1"/>
          </p:cNvSpPr>
          <p:nvPr/>
        </p:nvSpPr>
        <p:spPr bwMode="auto">
          <a:xfrm>
            <a:off x="7949610" y="920499"/>
            <a:ext cx="953470" cy="183886"/>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ro-RO" sz="1100" b="1" dirty="0">
                <a:latin typeface="Arial" panose="020B0604020202020204" pitchFamily="34" charset="0"/>
                <a:cs typeface="Arial" panose="020B0604020202020204" pitchFamily="34" charset="0"/>
                <a:sym typeface="+mn-lt"/>
              </a:rPr>
              <a:t>mil.</a:t>
            </a:r>
            <a:r>
              <a:rPr lang="en-US" sz="1100" b="1" dirty="0">
                <a:latin typeface="Arial" panose="020B0604020202020204" pitchFamily="34" charset="0"/>
                <a:cs typeface="Arial" panose="020B0604020202020204" pitchFamily="34" charset="0"/>
                <a:sym typeface="+mn-lt"/>
              </a:rPr>
              <a:t> </a:t>
            </a:r>
            <a:r>
              <a:rPr lang="ro-RO" sz="1100" b="1" dirty="0">
                <a:latin typeface="Arial" panose="020B0604020202020204" pitchFamily="34" charset="0"/>
                <a:cs typeface="Arial" panose="020B0604020202020204" pitchFamily="34" charset="0"/>
                <a:sym typeface="+mn-lt"/>
              </a:rPr>
              <a:t>lei</a:t>
            </a:r>
            <a:endParaRPr lang="en-US" sz="1100" b="1" dirty="0">
              <a:latin typeface="Arial" panose="020B0604020202020204" pitchFamily="34" charset="0"/>
              <a:cs typeface="Arial" panose="020B0604020202020204" pitchFamily="34" charset="0"/>
              <a:sym typeface="+mn-lt"/>
            </a:endParaRPr>
          </a:p>
        </p:txBody>
      </p:sp>
      <p:graphicFrame>
        <p:nvGraphicFramePr>
          <p:cNvPr id="13" name="Chart 12">
            <a:extLst>
              <a:ext uri="{FF2B5EF4-FFF2-40B4-BE49-F238E27FC236}">
                <a16:creationId xmlns:a16="http://schemas.microsoft.com/office/drawing/2014/main" id="{9CF143EC-0D26-B73B-8D2B-8FB7B48346BF}"/>
              </a:ext>
            </a:extLst>
          </p:cNvPr>
          <p:cNvGraphicFramePr/>
          <p:nvPr>
            <p:custDataLst>
              <p:tags r:id="rId4"/>
            </p:custDataLst>
            <p:extLst>
              <p:ext uri="{D42A27DB-BD31-4B8C-83A1-F6EECF244321}">
                <p14:modId xmlns:p14="http://schemas.microsoft.com/office/powerpoint/2010/main" val="2217925157"/>
              </p:ext>
            </p:extLst>
          </p:nvPr>
        </p:nvGraphicFramePr>
        <p:xfrm>
          <a:off x="4140200" y="1304925"/>
          <a:ext cx="4845050" cy="3228975"/>
        </p:xfrm>
        <a:graphic>
          <a:graphicData uri="http://schemas.openxmlformats.org/drawingml/2006/chart">
            <c:chart xmlns:c="http://schemas.openxmlformats.org/drawingml/2006/chart" xmlns:r="http://schemas.openxmlformats.org/officeDocument/2006/relationships" r:id="rId26"/>
          </a:graphicData>
        </a:graphic>
      </p:graphicFrame>
      <p:sp>
        <p:nvSpPr>
          <p:cNvPr id="38" name="Text Placeholder 2">
            <a:extLst>
              <a:ext uri="{FF2B5EF4-FFF2-40B4-BE49-F238E27FC236}">
                <a16:creationId xmlns:a16="http://schemas.microsoft.com/office/drawing/2014/main" id="{2E67CF5B-BAB2-484F-B5BA-E331FA434556}"/>
              </a:ext>
            </a:extLst>
          </p:cNvPr>
          <p:cNvSpPr>
            <a:spLocks noGrp="1"/>
          </p:cNvSpPr>
          <p:nvPr>
            <p:custDataLst>
              <p:tags r:id="rId5"/>
            </p:custDataLst>
          </p:nvPr>
        </p:nvSpPr>
        <p:spPr bwMode="auto">
          <a:xfrm>
            <a:off x="5832475" y="4497388"/>
            <a:ext cx="146208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BB2D350-CD72-45AE-9A54-D7CC905137F3}" type="datetime'Prog''ra''''m''a''t'''' ''9'' l''u''''''ni'''' 2''''022'">
              <a:rPr lang="ro-RO" altLang="en-US" sz="1100" b="1" smtClean="0">
                <a:latin typeface="Arial" panose="020B0604020202020204" pitchFamily="34" charset="0"/>
              </a:rPr>
              <a:pPr/>
              <a:t>Programat 9 luni 2022</a:t>
            </a:fld>
            <a:endParaRPr lang="ro-RO" sz="1100" b="1" dirty="0">
              <a:latin typeface="Arial" panose="020B0604020202020204" pitchFamily="34" charset="0"/>
              <a:cs typeface="Arial" panose="020B0604020202020204" pitchFamily="34" charset="0"/>
              <a:sym typeface="Arial" panose="020B0604020202020204" pitchFamily="34" charset="0"/>
            </a:endParaRPr>
          </a:p>
        </p:txBody>
      </p:sp>
      <p:sp>
        <p:nvSpPr>
          <p:cNvPr id="28" name="Text Placeholder 2">
            <a:extLst>
              <a:ext uri="{FF2B5EF4-FFF2-40B4-BE49-F238E27FC236}">
                <a16:creationId xmlns:a16="http://schemas.microsoft.com/office/drawing/2014/main" id="{941AE5AA-9A44-4305-A611-C9687B855710}"/>
              </a:ext>
            </a:extLst>
          </p:cNvPr>
          <p:cNvSpPr>
            <a:spLocks noGrp="1"/>
          </p:cNvSpPr>
          <p:nvPr>
            <p:custDataLst>
              <p:tags r:id="rId6"/>
            </p:custDataLst>
          </p:nvPr>
        </p:nvSpPr>
        <p:spPr bwMode="auto">
          <a:xfrm>
            <a:off x="4357688" y="4497388"/>
            <a:ext cx="129063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33DBE7B-9318-4BA9-9B4A-3D3A45AD5554}" type="datetime'Rea''l''''i''''z''a''t 9 ''l''''u''ni'' ''''2''02''''2'''''''">
              <a:rPr lang="ro-RO" altLang="en-US" sz="1100" b="1" smtClean="0">
                <a:latin typeface="Arial" panose="020B0604020202020204" pitchFamily="34" charset="0"/>
              </a:rPr>
              <a:pPr/>
              <a:t>Realizat 9 luni 2022</a:t>
            </a:fld>
            <a:endParaRPr lang="ro-RO" sz="1100" b="1" dirty="0">
              <a:latin typeface="Arial" panose="020B0604020202020204" pitchFamily="34" charset="0"/>
              <a:cs typeface="Arial" panose="020B0604020202020204" pitchFamily="34" charset="0"/>
              <a:sym typeface="Arial" panose="020B0604020202020204" pitchFamily="34" charset="0"/>
            </a:endParaRPr>
          </a:p>
        </p:txBody>
      </p:sp>
      <p:sp>
        <p:nvSpPr>
          <p:cNvPr id="40" name="Text Placeholder 2">
            <a:extLst>
              <a:ext uri="{FF2B5EF4-FFF2-40B4-BE49-F238E27FC236}">
                <a16:creationId xmlns:a16="http://schemas.microsoft.com/office/drawing/2014/main" id="{648C3532-E724-4B1F-A422-28794E2680FE}"/>
              </a:ext>
            </a:extLst>
          </p:cNvPr>
          <p:cNvSpPr>
            <a:spLocks noGrp="1"/>
          </p:cNvSpPr>
          <p:nvPr>
            <p:custDataLst>
              <p:tags r:id="rId7"/>
            </p:custDataLst>
          </p:nvPr>
        </p:nvSpPr>
        <p:spPr bwMode="auto">
          <a:xfrm>
            <a:off x="7477125" y="4497388"/>
            <a:ext cx="129063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DCA0A26-5B50-4120-9B9C-D61C79925B82}" type="datetime'R''''ea''''''''li''z''''''a''t'' ''9 lu''n''''i ''2''021'">
              <a:rPr lang="ro-RO" altLang="en-US" sz="1100" b="1" smtClean="0">
                <a:latin typeface="Arial" panose="020B0604020202020204" pitchFamily="34" charset="0"/>
              </a:rPr>
              <a:pPr/>
              <a:t>Realizat 9 luni 2021</a:t>
            </a:fld>
            <a:endParaRPr lang="ro-RO" sz="1100" b="1" dirty="0">
              <a:latin typeface="Arial" panose="020B0604020202020204" pitchFamily="34" charset="0"/>
              <a:cs typeface="Arial" panose="020B0604020202020204" pitchFamily="34" charset="0"/>
              <a:sym typeface="Arial" panose="020B0604020202020204" pitchFamily="34" charset="0"/>
            </a:endParaRPr>
          </a:p>
        </p:txBody>
      </p:sp>
      <p:sp>
        <p:nvSpPr>
          <p:cNvPr id="10" name="Rectangle 9">
            <a:extLst>
              <a:ext uri="{FF2B5EF4-FFF2-40B4-BE49-F238E27FC236}">
                <a16:creationId xmlns:a16="http://schemas.microsoft.com/office/drawing/2014/main" id="{B5E0E640-EB9F-4081-A5BB-4C84755CEE4E}"/>
              </a:ext>
            </a:extLst>
          </p:cNvPr>
          <p:cNvSpPr/>
          <p:nvPr>
            <p:custDataLst>
              <p:tags r:id="rId8"/>
            </p:custDataLst>
          </p:nvPr>
        </p:nvSpPr>
        <p:spPr bwMode="auto">
          <a:xfrm>
            <a:off x="5340350" y="5200650"/>
            <a:ext cx="179388" cy="133350"/>
          </a:xfrm>
          <a:prstGeom prst="rect">
            <a:avLst/>
          </a:prstGeom>
          <a:solidFill>
            <a:srgbClr val="8AC84D"/>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Rectangle 6">
            <a:extLst>
              <a:ext uri="{FF2B5EF4-FFF2-40B4-BE49-F238E27FC236}">
                <a16:creationId xmlns:a16="http://schemas.microsoft.com/office/drawing/2014/main" id="{17549105-6C95-4BB5-911A-258400E1A21D}"/>
              </a:ext>
            </a:extLst>
          </p:cNvPr>
          <p:cNvSpPr/>
          <p:nvPr>
            <p:custDataLst>
              <p:tags r:id="rId9"/>
            </p:custDataLst>
          </p:nvPr>
        </p:nvSpPr>
        <p:spPr bwMode="auto">
          <a:xfrm>
            <a:off x="5340350" y="4997450"/>
            <a:ext cx="179388" cy="133350"/>
          </a:xfrm>
          <a:prstGeom prst="rect">
            <a:avLst/>
          </a:prstGeom>
          <a:solidFill>
            <a:srgbClr val="153357"/>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4" name="Rectangle 53">
            <a:extLst>
              <a:ext uri="{FF2B5EF4-FFF2-40B4-BE49-F238E27FC236}">
                <a16:creationId xmlns:a16="http://schemas.microsoft.com/office/drawing/2014/main" id="{EE6F994E-7D0A-4051-81B7-F8EE7E1B9FF2}"/>
              </a:ext>
            </a:extLst>
          </p:cNvPr>
          <p:cNvSpPr/>
          <p:nvPr>
            <p:custDataLst>
              <p:tags r:id="rId10"/>
            </p:custDataLst>
          </p:nvPr>
        </p:nvSpPr>
        <p:spPr bwMode="auto">
          <a:xfrm>
            <a:off x="5340350" y="5403850"/>
            <a:ext cx="179388" cy="133350"/>
          </a:xfrm>
          <a:prstGeom prst="rect">
            <a:avLst/>
          </a:prstGeom>
          <a:solidFill>
            <a:srgbClr val="C3CFE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0" name="Text Placeholder 2">
            <a:extLst>
              <a:ext uri="{FF2B5EF4-FFF2-40B4-BE49-F238E27FC236}">
                <a16:creationId xmlns:a16="http://schemas.microsoft.com/office/drawing/2014/main" id="{17628BBE-DF15-4E19-9807-E31F7CBD0B7C}"/>
              </a:ext>
            </a:extLst>
          </p:cNvPr>
          <p:cNvSpPr>
            <a:spLocks noGrp="1"/>
          </p:cNvSpPr>
          <p:nvPr>
            <p:custDataLst>
              <p:tags r:id="rId11"/>
            </p:custDataLst>
          </p:nvPr>
        </p:nvSpPr>
        <p:spPr bwMode="auto">
          <a:xfrm>
            <a:off x="5570538" y="4992688"/>
            <a:ext cx="12557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F02A4352-C491-48B3-9593-293785119A9E}" type="datetime'''''''Veni''t''uri'' din e''xplo''''a''t''''''''a''''r''e'''">
              <a:rPr lang="ro-RO" altLang="en-US" sz="1000" smtClean="0">
                <a:latin typeface="Arial" panose="020B0604020202020204" pitchFamily="34" charset="0"/>
                <a:cs typeface="Arial" panose="020B0604020202020204" pitchFamily="34" charset="0"/>
                <a:sym typeface="Arial" panose="020B0604020202020204" pitchFamily="34" charset="0"/>
              </a:rPr>
              <a:pPr/>
              <a:t>Venituri din exploatare</a:t>
            </a:fld>
            <a:endParaRPr lang="ro-RO" sz="1000" dirty="0">
              <a:latin typeface="Arial" panose="020B0604020202020204" pitchFamily="34" charset="0"/>
              <a:cs typeface="Arial" panose="020B0604020202020204" pitchFamily="34" charset="0"/>
              <a:sym typeface="Arial" panose="020B0604020202020204" pitchFamily="34" charset="0"/>
            </a:endParaRPr>
          </a:p>
        </p:txBody>
      </p:sp>
      <p:sp>
        <p:nvSpPr>
          <p:cNvPr id="24" name="Text Placeholder 2">
            <a:extLst>
              <a:ext uri="{FF2B5EF4-FFF2-40B4-BE49-F238E27FC236}">
                <a16:creationId xmlns:a16="http://schemas.microsoft.com/office/drawing/2014/main" id="{9FBD5CF9-0E00-4CFC-945C-0D1D243C17EC}"/>
              </a:ext>
            </a:extLst>
          </p:cNvPr>
          <p:cNvSpPr>
            <a:spLocks noGrp="1"/>
          </p:cNvSpPr>
          <p:nvPr>
            <p:custDataLst>
              <p:tags r:id="rId12"/>
            </p:custDataLst>
          </p:nvPr>
        </p:nvSpPr>
        <p:spPr bwMode="auto">
          <a:xfrm>
            <a:off x="5570538" y="5195888"/>
            <a:ext cx="11652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0E29C491-0F70-44E2-9297-7E367E4D69BD}" type="datetime'Venit''ur''''i ''d''''in tr''''a''n''''sp''''''''or''t'''">
              <a:rPr lang="ro-RO" altLang="en-US" sz="1000" smtClean="0">
                <a:latin typeface="Arial" panose="020B0604020202020204" pitchFamily="34" charset="0"/>
                <a:cs typeface="Arial" panose="020B0604020202020204" pitchFamily="34" charset="0"/>
                <a:sym typeface="Arial" panose="020B0604020202020204" pitchFamily="34" charset="0"/>
              </a:rPr>
              <a:pPr/>
              <a:t>Venituri din transport</a:t>
            </a:fld>
            <a:endParaRPr lang="ro-RO" sz="1000" dirty="0">
              <a:latin typeface="Arial" panose="020B0604020202020204" pitchFamily="34" charset="0"/>
              <a:cs typeface="Arial" panose="020B0604020202020204" pitchFamily="34" charset="0"/>
              <a:sym typeface="Arial" panose="020B0604020202020204" pitchFamily="34" charset="0"/>
            </a:endParaRPr>
          </a:p>
        </p:txBody>
      </p:sp>
      <p:sp>
        <p:nvSpPr>
          <p:cNvPr id="53" name="Text Placeholder 2">
            <a:extLst>
              <a:ext uri="{FF2B5EF4-FFF2-40B4-BE49-F238E27FC236}">
                <a16:creationId xmlns:a16="http://schemas.microsoft.com/office/drawing/2014/main" id="{71E31D1F-389C-40D7-B08B-59D10E4B21AB}"/>
              </a:ext>
            </a:extLst>
          </p:cNvPr>
          <p:cNvSpPr>
            <a:spLocks noGrp="1"/>
          </p:cNvSpPr>
          <p:nvPr>
            <p:custDataLst>
              <p:tags r:id="rId13"/>
            </p:custDataLst>
          </p:nvPr>
        </p:nvSpPr>
        <p:spPr bwMode="auto">
          <a:xfrm>
            <a:off x="5570538" y="5399088"/>
            <a:ext cx="148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2CAD3EDE-2956-4661-949F-93A006BFD26A}" type="datetime'Alte v''''enitur''''i'''' din exp''''''''loat''a''''re'''''">
              <a:rPr lang="ro-RO" altLang="en-US" sz="1000" smtClean="0">
                <a:latin typeface="Arial" panose="020B0604020202020204" pitchFamily="34" charset="0"/>
                <a:cs typeface="Arial" panose="020B0604020202020204" pitchFamily="34" charset="0"/>
                <a:sym typeface="Arial" panose="020B0604020202020204" pitchFamily="34" charset="0"/>
              </a:rPr>
              <a:pPr/>
              <a:t>Alte venituri din exploatare</a:t>
            </a:fld>
            <a:endParaRPr lang="ro-RO" sz="1000" dirty="0">
              <a:latin typeface="Arial" panose="020B0604020202020204" pitchFamily="34" charset="0"/>
              <a:cs typeface="Arial" panose="020B0604020202020204" pitchFamily="34" charset="0"/>
              <a:sym typeface="Arial" panose="020B0604020202020204" pitchFamily="34" charset="0"/>
            </a:endParaRPr>
          </a:p>
        </p:txBody>
      </p:sp>
      <p:pic>
        <p:nvPicPr>
          <p:cNvPr id="27" name="Picture 26">
            <a:extLst>
              <a:ext uri="{FF2B5EF4-FFF2-40B4-BE49-F238E27FC236}">
                <a16:creationId xmlns:a16="http://schemas.microsoft.com/office/drawing/2014/main" id="{FB0A1D66-73F0-33B8-1F40-02FA13F29252}"/>
              </a:ext>
            </a:extLst>
          </p:cNvPr>
          <p:cNvPicPr>
            <a:picLocks noChangeAspect="1"/>
          </p:cNvPicPr>
          <p:nvPr/>
        </p:nvPicPr>
        <p:blipFill>
          <a:blip r:embed="rId27"/>
          <a:stretch>
            <a:fillRect/>
          </a:stretch>
        </p:blipFill>
        <p:spPr>
          <a:xfrm>
            <a:off x="2768283" y="2240731"/>
            <a:ext cx="786452" cy="530398"/>
          </a:xfrm>
          <a:prstGeom prst="rect">
            <a:avLst/>
          </a:prstGeom>
        </p:spPr>
      </p:pic>
      <p:sp>
        <p:nvSpPr>
          <p:cNvPr id="31" name="Rectangle 30">
            <a:extLst>
              <a:ext uri="{FF2B5EF4-FFF2-40B4-BE49-F238E27FC236}">
                <a16:creationId xmlns:a16="http://schemas.microsoft.com/office/drawing/2014/main" id="{2DD2541E-895E-14C8-5DB1-EBAF5B26F16C}"/>
              </a:ext>
            </a:extLst>
          </p:cNvPr>
          <p:cNvSpPr/>
          <p:nvPr/>
        </p:nvSpPr>
        <p:spPr>
          <a:xfrm>
            <a:off x="179512" y="6468267"/>
            <a:ext cx="8151843" cy="259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ro-RO" sz="800" i="1" dirty="0">
                <a:solidFill>
                  <a:schemeClr val="tx1"/>
                </a:solidFill>
                <a:latin typeface="Arial" pitchFamily="34" charset="0"/>
                <a:cs typeface="Arial" pitchFamily="34" charset="0"/>
              </a:rPr>
              <a:t>Situațiile financiare</a:t>
            </a:r>
            <a:r>
              <a:rPr lang="en-US" sz="800" i="1" dirty="0">
                <a:solidFill>
                  <a:schemeClr val="tx1"/>
                </a:solidFill>
                <a:latin typeface="Arial" panose="020B0604020202020204" pitchFamily="34" charset="0"/>
                <a:cs typeface="Arial" panose="020B0604020202020204" pitchFamily="34" charset="0"/>
              </a:rPr>
              <a:t> </a:t>
            </a:r>
            <a:r>
              <a:rPr lang="ro-RO" sz="800" i="1" dirty="0">
                <a:solidFill>
                  <a:schemeClr val="tx1"/>
                </a:solidFill>
                <a:latin typeface="Arial" pitchFamily="34" charset="0"/>
                <a:cs typeface="Arial" pitchFamily="34" charset="0"/>
              </a:rPr>
              <a:t>interimare la data și pentru perioada de nouă luni încheiată la 30 septembrie 2022 nu </a:t>
            </a:r>
            <a:r>
              <a:rPr lang="en-US" sz="800" i="1" dirty="0">
                <a:solidFill>
                  <a:schemeClr val="tx1"/>
                </a:solidFill>
                <a:latin typeface="Arial" panose="020B0604020202020204" pitchFamily="34" charset="0"/>
                <a:cs typeface="Arial" panose="020B0604020202020204" pitchFamily="34" charset="0"/>
              </a:rPr>
              <a:t>sunt </a:t>
            </a:r>
            <a:r>
              <a:rPr lang="ro-RO" sz="800" i="1" dirty="0">
                <a:solidFill>
                  <a:schemeClr val="tx1"/>
                </a:solidFill>
                <a:latin typeface="Arial" pitchFamily="34" charset="0"/>
                <a:cs typeface="Arial" pitchFamily="34" charset="0"/>
              </a:rPr>
              <a:t>auditate</a:t>
            </a:r>
            <a:endParaRPr lang="en-US" sz="8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59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3A2F7E5-812E-48C5-96EE-20BD5ADD7DAE}"/>
              </a:ext>
            </a:extLst>
          </p:cNvPr>
          <p:cNvGraphicFramePr>
            <a:graphicFrameLocks noChangeAspect="1"/>
          </p:cNvGraphicFramePr>
          <p:nvPr>
            <p:custDataLst>
              <p:tags r:id="rId1"/>
            </p:custDataLst>
            <p:extLst>
              <p:ext uri="{D42A27DB-BD31-4B8C-83A1-F6EECF244321}">
                <p14:modId xmlns:p14="http://schemas.microsoft.com/office/powerpoint/2010/main" val="845090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0" imgH="530" progId="TCLayout.ActiveDocument.1">
                  <p:embed/>
                </p:oleObj>
              </mc:Choice>
              <mc:Fallback>
                <p:oleObj name="think-cell Slide" r:id="rId4" imgW="530" imgH="530" progId="TCLayout.ActiveDocument.1">
                  <p:embed/>
                  <p:pic>
                    <p:nvPicPr>
                      <p:cNvPr id="5" name="Object 4" hidden="1">
                        <a:extLst>
                          <a:ext uri="{FF2B5EF4-FFF2-40B4-BE49-F238E27FC236}">
                            <a16:creationId xmlns:a16="http://schemas.microsoft.com/office/drawing/2014/main" id="{E3A2F7E5-812E-48C5-96EE-20BD5ADD7DA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06E27D3-F8AC-41F8-81FF-4DDA15EC3D3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o-RO" sz="16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82BE0895-6EE7-4D14-8476-60B44D8EEC02}"/>
              </a:ext>
            </a:extLst>
          </p:cNvPr>
          <p:cNvSpPr>
            <a:spLocks noGrp="1"/>
          </p:cNvSpPr>
          <p:nvPr>
            <p:ph type="title"/>
          </p:nvPr>
        </p:nvSpPr>
        <p:spPr>
          <a:xfrm>
            <a:off x="611560" y="-15146"/>
            <a:ext cx="8939336" cy="936104"/>
          </a:xfrm>
        </p:spPr>
        <p:txBody>
          <a:bodyPr vert="horz">
            <a:normAutofit fontScale="90000"/>
          </a:bodyPr>
          <a:lstStyle/>
          <a:p>
            <a:br>
              <a:rPr lang="ro-RO" sz="1800" b="1" dirty="0">
                <a:solidFill>
                  <a:srgbClr val="002060"/>
                </a:solidFill>
                <a:latin typeface="Arial" pitchFamily="34" charset="0"/>
                <a:cs typeface="Arial" pitchFamily="34" charset="0"/>
              </a:rPr>
            </a:br>
            <a:r>
              <a:rPr lang="ro-RO" sz="1800" b="1" dirty="0">
                <a:solidFill>
                  <a:srgbClr val="002060"/>
                </a:solidFill>
                <a:latin typeface="Arial" pitchFamily="34" charset="0"/>
                <a:cs typeface="Arial" pitchFamily="34" charset="0"/>
              </a:rPr>
              <a:t> </a:t>
            </a:r>
            <a:r>
              <a:rPr lang="ro-RO" sz="1800" b="1" dirty="0">
                <a:solidFill>
                  <a:srgbClr val="153357"/>
                </a:solidFill>
                <a:latin typeface="Arial" pitchFamily="34" charset="0"/>
                <a:cs typeface="Arial" pitchFamily="34" charset="0"/>
              </a:rPr>
              <a:t>2. EVOLUȚIA VENITURILOR DIN EXPLOATARE</a:t>
            </a:r>
            <a:br>
              <a:rPr lang="ro-RO" sz="1800" b="1" dirty="0">
                <a:solidFill>
                  <a:srgbClr val="153357"/>
                </a:solidFill>
                <a:latin typeface="Arial" pitchFamily="34" charset="0"/>
                <a:cs typeface="Arial" pitchFamily="34" charset="0"/>
              </a:rPr>
            </a:br>
            <a:r>
              <a:rPr lang="ro-RO" sz="1800" b="1" dirty="0">
                <a:solidFill>
                  <a:srgbClr val="153357"/>
                </a:solidFill>
                <a:latin typeface="Arial" pitchFamily="34" charset="0"/>
                <a:cs typeface="Arial" pitchFamily="34" charset="0"/>
              </a:rPr>
              <a:t>Trimestrul III</a:t>
            </a:r>
            <a:r>
              <a:rPr lang="en-US" sz="1800" b="1" dirty="0">
                <a:solidFill>
                  <a:srgbClr val="153357"/>
                </a:solidFill>
                <a:latin typeface="Arial" pitchFamily="34" charset="0"/>
                <a:cs typeface="Arial" pitchFamily="34" charset="0"/>
              </a:rPr>
              <a:t> 2022 </a:t>
            </a:r>
            <a:r>
              <a:rPr lang="ro-RO" sz="1800" b="1" dirty="0">
                <a:solidFill>
                  <a:srgbClr val="002060"/>
                </a:solidFill>
                <a:latin typeface="Arial" pitchFamily="34" charset="0"/>
                <a:cs typeface="Arial" pitchFamily="34" charset="0"/>
              </a:rPr>
              <a:t>(CONTINUARE)</a:t>
            </a:r>
            <a:br>
              <a:rPr lang="ro-RO" sz="1800" b="1" dirty="0">
                <a:solidFill>
                  <a:srgbClr val="002060"/>
                </a:solidFill>
                <a:latin typeface="Arial" pitchFamily="34" charset="0"/>
                <a:cs typeface="Arial" pitchFamily="34" charset="0"/>
              </a:rPr>
            </a:br>
            <a:endParaRPr lang="en-US" sz="1800" dirty="0"/>
          </a:p>
        </p:txBody>
      </p:sp>
      <p:pic>
        <p:nvPicPr>
          <p:cNvPr id="4" name="Picture 3">
            <a:extLst>
              <a:ext uri="{FF2B5EF4-FFF2-40B4-BE49-F238E27FC236}">
                <a16:creationId xmlns:a16="http://schemas.microsoft.com/office/drawing/2014/main" id="{ED6E0E79-1D4B-45B8-A09B-B9F3C29592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106950"/>
            <a:ext cx="1700551" cy="365760"/>
          </a:xfrm>
          <a:prstGeom prst="rect">
            <a:avLst/>
          </a:prstGeom>
        </p:spPr>
      </p:pic>
      <p:sp>
        <p:nvSpPr>
          <p:cNvPr id="13" name="Rectangle: Rounded Corners 12">
            <a:extLst>
              <a:ext uri="{FF2B5EF4-FFF2-40B4-BE49-F238E27FC236}">
                <a16:creationId xmlns:a16="http://schemas.microsoft.com/office/drawing/2014/main" id="{81FF2945-E63B-4762-B705-35F49CCC26C4}"/>
              </a:ext>
            </a:extLst>
          </p:cNvPr>
          <p:cNvSpPr/>
          <p:nvPr/>
        </p:nvSpPr>
        <p:spPr>
          <a:xfrm>
            <a:off x="827584" y="980728"/>
            <a:ext cx="7488832" cy="4680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lgn="just">
              <a:spcBef>
                <a:spcPct val="0"/>
              </a:spcBef>
              <a:spcAft>
                <a:spcPct val="0"/>
              </a:spcAft>
              <a:buClr>
                <a:schemeClr val="tx2"/>
              </a:buClr>
              <a:buFont typeface="Wingdings" panose="05000000000000000000" pitchFamily="2" charset="2"/>
              <a:buChar char="Ø"/>
            </a:pPr>
            <a:r>
              <a:rPr lang="ro-RO" sz="1600" dirty="0">
                <a:solidFill>
                  <a:schemeClr val="tx1"/>
                </a:solidFill>
                <a:latin typeface="Arial" panose="020B0604020202020204" pitchFamily="34" charset="0"/>
                <a:cs typeface="Arial" panose="020B0604020202020204" pitchFamily="34" charset="0"/>
              </a:rPr>
              <a:t>Veniturile din exploatare au înregistrat </a:t>
            </a:r>
            <a:r>
              <a:rPr lang="en-US" sz="1600" dirty="0">
                <a:solidFill>
                  <a:schemeClr val="tx1"/>
                </a:solidFill>
                <a:latin typeface="Arial" panose="020B0604020202020204" pitchFamily="34" charset="0"/>
                <a:cs typeface="Arial" panose="020B0604020202020204" pitchFamily="34" charset="0"/>
              </a:rPr>
              <a:t>o </a:t>
            </a:r>
            <a:r>
              <a:rPr lang="ro-RO" sz="1600" dirty="0">
                <a:solidFill>
                  <a:schemeClr val="tx1"/>
                </a:solidFill>
                <a:latin typeface="Arial" panose="020B0604020202020204" pitchFamily="34" charset="0"/>
                <a:cs typeface="Arial" panose="020B0604020202020204" pitchFamily="34" charset="0"/>
              </a:rPr>
              <a:t>creștere</a:t>
            </a:r>
            <a:r>
              <a:rPr lang="en-US" sz="1600" dirty="0">
                <a:solidFill>
                  <a:schemeClr val="tx1"/>
                </a:solidFill>
                <a:latin typeface="Arial" panose="020B0604020202020204" pitchFamily="34" charset="0"/>
                <a:cs typeface="Arial" panose="020B0604020202020204" pitchFamily="34" charset="0"/>
              </a:rPr>
              <a:t> </a:t>
            </a:r>
            <a:r>
              <a:rPr lang="ro-RO" sz="1600" dirty="0">
                <a:solidFill>
                  <a:schemeClr val="tx1"/>
                </a:solidFill>
                <a:latin typeface="Arial" panose="020B0604020202020204" pitchFamily="34" charset="0"/>
                <a:cs typeface="Arial" panose="020B0604020202020204" pitchFamily="34" charset="0"/>
              </a:rPr>
              <a:t>cu </a:t>
            </a:r>
            <a:r>
              <a:rPr lang="en-US" sz="1600" dirty="0">
                <a:solidFill>
                  <a:schemeClr val="tx1"/>
                </a:solidFill>
                <a:latin typeface="Arial" panose="020B0604020202020204" pitchFamily="34" charset="0"/>
                <a:cs typeface="Arial" panose="020B0604020202020204" pitchFamily="34" charset="0"/>
              </a:rPr>
              <a:t>42,6</a:t>
            </a:r>
            <a:r>
              <a:rPr lang="ro-RO" sz="1600" dirty="0">
                <a:solidFill>
                  <a:schemeClr val="tx1"/>
                </a:solidFill>
                <a:latin typeface="Arial" panose="020B0604020202020204" pitchFamily="34" charset="0"/>
                <a:cs typeface="Arial" panose="020B0604020202020204" pitchFamily="34" charset="0"/>
              </a:rPr>
              <a:t> mil. lei</a:t>
            </a:r>
            <a:r>
              <a:rPr lang="en-US" sz="1600" dirty="0">
                <a:solidFill>
                  <a:schemeClr val="tx1"/>
                </a:solidFill>
                <a:latin typeface="Arial" panose="020B0604020202020204" pitchFamily="34" charset="0"/>
                <a:cs typeface="Arial" panose="020B0604020202020204" pitchFamily="34" charset="0"/>
              </a:rPr>
              <a:t> </a:t>
            </a:r>
            <a:r>
              <a:rPr lang="ro-RO" sz="1600" dirty="0">
                <a:solidFill>
                  <a:schemeClr val="tx1"/>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12,3%</a:t>
            </a:r>
            <a:r>
              <a:rPr lang="ro-RO" sz="1600" dirty="0">
                <a:solidFill>
                  <a:schemeClr val="tx1"/>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 </a:t>
            </a:r>
            <a:r>
              <a:rPr lang="ro-RO" sz="1600" dirty="0">
                <a:solidFill>
                  <a:schemeClr val="tx1"/>
                </a:solidFill>
                <a:latin typeface="Arial" panose="020B0604020202020204" pitchFamily="34" charset="0"/>
                <a:cs typeface="Arial" panose="020B0604020202020204" pitchFamily="34" charset="0"/>
              </a:rPr>
              <a:t>față</a:t>
            </a:r>
            <a:r>
              <a:rPr lang="en-US" sz="1600" dirty="0">
                <a:solidFill>
                  <a:schemeClr val="tx1"/>
                </a:solidFill>
                <a:latin typeface="Arial" panose="020B0604020202020204" pitchFamily="34" charset="0"/>
                <a:cs typeface="Arial" panose="020B0604020202020204" pitchFamily="34" charset="0"/>
              </a:rPr>
              <a:t> de </a:t>
            </a:r>
            <a:r>
              <a:rPr lang="ro-RO" sz="1600" dirty="0">
                <a:solidFill>
                  <a:schemeClr val="tx1"/>
                </a:solidFill>
                <a:latin typeface="Arial" panose="020B0604020202020204" pitchFamily="34" charset="0"/>
                <a:cs typeface="Arial" panose="020B0604020202020204" pitchFamily="34" charset="0"/>
              </a:rPr>
              <a:t>9</a:t>
            </a:r>
            <a:r>
              <a:rPr lang="en-US" sz="1600" dirty="0">
                <a:solidFill>
                  <a:schemeClr val="tx1"/>
                </a:solidFill>
                <a:latin typeface="Arial" panose="020B0604020202020204" pitchFamily="34" charset="0"/>
                <a:cs typeface="Arial" panose="020B0604020202020204" pitchFamily="34" charset="0"/>
              </a:rPr>
              <a:t> </a:t>
            </a:r>
            <a:r>
              <a:rPr lang="ro-RO" sz="1600" dirty="0">
                <a:solidFill>
                  <a:schemeClr val="tx1"/>
                </a:solidFill>
                <a:latin typeface="Arial" panose="020B0604020202020204" pitchFamily="34" charset="0"/>
                <a:cs typeface="Arial" panose="020B0604020202020204" pitchFamily="34" charset="0"/>
              </a:rPr>
              <a:t>luni </a:t>
            </a:r>
            <a:r>
              <a:rPr lang="en-US" sz="1600" dirty="0">
                <a:solidFill>
                  <a:schemeClr val="tx1"/>
                </a:solidFill>
                <a:latin typeface="Arial" panose="020B0604020202020204" pitchFamily="34" charset="0"/>
                <a:cs typeface="Arial" panose="020B0604020202020204" pitchFamily="34" charset="0"/>
              </a:rPr>
              <a:t>20</a:t>
            </a:r>
            <a:r>
              <a:rPr lang="ro-RO" sz="1600" dirty="0">
                <a:solidFill>
                  <a:schemeClr val="tx1"/>
                </a:solidFill>
                <a:latin typeface="Arial" panose="020B0604020202020204" pitchFamily="34" charset="0"/>
                <a:cs typeface="Arial" panose="020B0604020202020204" pitchFamily="34" charset="0"/>
              </a:rPr>
              <a:t>21 (9</a:t>
            </a:r>
            <a:r>
              <a:rPr lang="en-US" sz="1600" dirty="0">
                <a:solidFill>
                  <a:schemeClr val="tx1"/>
                </a:solidFill>
                <a:latin typeface="Arial" panose="020B0604020202020204" pitchFamily="34" charset="0"/>
                <a:cs typeface="Arial" panose="020B0604020202020204" pitchFamily="34" charset="0"/>
              </a:rPr>
              <a:t> </a:t>
            </a:r>
            <a:r>
              <a:rPr lang="ro-RO" sz="1600" dirty="0">
                <a:solidFill>
                  <a:schemeClr val="tx1"/>
                </a:solidFill>
                <a:latin typeface="Arial" panose="020B0604020202020204" pitchFamily="34" charset="0"/>
                <a:cs typeface="Arial" panose="020B0604020202020204" pitchFamily="34" charset="0"/>
              </a:rPr>
              <a:t>luni 202</a:t>
            </a:r>
            <a:r>
              <a:rPr lang="en-US" sz="1600" dirty="0">
                <a:solidFill>
                  <a:schemeClr val="tx1"/>
                </a:solidFill>
                <a:latin typeface="Arial" panose="020B0604020202020204" pitchFamily="34" charset="0"/>
                <a:cs typeface="Arial" panose="020B0604020202020204" pitchFamily="34" charset="0"/>
              </a:rPr>
              <a:t>2</a:t>
            </a:r>
            <a:r>
              <a:rPr lang="ro-RO" sz="16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389,5 mil. lei</a:t>
            </a:r>
            <a:r>
              <a:rPr lang="ro-RO" sz="1600" dirty="0">
                <a:solidFill>
                  <a:schemeClr val="tx1"/>
                </a:solidFill>
                <a:latin typeface="Arial" panose="020B0604020202020204" pitchFamily="34" charset="0"/>
                <a:cs typeface="Arial" panose="020B0604020202020204" pitchFamily="34" charset="0"/>
              </a:rPr>
              <a:t>, 9</a:t>
            </a:r>
            <a:r>
              <a:rPr lang="en-US" sz="1600" dirty="0">
                <a:solidFill>
                  <a:schemeClr val="tx1"/>
                </a:solidFill>
                <a:latin typeface="Arial" panose="020B0604020202020204" pitchFamily="34" charset="0"/>
                <a:cs typeface="Arial" panose="020B0604020202020204" pitchFamily="34" charset="0"/>
              </a:rPr>
              <a:t> </a:t>
            </a:r>
            <a:r>
              <a:rPr lang="ro-RO" sz="1600" dirty="0">
                <a:solidFill>
                  <a:schemeClr val="tx1"/>
                </a:solidFill>
                <a:latin typeface="Arial" panose="020B0604020202020204" pitchFamily="34" charset="0"/>
                <a:cs typeface="Arial" panose="020B0604020202020204" pitchFamily="34" charset="0"/>
              </a:rPr>
              <a:t>luni 202</a:t>
            </a:r>
            <a:r>
              <a:rPr lang="en-US" sz="1600" dirty="0">
                <a:solidFill>
                  <a:schemeClr val="tx1"/>
                </a:solidFill>
                <a:latin typeface="Arial" panose="020B0604020202020204" pitchFamily="34" charset="0"/>
                <a:cs typeface="Arial" panose="020B0604020202020204" pitchFamily="34" charset="0"/>
              </a:rPr>
              <a:t>1</a:t>
            </a:r>
            <a:r>
              <a:rPr lang="ro-RO" sz="1600" dirty="0">
                <a:solidFill>
                  <a:schemeClr val="tx1"/>
                </a:solidFill>
                <a:latin typeface="Arial" panose="020B0604020202020204" pitchFamily="34" charset="0"/>
                <a:cs typeface="Arial" panose="020B0604020202020204" pitchFamily="34" charset="0"/>
              </a:rPr>
              <a:t>: 346,9</a:t>
            </a:r>
            <a:r>
              <a:rPr lang="en-US" sz="1600" dirty="0">
                <a:solidFill>
                  <a:schemeClr val="tx1"/>
                </a:solidFill>
                <a:latin typeface="Arial" panose="020B0604020202020204" pitchFamily="34" charset="0"/>
                <a:cs typeface="Arial" panose="020B0604020202020204" pitchFamily="34" charset="0"/>
              </a:rPr>
              <a:t> mil.</a:t>
            </a:r>
            <a:r>
              <a:rPr lang="ro-RO" sz="16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lei)</a:t>
            </a:r>
            <a:r>
              <a:rPr lang="ro-RO" sz="1600" dirty="0">
                <a:solidFill>
                  <a:schemeClr val="tx1"/>
                </a:solidFill>
                <a:latin typeface="Arial" panose="020B0604020202020204" pitchFamily="34" charset="0"/>
                <a:cs typeface="Arial" panose="020B0604020202020204" pitchFamily="34" charset="0"/>
              </a:rPr>
              <a:t>. Comparativ cu prevederile bugetare, veniturile din exploatare au crescut cu </a:t>
            </a:r>
            <a:r>
              <a:rPr lang="en-US" sz="1600" dirty="0">
                <a:solidFill>
                  <a:schemeClr val="tx1"/>
                </a:solidFill>
                <a:latin typeface="Arial" panose="020B0604020202020204" pitchFamily="34" charset="0"/>
                <a:cs typeface="Arial" panose="020B0604020202020204" pitchFamily="34" charset="0"/>
              </a:rPr>
              <a:t>14,2</a:t>
            </a:r>
            <a:r>
              <a:rPr lang="ro-RO" sz="1600" dirty="0">
                <a:solidFill>
                  <a:schemeClr val="tx1"/>
                </a:solidFill>
                <a:latin typeface="Arial" panose="020B0604020202020204" pitchFamily="34" charset="0"/>
                <a:cs typeface="Arial" panose="020B0604020202020204" pitchFamily="34" charset="0"/>
              </a:rPr>
              <a:t> mil. lei (</a:t>
            </a:r>
            <a:r>
              <a:rPr lang="en-US" sz="1600" dirty="0">
                <a:solidFill>
                  <a:schemeClr val="tx1"/>
                </a:solidFill>
                <a:latin typeface="Arial" panose="020B0604020202020204" pitchFamily="34" charset="0"/>
                <a:cs typeface="Arial" panose="020B0604020202020204" pitchFamily="34" charset="0"/>
              </a:rPr>
              <a:t>3</a:t>
            </a:r>
            <a:r>
              <a:rPr lang="ro-RO" sz="1600" dirty="0">
                <a:solidFill>
                  <a:schemeClr val="tx1"/>
                </a:solidFill>
                <a:latin typeface="Arial" panose="020B0604020202020204" pitchFamily="34" charset="0"/>
                <a:cs typeface="Arial" panose="020B0604020202020204" pitchFamily="34" charset="0"/>
              </a:rPr>
              <a:t>,8%).</a:t>
            </a:r>
          </a:p>
          <a:p>
            <a:pPr algn="just">
              <a:spcBef>
                <a:spcPct val="0"/>
              </a:spcBef>
              <a:spcAft>
                <a:spcPct val="0"/>
              </a:spcAft>
            </a:pPr>
            <a:endParaRPr lang="ro-RO" sz="160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marL="171450" indent="-171450" algn="just">
              <a:buClr>
                <a:schemeClr val="tx2"/>
              </a:buClr>
              <a:buFont typeface="Wingdings" panose="05000000000000000000" pitchFamily="2" charset="2"/>
              <a:buChar char="Ø"/>
            </a:pPr>
            <a:r>
              <a:rPr lang="ro-RO" sz="1600" dirty="0">
                <a:solidFill>
                  <a:schemeClr val="tx1"/>
                </a:solidFill>
                <a:latin typeface="Arial" panose="020B0604020202020204" pitchFamily="34" charset="0"/>
                <a:cs typeface="Arial" panose="020B0604020202020204" pitchFamily="34" charset="0"/>
              </a:rPr>
              <a:t>Societatea recunoaște lunar în alte venituri din exploatare rezerve reprezentând cota de modernizare, la nivelul amortizării lunare a imobilizărilor corporale finanțate din această sursă. În primele</a:t>
            </a:r>
            <a:r>
              <a:rPr lang="en-US" sz="1600" dirty="0">
                <a:solidFill>
                  <a:schemeClr val="tx1"/>
                </a:solidFill>
                <a:latin typeface="Arial" panose="020B0604020202020204" pitchFamily="34" charset="0"/>
                <a:cs typeface="Arial" panose="020B0604020202020204" pitchFamily="34" charset="0"/>
              </a:rPr>
              <a:t> </a:t>
            </a:r>
            <a:r>
              <a:rPr lang="ro-RO" sz="1600" dirty="0">
                <a:solidFill>
                  <a:schemeClr val="tx1"/>
                </a:solidFill>
                <a:latin typeface="Arial" panose="020B0604020202020204" pitchFamily="34" charset="0"/>
                <a:cs typeface="Arial" panose="020B0604020202020204" pitchFamily="34" charset="0"/>
              </a:rPr>
              <a:t>9</a:t>
            </a:r>
            <a:r>
              <a:rPr lang="en-US" sz="1600" dirty="0">
                <a:solidFill>
                  <a:schemeClr val="tx1"/>
                </a:solidFill>
                <a:latin typeface="Arial" panose="020B0604020202020204" pitchFamily="34" charset="0"/>
                <a:cs typeface="Arial" panose="020B0604020202020204" pitchFamily="34" charset="0"/>
              </a:rPr>
              <a:t> </a:t>
            </a:r>
            <a:r>
              <a:rPr lang="ro-RO" sz="1600" dirty="0">
                <a:solidFill>
                  <a:schemeClr val="tx1"/>
                </a:solidFill>
                <a:latin typeface="Arial" panose="020B0604020202020204" pitchFamily="34" charset="0"/>
                <a:cs typeface="Arial" panose="020B0604020202020204" pitchFamily="34" charset="0"/>
              </a:rPr>
              <a:t>luni 202</a:t>
            </a:r>
            <a:r>
              <a:rPr lang="en-US" sz="1600" dirty="0">
                <a:solidFill>
                  <a:schemeClr val="tx1"/>
                </a:solidFill>
                <a:latin typeface="Arial" panose="020B0604020202020204" pitchFamily="34" charset="0"/>
                <a:cs typeface="Arial" panose="020B0604020202020204" pitchFamily="34" charset="0"/>
              </a:rPr>
              <a:t>2</a:t>
            </a:r>
            <a:r>
              <a:rPr lang="ro-RO" sz="1600" dirty="0">
                <a:solidFill>
                  <a:schemeClr val="tx1"/>
                </a:solidFill>
                <a:latin typeface="Arial" panose="020B0604020202020204" pitchFamily="34" charset="0"/>
                <a:cs typeface="Arial" panose="020B0604020202020204" pitchFamily="34" charset="0"/>
              </a:rPr>
              <a:t>, valoarea acestor venituri a fost de </a:t>
            </a:r>
            <a:r>
              <a:rPr lang="en-US" sz="1600" dirty="0">
                <a:solidFill>
                  <a:schemeClr val="tx1"/>
                </a:solidFill>
                <a:latin typeface="Arial" panose="020B0604020202020204" pitchFamily="34" charset="0"/>
                <a:cs typeface="Arial" panose="020B0604020202020204" pitchFamily="34" charset="0"/>
              </a:rPr>
              <a:t>29,9</a:t>
            </a:r>
            <a:r>
              <a:rPr lang="en-US" sz="1600" dirty="0">
                <a:solidFill>
                  <a:srgbClr val="FF0000"/>
                </a:solidFill>
                <a:latin typeface="Arial" panose="020B0604020202020204" pitchFamily="34" charset="0"/>
                <a:cs typeface="Arial" panose="020B0604020202020204" pitchFamily="34" charset="0"/>
              </a:rPr>
              <a:t> </a:t>
            </a:r>
            <a:r>
              <a:rPr lang="ro-RO" sz="1600" dirty="0">
                <a:solidFill>
                  <a:schemeClr val="tx1"/>
                </a:solidFill>
                <a:latin typeface="Arial" panose="020B0604020202020204" pitchFamily="34" charset="0"/>
                <a:cs typeface="Arial" panose="020B0604020202020204" pitchFamily="34" charset="0"/>
              </a:rPr>
              <a:t>mil</a:t>
            </a:r>
            <a:r>
              <a:rPr lang="en-US" sz="1600" dirty="0">
                <a:solidFill>
                  <a:schemeClr val="tx1"/>
                </a:solidFill>
                <a:latin typeface="Arial" panose="020B0604020202020204" pitchFamily="34" charset="0"/>
                <a:cs typeface="Arial" panose="020B0604020202020204" pitchFamily="34" charset="0"/>
              </a:rPr>
              <a:t>.</a:t>
            </a:r>
            <a:r>
              <a:rPr lang="ro-RO" sz="1600" dirty="0">
                <a:solidFill>
                  <a:schemeClr val="tx1"/>
                </a:solidFill>
                <a:latin typeface="Arial" panose="020B0604020202020204" pitchFamily="34" charset="0"/>
                <a:cs typeface="Arial" panose="020B0604020202020204" pitchFamily="34" charset="0"/>
              </a:rPr>
              <a:t> lei.</a:t>
            </a:r>
          </a:p>
          <a:p>
            <a:pPr algn="just">
              <a:buClr>
                <a:schemeClr val="tx2"/>
              </a:buClr>
            </a:pPr>
            <a:endParaRPr lang="ro-RO" sz="1600" dirty="0">
              <a:solidFill>
                <a:schemeClr val="tx1"/>
              </a:solidFill>
              <a:latin typeface="Arial" panose="020B0604020202020204" pitchFamily="34" charset="0"/>
              <a:cs typeface="Arial" panose="020B0604020202020204" pitchFamily="34" charset="0"/>
            </a:endParaRPr>
          </a:p>
          <a:p>
            <a:pPr marL="171450" indent="-171450" algn="just">
              <a:buClr>
                <a:schemeClr val="tx2"/>
              </a:buClr>
              <a:buFont typeface="Wingdings" panose="05000000000000000000" pitchFamily="2" charset="2"/>
              <a:buChar char="Ø"/>
            </a:pPr>
            <a:r>
              <a:rPr lang="ro-RO" sz="1600" dirty="0">
                <a:solidFill>
                  <a:schemeClr val="tx1"/>
                </a:solidFill>
                <a:latin typeface="Arial" panose="020B0604020202020204" pitchFamily="34" charset="0"/>
                <a:cs typeface="Arial" panose="020B0604020202020204" pitchFamily="34" charset="0"/>
                <a:sym typeface="Arial" panose="020B0604020202020204" pitchFamily="34" charset="0"/>
              </a:rPr>
              <a:t>Cifra de afaceri a societății este realizată în proporție de 99,</a:t>
            </a:r>
            <a:r>
              <a:rPr lang="en-US" sz="1600" dirty="0">
                <a:solidFill>
                  <a:schemeClr val="tx1"/>
                </a:solidFill>
                <a:latin typeface="Arial" panose="020B0604020202020204" pitchFamily="34" charset="0"/>
                <a:cs typeface="Arial" panose="020B0604020202020204" pitchFamily="34" charset="0"/>
                <a:sym typeface="Arial" panose="020B0604020202020204" pitchFamily="34" charset="0"/>
              </a:rPr>
              <a:t>5</a:t>
            </a:r>
            <a:r>
              <a:rPr lang="ro-RO" sz="1600" dirty="0">
                <a:solidFill>
                  <a:schemeClr val="tx1"/>
                </a:solidFill>
                <a:latin typeface="Arial" panose="020B0604020202020204" pitchFamily="34" charset="0"/>
                <a:cs typeface="Arial" panose="020B0604020202020204" pitchFamily="34" charset="0"/>
                <a:sym typeface="Arial" panose="020B0604020202020204" pitchFamily="34" charset="0"/>
              </a:rPr>
              <a:t>% din veniturile din transport, diferența de 0,</a:t>
            </a:r>
            <a:r>
              <a:rPr lang="en-US" sz="1600" dirty="0">
                <a:solidFill>
                  <a:schemeClr val="tx1"/>
                </a:solidFill>
                <a:latin typeface="Arial" panose="020B0604020202020204" pitchFamily="34" charset="0"/>
                <a:cs typeface="Arial" panose="020B0604020202020204" pitchFamily="34" charset="0"/>
                <a:sym typeface="Arial" panose="020B0604020202020204" pitchFamily="34" charset="0"/>
              </a:rPr>
              <a:t>5</a:t>
            </a:r>
            <a:r>
              <a:rPr lang="ro-RO" sz="1600" dirty="0">
                <a:solidFill>
                  <a:schemeClr val="tx1"/>
                </a:solidFill>
                <a:latin typeface="Arial" panose="020B0604020202020204" pitchFamily="34" charset="0"/>
                <a:cs typeface="Arial" panose="020B0604020202020204" pitchFamily="34" charset="0"/>
                <a:sym typeface="Arial" panose="020B0604020202020204" pitchFamily="34" charset="0"/>
              </a:rPr>
              <a:t>% reprezintă venituri din închirieri, manevră vagoane, etc.</a:t>
            </a:r>
          </a:p>
          <a:p>
            <a:pPr algn="just">
              <a:buClr>
                <a:schemeClr val="tx2"/>
              </a:buClr>
            </a:pPr>
            <a:endParaRPr lang="en-US" sz="1600" dirty="0">
              <a:solidFill>
                <a:schemeClr val="tx1"/>
              </a:solidFill>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BDFDEA4-7112-417A-9A81-C9DB86097EA7}"/>
              </a:ext>
            </a:extLst>
          </p:cNvPr>
          <p:cNvSpPr txBox="1"/>
          <p:nvPr/>
        </p:nvSpPr>
        <p:spPr>
          <a:xfrm>
            <a:off x="8682477" y="6458631"/>
            <a:ext cx="216024" cy="246221"/>
          </a:xfrm>
          <a:prstGeom prst="rect">
            <a:avLst/>
          </a:prstGeom>
          <a:noFill/>
        </p:spPr>
        <p:txBody>
          <a:bodyPr wrap="square" rtlCol="0">
            <a:spAutoFit/>
          </a:bodyPr>
          <a:lstStyle/>
          <a:p>
            <a:r>
              <a:rPr lang="en-US" sz="1000" b="1" dirty="0">
                <a:latin typeface="Arial" pitchFamily="34" charset="0"/>
                <a:cs typeface="Arial" pitchFamily="34" charset="0"/>
              </a:rPr>
              <a:t>6</a:t>
            </a:r>
          </a:p>
        </p:txBody>
      </p:sp>
      <p:sp>
        <p:nvSpPr>
          <p:cNvPr id="7" name="Oval 6">
            <a:extLst>
              <a:ext uri="{FF2B5EF4-FFF2-40B4-BE49-F238E27FC236}">
                <a16:creationId xmlns:a16="http://schemas.microsoft.com/office/drawing/2014/main" id="{B11907D0-A870-49D0-A263-2DB9C33FFB8E}"/>
              </a:ext>
            </a:extLst>
          </p:cNvPr>
          <p:cNvSpPr/>
          <p:nvPr/>
        </p:nvSpPr>
        <p:spPr>
          <a:xfrm>
            <a:off x="8554227" y="6284542"/>
            <a:ext cx="344274" cy="393000"/>
          </a:xfrm>
          <a:prstGeom prst="ellipse">
            <a:avLst/>
          </a:prstGeom>
          <a:solidFill>
            <a:srgbClr val="92D050"/>
          </a:solidFill>
        </p:spPr>
        <p:style>
          <a:lnRef idx="2">
            <a:schemeClr val="dk2">
              <a:hueOff val="0"/>
              <a:satOff val="0"/>
              <a:lumOff val="0"/>
              <a:alphaOff val="0"/>
            </a:schemeClr>
          </a:lnRef>
          <a:fillRef idx="1">
            <a:scrgbClr r="0" g="0" b="0"/>
          </a:fillRef>
          <a:effectRef idx="0">
            <a:schemeClr val="lt2">
              <a:hueOff val="0"/>
              <a:satOff val="0"/>
              <a:lumOff val="0"/>
              <a:alphaOff val="0"/>
            </a:schemeClr>
          </a:effectRef>
          <a:fontRef idx="minor">
            <a:schemeClr val="dk1">
              <a:hueOff val="0"/>
              <a:satOff val="0"/>
              <a:lumOff val="0"/>
              <a:alphaOff val="0"/>
            </a:schemeClr>
          </a:fontRef>
        </p:style>
        <p:txBody>
          <a:bodyPr/>
          <a:lstStyle/>
          <a:p>
            <a:r>
              <a:rPr lang="ro-RO" sz="1000" b="1" dirty="0">
                <a:latin typeface="Arial" panose="020B0604020202020204" pitchFamily="34" charset="0"/>
                <a:cs typeface="Arial" panose="020B0604020202020204" pitchFamily="34" charset="0"/>
              </a:rPr>
              <a:t>7</a:t>
            </a:r>
            <a:endParaRPr lang="en-US" sz="10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C1AF763-A590-9AAE-4C47-2D0E55C2CC17}"/>
              </a:ext>
            </a:extLst>
          </p:cNvPr>
          <p:cNvSpPr/>
          <p:nvPr/>
        </p:nvSpPr>
        <p:spPr>
          <a:xfrm>
            <a:off x="539552" y="6469005"/>
            <a:ext cx="7311110" cy="259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ro-RO" sz="800" i="1" dirty="0">
                <a:solidFill>
                  <a:schemeClr val="tx1"/>
                </a:solidFill>
                <a:latin typeface="Arial" pitchFamily="34" charset="0"/>
                <a:cs typeface="Arial" pitchFamily="34" charset="0"/>
              </a:rPr>
              <a:t>Situațiile financiare</a:t>
            </a:r>
            <a:r>
              <a:rPr lang="en-US" sz="800" i="1" dirty="0">
                <a:solidFill>
                  <a:schemeClr val="tx1"/>
                </a:solidFill>
                <a:latin typeface="Arial" panose="020B0604020202020204" pitchFamily="34" charset="0"/>
                <a:cs typeface="Arial" panose="020B0604020202020204" pitchFamily="34" charset="0"/>
              </a:rPr>
              <a:t> </a:t>
            </a:r>
            <a:r>
              <a:rPr lang="ro-RO" sz="800" i="1" dirty="0">
                <a:solidFill>
                  <a:schemeClr val="tx1"/>
                </a:solidFill>
                <a:latin typeface="Arial" pitchFamily="34" charset="0"/>
                <a:cs typeface="Arial" pitchFamily="34" charset="0"/>
              </a:rPr>
              <a:t>interimare la data și pentru perioada de nouă luni încheiată la 30 septembrie 2022 nu </a:t>
            </a:r>
            <a:r>
              <a:rPr lang="en-US" sz="800" i="1" dirty="0">
                <a:solidFill>
                  <a:schemeClr val="tx1"/>
                </a:solidFill>
                <a:latin typeface="Arial" panose="020B0604020202020204" pitchFamily="34" charset="0"/>
                <a:cs typeface="Arial" panose="020B0604020202020204" pitchFamily="34" charset="0"/>
              </a:rPr>
              <a:t>sunt </a:t>
            </a:r>
            <a:r>
              <a:rPr lang="ro-RO" sz="800" i="1" dirty="0">
                <a:solidFill>
                  <a:schemeClr val="tx1"/>
                </a:solidFill>
                <a:latin typeface="Arial" pitchFamily="34" charset="0"/>
                <a:cs typeface="Arial" pitchFamily="34" charset="0"/>
              </a:rPr>
              <a:t>auditate</a:t>
            </a:r>
            <a:endParaRPr lang="en-US" sz="8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0090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extLst>
              <p:ext uri="{D42A27DB-BD31-4B8C-83A1-F6EECF244321}">
                <p14:modId xmlns:p14="http://schemas.microsoft.com/office/powerpoint/2010/main" val="27359765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1" imgW="270" imgH="270" progId="TCLayout.ActiveDocument.1">
                  <p:embed/>
                </p:oleObj>
              </mc:Choice>
              <mc:Fallback>
                <p:oleObj name="think-cell Slide" r:id="rId31" imgW="270" imgH="270" progId="TCLayout.ActiveDocument.1">
                  <p:embed/>
                  <p:pic>
                    <p:nvPicPr>
                      <p:cNvPr id="18" name="Object 17" hidden="1"/>
                      <p:cNvPicPr/>
                      <p:nvPr/>
                    </p:nvPicPr>
                    <p:blipFill>
                      <a:blip r:embed="rId32"/>
                      <a:stretch>
                        <a:fillRect/>
                      </a:stretch>
                    </p:blipFill>
                    <p:spPr>
                      <a:xfrm>
                        <a:off x="1588" y="1588"/>
                        <a:ext cx="1587" cy="1587"/>
                      </a:xfrm>
                      <a:prstGeom prst="rect">
                        <a:avLst/>
                      </a:prstGeom>
                    </p:spPr>
                  </p:pic>
                </p:oleObj>
              </mc:Fallback>
            </mc:AlternateContent>
          </a:graphicData>
        </a:graphic>
      </p:graphicFrame>
      <p:sp>
        <p:nvSpPr>
          <p:cNvPr id="9" name="Rectangle 8" hidden="1"/>
          <p:cNvSpPr/>
          <p:nvPr>
            <p:custDataLst>
              <p:tags r:id="rId2"/>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ro-RO" sz="1000" b="1" dirty="0">
              <a:latin typeface="Arial" panose="020B0604020202020204" pitchFamily="34" charset="0"/>
              <a:cs typeface="Arial" panose="020B0604020202020204" pitchFamily="34" charset="0"/>
              <a:sym typeface="Arial" panose="020B0604020202020204" pitchFamily="34" charset="0"/>
            </a:endParaRPr>
          </a:p>
        </p:txBody>
      </p:sp>
      <p:pic>
        <p:nvPicPr>
          <p:cNvPr id="57" name="Picture 5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8696" y="69730"/>
            <a:ext cx="1700551" cy="365760"/>
          </a:xfrm>
          <a:prstGeom prst="rect">
            <a:avLst/>
          </a:prstGeom>
        </p:spPr>
      </p:pic>
      <p:sp>
        <p:nvSpPr>
          <p:cNvPr id="67" name="Rectangle 66"/>
          <p:cNvSpPr/>
          <p:nvPr/>
        </p:nvSpPr>
        <p:spPr>
          <a:xfrm>
            <a:off x="1232515" y="84143"/>
            <a:ext cx="7923066" cy="584775"/>
          </a:xfrm>
          <a:prstGeom prst="rect">
            <a:avLst/>
          </a:prstGeom>
        </p:spPr>
        <p:txBody>
          <a:bodyPr wrap="square">
            <a:spAutoFit/>
          </a:bodyPr>
          <a:lstStyle/>
          <a:p>
            <a:pPr algn="ctr"/>
            <a:r>
              <a:rPr lang="ro-RO" sz="1600" b="1" dirty="0">
                <a:solidFill>
                  <a:srgbClr val="002060"/>
                </a:solidFill>
                <a:latin typeface="Arial" pitchFamily="34" charset="0"/>
                <a:cs typeface="Arial" pitchFamily="34" charset="0"/>
              </a:rPr>
              <a:t>3. VENITURI ȘI CANTITĂȚI DIN TRANSPORT </a:t>
            </a:r>
          </a:p>
          <a:p>
            <a:pPr algn="ctr"/>
            <a:r>
              <a:rPr lang="ro-RO" sz="1600" b="1" dirty="0">
                <a:solidFill>
                  <a:srgbClr val="002060"/>
                </a:solidFill>
                <a:latin typeface="Arial" pitchFamily="34" charset="0"/>
                <a:cs typeface="Arial" pitchFamily="34" charset="0"/>
              </a:rPr>
              <a:t>                   </a:t>
            </a:r>
          </a:p>
        </p:txBody>
      </p:sp>
      <p:sp>
        <p:nvSpPr>
          <p:cNvPr id="260" name="Text Placeholder 6"/>
          <p:cNvSpPr>
            <a:spLocks noGrp="1"/>
          </p:cNvSpPr>
          <p:nvPr/>
        </p:nvSpPr>
        <p:spPr bwMode="auto">
          <a:xfrm>
            <a:off x="3659406" y="1385902"/>
            <a:ext cx="953470" cy="1157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ro-RO" sz="1100" b="1" dirty="0">
                <a:latin typeface="Arial" panose="020B0604020202020204" pitchFamily="34" charset="0"/>
                <a:cs typeface="Arial" panose="020B0604020202020204" pitchFamily="34" charset="0"/>
                <a:sym typeface="+mn-lt"/>
              </a:rPr>
              <a:t>mi</a:t>
            </a:r>
            <a:r>
              <a:rPr lang="en-US" sz="1100" b="1" dirty="0">
                <a:latin typeface="Arial" panose="020B0604020202020204" pitchFamily="34" charset="0"/>
                <a:cs typeface="Arial" panose="020B0604020202020204" pitchFamily="34" charset="0"/>
                <a:sym typeface="+mn-lt"/>
              </a:rPr>
              <a:t>l </a:t>
            </a:r>
            <a:r>
              <a:rPr lang="ro-RO" sz="1100" b="1" dirty="0">
                <a:latin typeface="Arial" panose="020B0604020202020204" pitchFamily="34" charset="0"/>
                <a:cs typeface="Arial" panose="020B0604020202020204" pitchFamily="34" charset="0"/>
                <a:sym typeface="+mn-lt"/>
              </a:rPr>
              <a:t>lei</a:t>
            </a:r>
            <a:endParaRPr lang="en-US" sz="1100" b="1" dirty="0">
              <a:latin typeface="Arial" panose="020B0604020202020204" pitchFamily="34" charset="0"/>
              <a:cs typeface="Arial" panose="020B0604020202020204" pitchFamily="34" charset="0"/>
              <a:sym typeface="+mn-lt"/>
            </a:endParaRPr>
          </a:p>
        </p:txBody>
      </p:sp>
      <p:sp>
        <p:nvSpPr>
          <p:cNvPr id="290" name="Rectangle 289"/>
          <p:cNvSpPr/>
          <p:nvPr/>
        </p:nvSpPr>
        <p:spPr>
          <a:xfrm>
            <a:off x="861735" y="4936058"/>
            <a:ext cx="607433" cy="188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b="1" dirty="0">
                <a:solidFill>
                  <a:schemeClr val="bg1"/>
                </a:solidFill>
                <a:latin typeface="Arial" panose="020B0604020202020204" pitchFamily="34" charset="0"/>
                <a:cs typeface="Arial" panose="020B0604020202020204" pitchFamily="34" charset="0"/>
              </a:rPr>
              <a:t>219,8</a:t>
            </a:r>
            <a:endParaRPr lang="en-US" sz="1200" b="1" dirty="0">
              <a:solidFill>
                <a:schemeClr val="bg1"/>
              </a:solidFill>
              <a:latin typeface="Arial" panose="020B0604020202020204" pitchFamily="34" charset="0"/>
              <a:cs typeface="Arial" panose="020B0604020202020204" pitchFamily="34" charset="0"/>
            </a:endParaRPr>
          </a:p>
        </p:txBody>
      </p:sp>
      <p:sp>
        <p:nvSpPr>
          <p:cNvPr id="54" name="Oval 53">
            <a:extLst>
              <a:ext uri="{FF2B5EF4-FFF2-40B4-BE49-F238E27FC236}">
                <a16:creationId xmlns:a16="http://schemas.microsoft.com/office/drawing/2014/main" id="{D1010DEE-3474-49EC-A965-849E743A8FBE}"/>
              </a:ext>
            </a:extLst>
          </p:cNvPr>
          <p:cNvSpPr/>
          <p:nvPr/>
        </p:nvSpPr>
        <p:spPr>
          <a:xfrm>
            <a:off x="8638924" y="6339092"/>
            <a:ext cx="365760" cy="365760"/>
          </a:xfrm>
          <a:prstGeom prst="ellipse">
            <a:avLst/>
          </a:prstGeom>
          <a:solidFill>
            <a:srgbClr val="92D050"/>
          </a:solidFill>
        </p:spPr>
        <p:style>
          <a:lnRef idx="2">
            <a:schemeClr val="dk2">
              <a:hueOff val="0"/>
              <a:satOff val="0"/>
              <a:lumOff val="0"/>
              <a:alphaOff val="0"/>
            </a:schemeClr>
          </a:lnRef>
          <a:fillRef idx="1">
            <a:scrgbClr r="0" g="0" b="0"/>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5" name="TextBox 54">
            <a:extLst>
              <a:ext uri="{FF2B5EF4-FFF2-40B4-BE49-F238E27FC236}">
                <a16:creationId xmlns:a16="http://schemas.microsoft.com/office/drawing/2014/main" id="{5B1F8B2B-8F80-4C61-A4D2-A6DF0F38938D}"/>
              </a:ext>
            </a:extLst>
          </p:cNvPr>
          <p:cNvSpPr txBox="1"/>
          <p:nvPr/>
        </p:nvSpPr>
        <p:spPr>
          <a:xfrm>
            <a:off x="8713792" y="6398861"/>
            <a:ext cx="216024" cy="246221"/>
          </a:xfrm>
          <a:prstGeom prst="rect">
            <a:avLst/>
          </a:prstGeom>
          <a:noFill/>
        </p:spPr>
        <p:txBody>
          <a:bodyPr wrap="square" rtlCol="0">
            <a:spAutoFit/>
          </a:bodyPr>
          <a:lstStyle/>
          <a:p>
            <a:r>
              <a:rPr lang="ro-RO" sz="1000" b="1" dirty="0">
                <a:latin typeface="Arial" pitchFamily="34" charset="0"/>
                <a:cs typeface="Arial" pitchFamily="34" charset="0"/>
              </a:rPr>
              <a:t>8</a:t>
            </a:r>
            <a:endParaRPr lang="en-US" sz="1000" b="1" dirty="0">
              <a:latin typeface="Arial" pitchFamily="34" charset="0"/>
              <a:cs typeface="Arial" pitchFamily="34" charset="0"/>
            </a:endParaRPr>
          </a:p>
        </p:txBody>
      </p:sp>
      <p:sp>
        <p:nvSpPr>
          <p:cNvPr id="49" name="Rounded Rectangle 232">
            <a:extLst>
              <a:ext uri="{FF2B5EF4-FFF2-40B4-BE49-F238E27FC236}">
                <a16:creationId xmlns:a16="http://schemas.microsoft.com/office/drawing/2014/main" id="{5684F0D8-5BF4-4247-9F9B-551E63785299}"/>
              </a:ext>
            </a:extLst>
          </p:cNvPr>
          <p:cNvSpPr/>
          <p:nvPr/>
        </p:nvSpPr>
        <p:spPr>
          <a:xfrm>
            <a:off x="230269" y="897734"/>
            <a:ext cx="4181117" cy="212292"/>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ro-RO" sz="1200" b="1" dirty="0">
                <a:solidFill>
                  <a:schemeClr val="bg1"/>
                </a:solidFill>
                <a:latin typeface="Arial" panose="020B0604020202020204" pitchFamily="34" charset="0"/>
                <a:cs typeface="Arial" panose="020B0604020202020204" pitchFamily="34" charset="0"/>
              </a:rPr>
              <a:t>VENITURI DIN TRANSPORT</a:t>
            </a:r>
            <a:endParaRPr lang="en-GB" sz="1200" b="1" dirty="0">
              <a:solidFill>
                <a:schemeClr val="bg1"/>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8183F43E-CE0E-4A43-AA36-32AC5AA28A4F}"/>
              </a:ext>
            </a:extLst>
          </p:cNvPr>
          <p:cNvCxnSpPr>
            <a:cxnSpLocks/>
          </p:cNvCxnSpPr>
          <p:nvPr/>
        </p:nvCxnSpPr>
        <p:spPr>
          <a:xfrm>
            <a:off x="4578730" y="1435105"/>
            <a:ext cx="19521" cy="331022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B96EC648-5456-4D6B-9F9A-53454B935D14}"/>
              </a:ext>
            </a:extLst>
          </p:cNvPr>
          <p:cNvSpPr/>
          <p:nvPr/>
        </p:nvSpPr>
        <p:spPr>
          <a:xfrm>
            <a:off x="901700" y="5075324"/>
            <a:ext cx="7659951" cy="1099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C8DD6C0A-A2FF-4EFD-B172-52D1EADBB5CA}"/>
              </a:ext>
            </a:extLst>
          </p:cNvPr>
          <p:cNvSpPr/>
          <p:nvPr/>
        </p:nvSpPr>
        <p:spPr>
          <a:xfrm>
            <a:off x="1145720" y="5275850"/>
            <a:ext cx="7026072" cy="646331"/>
          </a:xfrm>
          <a:prstGeom prst="rect">
            <a:avLst/>
          </a:prstGeom>
        </p:spPr>
        <p:txBody>
          <a:bodyPr wrap="square">
            <a:spAutoFit/>
          </a:bodyPr>
          <a:lstStyle/>
          <a:p>
            <a:pPr marL="45720" algn="just"/>
            <a:r>
              <a:rPr lang="ro-RO" sz="1200" dirty="0">
                <a:latin typeface="Arial" pitchFamily="34" charset="0"/>
                <a:cs typeface="Arial" pitchFamily="34" charset="0"/>
              </a:rPr>
              <a:t>Veniturile realizate din cantitățile transportate</a:t>
            </a:r>
            <a:r>
              <a:rPr lang="en-US" sz="1200" dirty="0">
                <a:latin typeface="Arial" pitchFamily="34" charset="0"/>
                <a:cs typeface="Arial" pitchFamily="34" charset="0"/>
              </a:rPr>
              <a:t> </a:t>
            </a:r>
            <a:r>
              <a:rPr lang="ro-RO" sz="1200" dirty="0">
                <a:latin typeface="Arial" pitchFamily="34" charset="0"/>
                <a:cs typeface="Arial" pitchFamily="34" charset="0"/>
              </a:rPr>
              <a:t>în primele 9 luni 2022 au crescut cu </a:t>
            </a:r>
            <a:r>
              <a:rPr lang="en-US" sz="1200" dirty="0">
                <a:latin typeface="Arial" pitchFamily="34" charset="0"/>
                <a:cs typeface="Arial" pitchFamily="34" charset="0"/>
              </a:rPr>
              <a:t>38,0</a:t>
            </a:r>
            <a:r>
              <a:rPr lang="ro-RO" sz="1200" dirty="0">
                <a:latin typeface="Arial" pitchFamily="34" charset="0"/>
                <a:cs typeface="Arial" pitchFamily="34" charset="0"/>
              </a:rPr>
              <a:t> mil. lei (</a:t>
            </a:r>
            <a:r>
              <a:rPr lang="en-US" sz="1200" dirty="0">
                <a:latin typeface="Arial" pitchFamily="34" charset="0"/>
                <a:cs typeface="Arial" pitchFamily="34" charset="0"/>
              </a:rPr>
              <a:t>12,2</a:t>
            </a:r>
            <a:r>
              <a:rPr lang="ro-RO" sz="1200" dirty="0">
                <a:latin typeface="Arial" pitchFamily="34" charset="0"/>
                <a:cs typeface="Arial" pitchFamily="34" charset="0"/>
              </a:rPr>
              <a:t>%), comparativ cu aceeași perioadă a anului 2021. </a:t>
            </a:r>
          </a:p>
          <a:p>
            <a:pPr marL="45720" algn="just"/>
            <a:r>
              <a:rPr lang="en-US" sz="1200" dirty="0">
                <a:latin typeface="Arial" pitchFamily="34" charset="0"/>
                <a:cs typeface="Arial" pitchFamily="34" charset="0"/>
              </a:rPr>
              <a:t>Fa</a:t>
            </a:r>
            <a:r>
              <a:rPr lang="ro-RO" sz="1200" dirty="0">
                <a:latin typeface="Arial" pitchFamily="34" charset="0"/>
                <a:cs typeface="Arial" pitchFamily="34" charset="0"/>
              </a:rPr>
              <a:t>ță de prevederile bugetare veniturile totale</a:t>
            </a:r>
            <a:r>
              <a:rPr lang="en-US" sz="1200" dirty="0">
                <a:latin typeface="Arial" pitchFamily="34" charset="0"/>
                <a:cs typeface="Arial" pitchFamily="34" charset="0"/>
              </a:rPr>
              <a:t> </a:t>
            </a:r>
            <a:r>
              <a:rPr lang="ro-RO" sz="1200" dirty="0">
                <a:latin typeface="Arial" pitchFamily="34" charset="0"/>
                <a:cs typeface="Arial" pitchFamily="34" charset="0"/>
              </a:rPr>
              <a:t>din transport au crescut cu </a:t>
            </a:r>
            <a:r>
              <a:rPr lang="en-US" sz="1200" dirty="0">
                <a:latin typeface="Arial" pitchFamily="34" charset="0"/>
                <a:cs typeface="Arial" pitchFamily="34" charset="0"/>
              </a:rPr>
              <a:t>1</a:t>
            </a:r>
            <a:r>
              <a:rPr lang="ro-RO" sz="1200" dirty="0">
                <a:latin typeface="Arial" pitchFamily="34" charset="0"/>
                <a:cs typeface="Arial" pitchFamily="34" charset="0"/>
              </a:rPr>
              <a:t>5</a:t>
            </a:r>
            <a:r>
              <a:rPr lang="en-US" sz="1200" dirty="0">
                <a:latin typeface="Arial" pitchFamily="34" charset="0"/>
                <a:cs typeface="Arial" pitchFamily="34" charset="0"/>
              </a:rPr>
              <a:t>,7</a:t>
            </a:r>
            <a:r>
              <a:rPr lang="ro-RO" sz="1200" dirty="0">
                <a:latin typeface="Arial" pitchFamily="34" charset="0"/>
                <a:cs typeface="Arial" pitchFamily="34" charset="0"/>
              </a:rPr>
              <a:t> mil. lei (</a:t>
            </a:r>
            <a:r>
              <a:rPr lang="en-US" sz="1200" dirty="0">
                <a:latin typeface="Arial" pitchFamily="34" charset="0"/>
                <a:cs typeface="Arial" pitchFamily="34" charset="0"/>
              </a:rPr>
              <a:t>4,7</a:t>
            </a:r>
            <a:r>
              <a:rPr lang="ro-RO" sz="1200" dirty="0">
                <a:latin typeface="Arial" pitchFamily="34" charset="0"/>
                <a:cs typeface="Arial" pitchFamily="34" charset="0"/>
              </a:rPr>
              <a:t>%).</a:t>
            </a:r>
          </a:p>
        </p:txBody>
      </p:sp>
      <p:sp>
        <p:nvSpPr>
          <p:cNvPr id="70" name="Rectangle 69">
            <a:extLst>
              <a:ext uri="{FF2B5EF4-FFF2-40B4-BE49-F238E27FC236}">
                <a16:creationId xmlns:a16="http://schemas.microsoft.com/office/drawing/2014/main" id="{7B3BD7FE-680A-4E87-BA7A-07B73DC2D069}"/>
              </a:ext>
            </a:extLst>
          </p:cNvPr>
          <p:cNvSpPr/>
          <p:nvPr/>
        </p:nvSpPr>
        <p:spPr>
          <a:xfrm>
            <a:off x="5141476" y="2443043"/>
            <a:ext cx="657924" cy="162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cs typeface="Arial" panose="020B0604020202020204" pitchFamily="34" charset="0"/>
              </a:rPr>
              <a:t>293,9</a:t>
            </a:r>
          </a:p>
        </p:txBody>
      </p:sp>
      <p:sp>
        <p:nvSpPr>
          <p:cNvPr id="74" name="Rectangle 73">
            <a:extLst>
              <a:ext uri="{FF2B5EF4-FFF2-40B4-BE49-F238E27FC236}">
                <a16:creationId xmlns:a16="http://schemas.microsoft.com/office/drawing/2014/main" id="{84FEB0C9-679A-4DD3-9F32-C2FC0C19A09B}"/>
              </a:ext>
            </a:extLst>
          </p:cNvPr>
          <p:cNvSpPr/>
          <p:nvPr/>
        </p:nvSpPr>
        <p:spPr>
          <a:xfrm>
            <a:off x="5529739" y="2122127"/>
            <a:ext cx="657924" cy="162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cs typeface="Arial" panose="020B0604020202020204" pitchFamily="34" charset="0"/>
              </a:rPr>
              <a:t>399,0</a:t>
            </a:r>
          </a:p>
        </p:txBody>
      </p:sp>
      <p:sp>
        <p:nvSpPr>
          <p:cNvPr id="79" name="Rectangle 78">
            <a:extLst>
              <a:ext uri="{FF2B5EF4-FFF2-40B4-BE49-F238E27FC236}">
                <a16:creationId xmlns:a16="http://schemas.microsoft.com/office/drawing/2014/main" id="{B221D246-4F3E-405A-95E3-62D240F0875C}"/>
              </a:ext>
            </a:extLst>
          </p:cNvPr>
          <p:cNvSpPr/>
          <p:nvPr/>
        </p:nvSpPr>
        <p:spPr>
          <a:xfrm>
            <a:off x="6523265" y="2427251"/>
            <a:ext cx="657924" cy="162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900" b="1" dirty="0">
                <a:solidFill>
                  <a:schemeClr val="bg1"/>
                </a:solidFill>
                <a:latin typeface="Arial" panose="020B0604020202020204" pitchFamily="34" charset="0"/>
                <a:cs typeface="Arial" panose="020B0604020202020204" pitchFamily="34" charset="0"/>
              </a:rPr>
              <a:t>289</a:t>
            </a:r>
            <a:r>
              <a:rPr lang="en-US" sz="900" b="1" dirty="0">
                <a:solidFill>
                  <a:schemeClr val="bg1"/>
                </a:solidFill>
                <a:latin typeface="Arial" panose="020B0604020202020204" pitchFamily="34" charset="0"/>
                <a:cs typeface="Arial" panose="020B0604020202020204" pitchFamily="34" charset="0"/>
              </a:rPr>
              <a:t>,4</a:t>
            </a:r>
          </a:p>
        </p:txBody>
      </p:sp>
      <p:sp>
        <p:nvSpPr>
          <p:cNvPr id="90" name="Rectangle 89">
            <a:extLst>
              <a:ext uri="{FF2B5EF4-FFF2-40B4-BE49-F238E27FC236}">
                <a16:creationId xmlns:a16="http://schemas.microsoft.com/office/drawing/2014/main" id="{FBFC9F0D-1E9E-4550-AA95-778909AFE32D}"/>
              </a:ext>
            </a:extLst>
          </p:cNvPr>
          <p:cNvSpPr/>
          <p:nvPr/>
        </p:nvSpPr>
        <p:spPr>
          <a:xfrm>
            <a:off x="7897260" y="2450288"/>
            <a:ext cx="657924" cy="162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cs typeface="Arial" panose="020B0604020202020204" pitchFamily="34" charset="0"/>
              </a:rPr>
              <a:t>287,2</a:t>
            </a:r>
          </a:p>
        </p:txBody>
      </p:sp>
      <p:sp>
        <p:nvSpPr>
          <p:cNvPr id="91" name="Rectangle 90">
            <a:extLst>
              <a:ext uri="{FF2B5EF4-FFF2-40B4-BE49-F238E27FC236}">
                <a16:creationId xmlns:a16="http://schemas.microsoft.com/office/drawing/2014/main" id="{56B40820-FB61-4DC9-98E8-E12A0427EB55}"/>
              </a:ext>
            </a:extLst>
          </p:cNvPr>
          <p:cNvSpPr/>
          <p:nvPr/>
        </p:nvSpPr>
        <p:spPr>
          <a:xfrm>
            <a:off x="8287634" y="2141782"/>
            <a:ext cx="657924" cy="162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cs typeface="Arial" panose="020B0604020202020204" pitchFamily="34" charset="0"/>
              </a:rPr>
              <a:t>374,9</a:t>
            </a:r>
          </a:p>
        </p:txBody>
      </p:sp>
      <p:sp>
        <p:nvSpPr>
          <p:cNvPr id="109" name="Rectangle 108">
            <a:extLst>
              <a:ext uri="{FF2B5EF4-FFF2-40B4-BE49-F238E27FC236}">
                <a16:creationId xmlns:a16="http://schemas.microsoft.com/office/drawing/2014/main" id="{15A0E051-B4CB-411F-9A6E-A6C2357741E9}"/>
              </a:ext>
            </a:extLst>
          </p:cNvPr>
          <p:cNvSpPr/>
          <p:nvPr/>
        </p:nvSpPr>
        <p:spPr>
          <a:xfrm>
            <a:off x="2106978" y="2714200"/>
            <a:ext cx="657924" cy="162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900" b="1" dirty="0">
                <a:solidFill>
                  <a:schemeClr val="bg1"/>
                </a:solidFill>
                <a:latin typeface="Arial" panose="020B0604020202020204" pitchFamily="34" charset="0"/>
                <a:cs typeface="Arial" panose="020B0604020202020204" pitchFamily="34" charset="0"/>
              </a:rPr>
              <a:t>868</a:t>
            </a:r>
            <a:endParaRPr lang="en-US" sz="900" b="1" dirty="0">
              <a:solidFill>
                <a:schemeClr val="bg1"/>
              </a:solidFill>
              <a:latin typeface="Arial" panose="020B0604020202020204" pitchFamily="34" charset="0"/>
              <a:cs typeface="Arial" panose="020B0604020202020204" pitchFamily="34" charset="0"/>
            </a:endParaRPr>
          </a:p>
        </p:txBody>
      </p:sp>
      <p:sp>
        <p:nvSpPr>
          <p:cNvPr id="144" name="Rectangle 143">
            <a:extLst>
              <a:ext uri="{FF2B5EF4-FFF2-40B4-BE49-F238E27FC236}">
                <a16:creationId xmlns:a16="http://schemas.microsoft.com/office/drawing/2014/main" id="{1CA27465-A0F8-4D56-9F9B-8BA36979565C}"/>
              </a:ext>
            </a:extLst>
          </p:cNvPr>
          <p:cNvSpPr/>
          <p:nvPr/>
        </p:nvSpPr>
        <p:spPr>
          <a:xfrm>
            <a:off x="6514701" y="2418632"/>
            <a:ext cx="657924" cy="162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900" b="1" dirty="0">
                <a:solidFill>
                  <a:schemeClr val="bg1"/>
                </a:solidFill>
                <a:latin typeface="Arial" panose="020B0604020202020204" pitchFamily="34" charset="0"/>
                <a:cs typeface="Arial" panose="020B0604020202020204" pitchFamily="34" charset="0"/>
              </a:rPr>
              <a:t>76,0</a:t>
            </a:r>
            <a:endParaRPr lang="en-US" sz="900" b="1" dirty="0">
              <a:solidFill>
                <a:schemeClr val="bg1"/>
              </a:solidFill>
              <a:latin typeface="Arial" panose="020B0604020202020204" pitchFamily="34" charset="0"/>
              <a:cs typeface="Arial" panose="020B0604020202020204" pitchFamily="34" charset="0"/>
            </a:endParaRPr>
          </a:p>
        </p:txBody>
      </p:sp>
      <p:sp>
        <p:nvSpPr>
          <p:cNvPr id="152" name="Rectangle 151">
            <a:extLst>
              <a:ext uri="{FF2B5EF4-FFF2-40B4-BE49-F238E27FC236}">
                <a16:creationId xmlns:a16="http://schemas.microsoft.com/office/drawing/2014/main" id="{47F0555D-2C06-4E2B-9B73-C6F48385D66A}"/>
              </a:ext>
            </a:extLst>
          </p:cNvPr>
          <p:cNvSpPr/>
          <p:nvPr/>
        </p:nvSpPr>
        <p:spPr>
          <a:xfrm>
            <a:off x="7933245" y="2458457"/>
            <a:ext cx="657924" cy="162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900" b="1" dirty="0">
                <a:solidFill>
                  <a:schemeClr val="bg1"/>
                </a:solidFill>
                <a:latin typeface="Arial" panose="020B0604020202020204" pitchFamily="34" charset="0"/>
                <a:cs typeface="Arial" panose="020B0604020202020204" pitchFamily="34" charset="0"/>
              </a:rPr>
              <a:t>73,4</a:t>
            </a:r>
            <a:endParaRPr lang="en-US" sz="900" b="1" dirty="0">
              <a:solidFill>
                <a:schemeClr val="bg1"/>
              </a:solidFill>
              <a:latin typeface="Arial" panose="020B0604020202020204" pitchFamily="34" charset="0"/>
              <a:cs typeface="Arial" panose="020B0604020202020204" pitchFamily="34" charset="0"/>
            </a:endParaRPr>
          </a:p>
        </p:txBody>
      </p:sp>
      <p:sp>
        <p:nvSpPr>
          <p:cNvPr id="200" name="Text Placeholder 2">
            <a:extLst>
              <a:ext uri="{FF2B5EF4-FFF2-40B4-BE49-F238E27FC236}">
                <a16:creationId xmlns:a16="http://schemas.microsoft.com/office/drawing/2014/main" id="{438B225E-97C5-4D6F-8EBC-9586D08DCE78}"/>
              </a:ext>
            </a:extLst>
          </p:cNvPr>
          <p:cNvSpPr>
            <a:spLocks noGrp="1"/>
          </p:cNvSpPr>
          <p:nvPr>
            <p:custDataLst>
              <p:tags r:id="rId3"/>
            </p:custDataLst>
          </p:nvPr>
        </p:nvSpPr>
        <p:spPr bwMode="gray">
          <a:xfrm>
            <a:off x="2093913" y="2068513"/>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endParaRPr lang="ro-RO" sz="1000" b="1" dirty="0">
              <a:latin typeface="Arial" panose="020B0604020202020204" pitchFamily="34" charset="0"/>
              <a:cs typeface="Arial" panose="020B0604020202020204" pitchFamily="34" charset="0"/>
              <a:sym typeface="Arial" panose="020B0604020202020204" pitchFamily="34" charset="0"/>
            </a:endParaRPr>
          </a:p>
        </p:txBody>
      </p:sp>
      <p:sp>
        <p:nvSpPr>
          <p:cNvPr id="112" name="Text Placeholder 2">
            <a:extLst>
              <a:ext uri="{FF2B5EF4-FFF2-40B4-BE49-F238E27FC236}">
                <a16:creationId xmlns:a16="http://schemas.microsoft.com/office/drawing/2014/main" id="{D42EC179-E46B-467E-9E15-522BB20DCA0A}"/>
              </a:ext>
            </a:extLst>
          </p:cNvPr>
          <p:cNvSpPr>
            <a:spLocks noGrp="1"/>
          </p:cNvSpPr>
          <p:nvPr>
            <p:custDataLst>
              <p:tags r:id="rId4"/>
            </p:custDataLst>
          </p:nvPr>
        </p:nvSpPr>
        <p:spPr bwMode="gray">
          <a:xfrm>
            <a:off x="522288" y="2066925"/>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endParaRPr lang="ro-RO" sz="1000" b="1" dirty="0">
              <a:latin typeface="Arial" panose="020B0604020202020204" pitchFamily="34" charset="0"/>
              <a:cs typeface="Arial" panose="020B0604020202020204" pitchFamily="34" charset="0"/>
              <a:sym typeface="Arial" panose="020B0604020202020204" pitchFamily="34" charset="0"/>
            </a:endParaRPr>
          </a:p>
        </p:txBody>
      </p:sp>
      <p:sp>
        <p:nvSpPr>
          <p:cNvPr id="106" name="Text Placeholder 2">
            <a:extLst>
              <a:ext uri="{FF2B5EF4-FFF2-40B4-BE49-F238E27FC236}">
                <a16:creationId xmlns:a16="http://schemas.microsoft.com/office/drawing/2014/main" id="{5C7130F8-D636-4929-AED0-F387C78968D9}"/>
              </a:ext>
            </a:extLst>
          </p:cNvPr>
          <p:cNvSpPr>
            <a:spLocks noGrp="1"/>
          </p:cNvSpPr>
          <p:nvPr>
            <p:custDataLst>
              <p:tags r:id="rId5"/>
            </p:custDataLst>
          </p:nvPr>
        </p:nvSpPr>
        <p:spPr bwMode="gray">
          <a:xfrm>
            <a:off x="128588" y="2101850"/>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endParaRPr lang="ro-RO" sz="1000" b="1" dirty="0">
              <a:latin typeface="Arial" panose="020B0604020202020204" pitchFamily="34" charset="0"/>
              <a:cs typeface="Arial" panose="020B0604020202020204" pitchFamily="34" charset="0"/>
              <a:sym typeface="Arial" panose="020B0604020202020204" pitchFamily="34" charset="0"/>
            </a:endParaRPr>
          </a:p>
        </p:txBody>
      </p:sp>
      <p:sp>
        <p:nvSpPr>
          <p:cNvPr id="204" name="Text Placeholder 2">
            <a:extLst>
              <a:ext uri="{FF2B5EF4-FFF2-40B4-BE49-F238E27FC236}">
                <a16:creationId xmlns:a16="http://schemas.microsoft.com/office/drawing/2014/main" id="{0EA18891-A1FF-4157-953B-F428402C8106}"/>
              </a:ext>
            </a:extLst>
          </p:cNvPr>
          <p:cNvSpPr>
            <a:spLocks noGrp="1"/>
          </p:cNvSpPr>
          <p:nvPr>
            <p:custDataLst>
              <p:tags r:id="rId6"/>
            </p:custDataLst>
          </p:nvPr>
        </p:nvSpPr>
        <p:spPr bwMode="gray">
          <a:xfrm>
            <a:off x="2486025" y="1428750"/>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endParaRPr lang="ro-RO" sz="1000" b="1" dirty="0">
              <a:latin typeface="Arial" panose="020B0604020202020204" pitchFamily="34" charset="0"/>
              <a:cs typeface="Arial" panose="020B0604020202020204" pitchFamily="34" charset="0"/>
              <a:sym typeface="Arial" panose="020B0604020202020204" pitchFamily="34" charset="0"/>
            </a:endParaRPr>
          </a:p>
        </p:txBody>
      </p:sp>
      <p:sp>
        <p:nvSpPr>
          <p:cNvPr id="358" name="Text Placeholder 2">
            <a:extLst>
              <a:ext uri="{FF2B5EF4-FFF2-40B4-BE49-F238E27FC236}">
                <a16:creationId xmlns:a16="http://schemas.microsoft.com/office/drawing/2014/main" id="{E0455AF2-644A-46A9-A6D4-1B3D027918E6}"/>
              </a:ext>
            </a:extLst>
          </p:cNvPr>
          <p:cNvSpPr>
            <a:spLocks noGrp="1"/>
          </p:cNvSpPr>
          <p:nvPr>
            <p:custDataLst>
              <p:tags r:id="rId7"/>
            </p:custDataLst>
          </p:nvPr>
        </p:nvSpPr>
        <p:spPr bwMode="gray">
          <a:xfrm>
            <a:off x="4670425" y="2443163"/>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endParaRPr lang="ro-RO" sz="1000" b="1" dirty="0">
              <a:latin typeface="Arial" panose="020B0604020202020204" pitchFamily="34" charset="0"/>
              <a:cs typeface="Arial" panose="020B0604020202020204" pitchFamily="34" charset="0"/>
              <a:sym typeface="Arial" panose="020B0604020202020204" pitchFamily="34" charset="0"/>
            </a:endParaRPr>
          </a:p>
        </p:txBody>
      </p:sp>
      <p:sp>
        <p:nvSpPr>
          <p:cNvPr id="369" name="Text Placeholder 2">
            <a:extLst>
              <a:ext uri="{FF2B5EF4-FFF2-40B4-BE49-F238E27FC236}">
                <a16:creationId xmlns:a16="http://schemas.microsoft.com/office/drawing/2014/main" id="{E19C294A-50AC-4E15-AC6E-A574B86C84F1}"/>
              </a:ext>
            </a:extLst>
          </p:cNvPr>
          <p:cNvSpPr>
            <a:spLocks noGrp="1"/>
          </p:cNvSpPr>
          <p:nvPr>
            <p:custDataLst>
              <p:tags r:id="rId8"/>
            </p:custDataLst>
          </p:nvPr>
        </p:nvSpPr>
        <p:spPr bwMode="gray">
          <a:xfrm>
            <a:off x="7813675" y="2439988"/>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endParaRPr lang="ro-RO" sz="1000" b="1"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4" name="Chart 43">
            <a:extLst>
              <a:ext uri="{FF2B5EF4-FFF2-40B4-BE49-F238E27FC236}">
                <a16:creationId xmlns:a16="http://schemas.microsoft.com/office/drawing/2014/main" id="{57B32D09-020D-402B-C5C8-B325B9EEB342}"/>
              </a:ext>
            </a:extLst>
          </p:cNvPr>
          <p:cNvGraphicFramePr/>
          <p:nvPr>
            <p:custDataLst>
              <p:tags r:id="rId9"/>
            </p:custDataLst>
            <p:extLst>
              <p:ext uri="{D42A27DB-BD31-4B8C-83A1-F6EECF244321}">
                <p14:modId xmlns:p14="http://schemas.microsoft.com/office/powerpoint/2010/main" val="507524455"/>
              </p:ext>
            </p:extLst>
          </p:nvPr>
        </p:nvGraphicFramePr>
        <p:xfrm>
          <a:off x="214313" y="1766888"/>
          <a:ext cx="4395787" cy="2192337"/>
        </p:xfrm>
        <a:graphic>
          <a:graphicData uri="http://schemas.openxmlformats.org/drawingml/2006/chart">
            <c:chart xmlns:c="http://schemas.openxmlformats.org/drawingml/2006/chart" xmlns:r="http://schemas.openxmlformats.org/officeDocument/2006/relationships" r:id="rId34"/>
          </a:graphicData>
        </a:graphic>
      </p:graphicFrame>
      <p:sp>
        <p:nvSpPr>
          <p:cNvPr id="169" name="Text Placeholder 2">
            <a:extLst>
              <a:ext uri="{FF2B5EF4-FFF2-40B4-BE49-F238E27FC236}">
                <a16:creationId xmlns:a16="http://schemas.microsoft.com/office/drawing/2014/main" id="{9704D1C2-538B-43A3-A976-787AC8FBAA2B}"/>
              </a:ext>
            </a:extLst>
          </p:cNvPr>
          <p:cNvSpPr>
            <a:spLocks noGrp="1"/>
          </p:cNvSpPr>
          <p:nvPr>
            <p:custDataLst>
              <p:tags r:id="rId10"/>
            </p:custDataLst>
          </p:nvPr>
        </p:nvSpPr>
        <p:spPr bwMode="auto">
          <a:xfrm>
            <a:off x="487363" y="3914775"/>
            <a:ext cx="10287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6366D07-DF52-4DC8-9654-AB5236FD92E2}" type="datetime'TR''A''NSP''ORT P''''E'' S''U''BSI''''''STE''''M Ț''AR''''Ă'">
              <a:rPr lang="ro-RO" altLang="en-US" sz="900" b="1" smtClean="0">
                <a:latin typeface="Arial" panose="020B0604020202020204" pitchFamily="34" charset="0"/>
              </a:rPr>
              <a:pPr/>
              <a:t>TRANSPORT PE SUBSISTEM ȚARĂ</a:t>
            </a:fld>
            <a:endParaRPr lang="ro-RO" sz="900" b="1" dirty="0">
              <a:latin typeface="Arial" panose="020B0604020202020204" pitchFamily="34" charset="0"/>
              <a:cs typeface="Arial" panose="020B0604020202020204" pitchFamily="34" charset="0"/>
              <a:sym typeface="Arial" panose="020B0604020202020204" pitchFamily="34" charset="0"/>
            </a:endParaRPr>
          </a:p>
        </p:txBody>
      </p:sp>
      <p:sp>
        <p:nvSpPr>
          <p:cNvPr id="170" name="Text Placeholder 2">
            <a:extLst>
              <a:ext uri="{FF2B5EF4-FFF2-40B4-BE49-F238E27FC236}">
                <a16:creationId xmlns:a16="http://schemas.microsoft.com/office/drawing/2014/main" id="{70837B2D-4268-4ECD-B97D-447A8FA2F8C1}"/>
              </a:ext>
            </a:extLst>
          </p:cNvPr>
          <p:cNvSpPr>
            <a:spLocks noGrp="1"/>
          </p:cNvSpPr>
          <p:nvPr>
            <p:custDataLst>
              <p:tags r:id="rId11"/>
            </p:custDataLst>
          </p:nvPr>
        </p:nvSpPr>
        <p:spPr bwMode="auto">
          <a:xfrm>
            <a:off x="1833563" y="3914775"/>
            <a:ext cx="11557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AA4740D-79E6-4982-B459-8B392913AA94}" type="datetime'TRANS''P''''''OR''T'' ''''P''E S''UB''S''IS''T''EM IMP''ORT'">
              <a:rPr lang="ro-RO" altLang="en-US" sz="900" b="1" smtClean="0">
                <a:latin typeface="Arial" panose="020B0604020202020204" pitchFamily="34" charset="0"/>
              </a:rPr>
              <a:pPr/>
              <a:t>TRANSPORT PE SUBSISTEM IMPORT</a:t>
            </a:fld>
            <a:endParaRPr lang="ro-RO" sz="900" b="1" dirty="0">
              <a:latin typeface="Arial" panose="020B0604020202020204" pitchFamily="34" charset="0"/>
              <a:cs typeface="Arial" panose="020B0604020202020204" pitchFamily="34" charset="0"/>
              <a:sym typeface="Arial" panose="020B0604020202020204" pitchFamily="34" charset="0"/>
            </a:endParaRPr>
          </a:p>
        </p:txBody>
      </p:sp>
      <p:sp>
        <p:nvSpPr>
          <p:cNvPr id="171" name="Text Placeholder 2">
            <a:extLst>
              <a:ext uri="{FF2B5EF4-FFF2-40B4-BE49-F238E27FC236}">
                <a16:creationId xmlns:a16="http://schemas.microsoft.com/office/drawing/2014/main" id="{615F1156-9C3E-4059-810A-DEEEFD2FE82C}"/>
              </a:ext>
            </a:extLst>
          </p:cNvPr>
          <p:cNvSpPr>
            <a:spLocks noGrp="1"/>
          </p:cNvSpPr>
          <p:nvPr>
            <p:custDataLst>
              <p:tags r:id="rId12"/>
            </p:custDataLst>
          </p:nvPr>
        </p:nvSpPr>
        <p:spPr bwMode="auto">
          <a:xfrm>
            <a:off x="3254375" y="3914775"/>
            <a:ext cx="11366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6CC6950-CCCD-4369-A1E6-444C198D3E64}" type="datetime'''T''''''O''T''''AL'''' TRA''NS''''P''''''O''R''''T'''''''''''">
              <a:rPr lang="ro-RO" altLang="en-US" sz="900" b="1" smtClean="0">
                <a:latin typeface="Arial" panose="020B0604020202020204" pitchFamily="34" charset="0"/>
              </a:rPr>
              <a:pPr/>
              <a:t>TOTAL TRANSPORT</a:t>
            </a:fld>
            <a:endParaRPr lang="ro-RO" sz="900" b="1" dirty="0">
              <a:latin typeface="Arial" panose="020B0604020202020204" pitchFamily="34" charset="0"/>
              <a:cs typeface="Arial" panose="020B0604020202020204" pitchFamily="34" charset="0"/>
              <a:sym typeface="Arial" panose="020B0604020202020204" pitchFamily="34" charset="0"/>
            </a:endParaRPr>
          </a:p>
        </p:txBody>
      </p:sp>
      <p:sp>
        <p:nvSpPr>
          <p:cNvPr id="173" name="Rectangle 172">
            <a:extLst>
              <a:ext uri="{FF2B5EF4-FFF2-40B4-BE49-F238E27FC236}">
                <a16:creationId xmlns:a16="http://schemas.microsoft.com/office/drawing/2014/main" id="{83AB76AD-DC58-4B01-8032-C170D44DA6C0}"/>
              </a:ext>
            </a:extLst>
          </p:cNvPr>
          <p:cNvSpPr/>
          <p:nvPr>
            <p:custDataLst>
              <p:tags r:id="rId13"/>
            </p:custDataLst>
          </p:nvPr>
        </p:nvSpPr>
        <p:spPr bwMode="auto">
          <a:xfrm>
            <a:off x="1716088" y="4568825"/>
            <a:ext cx="160338" cy="120650"/>
          </a:xfrm>
          <a:prstGeom prst="rect">
            <a:avLst/>
          </a:prstGeom>
          <a:solidFill>
            <a:srgbClr val="8AC84D"/>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72" name="Rectangle 171">
            <a:extLst>
              <a:ext uri="{FF2B5EF4-FFF2-40B4-BE49-F238E27FC236}">
                <a16:creationId xmlns:a16="http://schemas.microsoft.com/office/drawing/2014/main" id="{236DBAAF-6BBF-4ED3-8C6E-2EDEF20CE499}"/>
              </a:ext>
            </a:extLst>
          </p:cNvPr>
          <p:cNvSpPr/>
          <p:nvPr>
            <p:custDataLst>
              <p:tags r:id="rId14"/>
            </p:custDataLst>
          </p:nvPr>
        </p:nvSpPr>
        <p:spPr bwMode="auto">
          <a:xfrm>
            <a:off x="1716088" y="4381500"/>
            <a:ext cx="160338" cy="120650"/>
          </a:xfrm>
          <a:prstGeom prst="rect">
            <a:avLst/>
          </a:prstGeom>
          <a:solidFill>
            <a:srgbClr val="153357"/>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74" name="Rectangle 173">
            <a:extLst>
              <a:ext uri="{FF2B5EF4-FFF2-40B4-BE49-F238E27FC236}">
                <a16:creationId xmlns:a16="http://schemas.microsoft.com/office/drawing/2014/main" id="{4576299E-F41D-4D0E-87C1-A4570BE0A30B}"/>
              </a:ext>
            </a:extLst>
          </p:cNvPr>
          <p:cNvSpPr/>
          <p:nvPr>
            <p:custDataLst>
              <p:tags r:id="rId15"/>
            </p:custDataLst>
          </p:nvPr>
        </p:nvSpPr>
        <p:spPr bwMode="auto">
          <a:xfrm>
            <a:off x="1716088" y="4756150"/>
            <a:ext cx="160338" cy="120650"/>
          </a:xfrm>
          <a:prstGeom prst="rect">
            <a:avLst/>
          </a:prstGeom>
          <a:solidFill>
            <a:srgbClr val="C3CFE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76" name="Text Placeholder 2">
            <a:extLst>
              <a:ext uri="{FF2B5EF4-FFF2-40B4-BE49-F238E27FC236}">
                <a16:creationId xmlns:a16="http://schemas.microsoft.com/office/drawing/2014/main" id="{BF645990-6241-40ED-9232-FCC5AC3F7BF7}"/>
              </a:ext>
            </a:extLst>
          </p:cNvPr>
          <p:cNvSpPr>
            <a:spLocks noGrp="1"/>
          </p:cNvSpPr>
          <p:nvPr>
            <p:custDataLst>
              <p:tags r:id="rId16"/>
            </p:custDataLst>
          </p:nvPr>
        </p:nvSpPr>
        <p:spPr bwMode="auto">
          <a:xfrm>
            <a:off x="1927225" y="4565650"/>
            <a:ext cx="1123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3E0667EC-3D05-4689-995E-73CA2B3A6319}" type="datetime'Progr''a''''ma''''''''''''t 9 ''''''''''lu''ni'' 2''02''''2'">
              <a:rPr lang="ro-RO" altLang="en-US" sz="900" smtClean="0">
                <a:latin typeface="Arial" panose="020B0604020202020204" pitchFamily="34" charset="0"/>
              </a:rPr>
              <a:pPr/>
              <a:t>Programat 9 luni 2022</a:t>
            </a:fld>
            <a:endParaRPr lang="ro-RO" sz="900" dirty="0">
              <a:latin typeface="Arial" panose="020B0604020202020204" pitchFamily="34" charset="0"/>
              <a:cs typeface="Arial" panose="020B0604020202020204" pitchFamily="34" charset="0"/>
              <a:sym typeface="Arial" panose="020B0604020202020204" pitchFamily="34" charset="0"/>
            </a:endParaRPr>
          </a:p>
        </p:txBody>
      </p:sp>
      <p:sp>
        <p:nvSpPr>
          <p:cNvPr id="175" name="Text Placeholder 2">
            <a:extLst>
              <a:ext uri="{FF2B5EF4-FFF2-40B4-BE49-F238E27FC236}">
                <a16:creationId xmlns:a16="http://schemas.microsoft.com/office/drawing/2014/main" id="{CBF0F4AB-0ED8-4EE6-8919-2D5B075AAA98}"/>
              </a:ext>
            </a:extLst>
          </p:cNvPr>
          <p:cNvSpPr>
            <a:spLocks noGrp="1"/>
          </p:cNvSpPr>
          <p:nvPr>
            <p:custDataLst>
              <p:tags r:id="rId17"/>
            </p:custDataLst>
          </p:nvPr>
        </p:nvSpPr>
        <p:spPr bwMode="auto">
          <a:xfrm>
            <a:off x="1927225" y="4378325"/>
            <a:ext cx="1003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35C940E2-1384-429D-A055-027A69D1F3C5}" type="datetime'''''''R''eali''''''z''''''a''''''''t'' 9 luni'''' ''20''22'">
              <a:rPr lang="ro-RO" altLang="en-US" sz="900" smtClean="0">
                <a:latin typeface="Arial" panose="020B0604020202020204" pitchFamily="34" charset="0"/>
              </a:rPr>
              <a:pPr/>
              <a:t>Realizat 9 luni 2022</a:t>
            </a:fld>
            <a:endParaRPr lang="ro-RO" sz="900" dirty="0">
              <a:latin typeface="Arial" panose="020B0604020202020204" pitchFamily="34" charset="0"/>
              <a:cs typeface="Arial" panose="020B0604020202020204" pitchFamily="34" charset="0"/>
              <a:sym typeface="Arial" panose="020B0604020202020204" pitchFamily="34" charset="0"/>
            </a:endParaRPr>
          </a:p>
        </p:txBody>
      </p:sp>
      <p:sp>
        <p:nvSpPr>
          <p:cNvPr id="177" name="Text Placeholder 2">
            <a:extLst>
              <a:ext uri="{FF2B5EF4-FFF2-40B4-BE49-F238E27FC236}">
                <a16:creationId xmlns:a16="http://schemas.microsoft.com/office/drawing/2014/main" id="{EB1807C6-E527-493D-ABD1-88539ECD5D53}"/>
              </a:ext>
            </a:extLst>
          </p:cNvPr>
          <p:cNvSpPr>
            <a:spLocks noGrp="1"/>
          </p:cNvSpPr>
          <p:nvPr>
            <p:custDataLst>
              <p:tags r:id="rId18"/>
            </p:custDataLst>
          </p:nvPr>
        </p:nvSpPr>
        <p:spPr bwMode="auto">
          <a:xfrm>
            <a:off x="1927225" y="4752975"/>
            <a:ext cx="1003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4FF093F3-21FF-4AE8-BDD8-E9C3D6035564}" type="datetime'Real''''i''''zat'''''' 9'' l''u''''''ni ''2021'''''''''">
              <a:rPr lang="ro-RO" altLang="en-US" sz="900" smtClean="0">
                <a:latin typeface="Arial" panose="020B0604020202020204" pitchFamily="34" charset="0"/>
              </a:rPr>
              <a:pPr/>
              <a:t>Realizat 9 luni 2021</a:t>
            </a:fld>
            <a:endParaRPr lang="ro-RO" sz="900" dirty="0">
              <a:latin typeface="Arial" panose="020B0604020202020204" pitchFamily="34" charset="0"/>
              <a:cs typeface="Arial" panose="020B0604020202020204" pitchFamily="34" charset="0"/>
              <a:sym typeface="Arial" panose="020B0604020202020204" pitchFamily="34" charset="0"/>
            </a:endParaRPr>
          </a:p>
        </p:txBody>
      </p:sp>
      <p:sp>
        <p:nvSpPr>
          <p:cNvPr id="34" name="Rounded Rectangle 232">
            <a:extLst>
              <a:ext uri="{FF2B5EF4-FFF2-40B4-BE49-F238E27FC236}">
                <a16:creationId xmlns:a16="http://schemas.microsoft.com/office/drawing/2014/main" id="{5E719798-DDF8-95D1-EEDE-C47F60EEEB20}"/>
              </a:ext>
            </a:extLst>
          </p:cNvPr>
          <p:cNvSpPr/>
          <p:nvPr/>
        </p:nvSpPr>
        <p:spPr>
          <a:xfrm>
            <a:off x="4703781" y="881125"/>
            <a:ext cx="4279764" cy="225603"/>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ro-RO" sz="1200" b="1" dirty="0">
                <a:solidFill>
                  <a:schemeClr val="bg1"/>
                </a:solidFill>
                <a:latin typeface="Arial" panose="020B0604020202020204" pitchFamily="34" charset="0"/>
                <a:cs typeface="Arial" panose="020B0604020202020204" pitchFamily="34" charset="0"/>
              </a:rPr>
              <a:t>CANTITĂȚI TRANSPORTATE</a:t>
            </a:r>
            <a:endParaRPr lang="en-GB" sz="1200" b="1" dirty="0">
              <a:solidFill>
                <a:schemeClr val="bg1"/>
              </a:solidFill>
              <a:latin typeface="Arial" panose="020B0604020202020204" pitchFamily="34" charset="0"/>
              <a:cs typeface="Arial" panose="020B0604020202020204" pitchFamily="34" charset="0"/>
            </a:endParaRPr>
          </a:p>
        </p:txBody>
      </p:sp>
      <p:graphicFrame>
        <p:nvGraphicFramePr>
          <p:cNvPr id="15" name="Chart 14">
            <a:extLst>
              <a:ext uri="{FF2B5EF4-FFF2-40B4-BE49-F238E27FC236}">
                <a16:creationId xmlns:a16="http://schemas.microsoft.com/office/drawing/2014/main" id="{5449E7B8-3C74-1DEC-C2C2-3BBC804C23D5}"/>
              </a:ext>
            </a:extLst>
          </p:cNvPr>
          <p:cNvGraphicFramePr/>
          <p:nvPr>
            <p:custDataLst>
              <p:tags r:id="rId19"/>
            </p:custDataLst>
            <p:extLst>
              <p:ext uri="{D42A27DB-BD31-4B8C-83A1-F6EECF244321}">
                <p14:modId xmlns:p14="http://schemas.microsoft.com/office/powerpoint/2010/main" val="1579867758"/>
              </p:ext>
            </p:extLst>
          </p:nvPr>
        </p:nvGraphicFramePr>
        <p:xfrm>
          <a:off x="4697413" y="1766888"/>
          <a:ext cx="4395787" cy="2192337"/>
        </p:xfrm>
        <a:graphic>
          <a:graphicData uri="http://schemas.openxmlformats.org/drawingml/2006/chart">
            <c:chart xmlns:c="http://schemas.openxmlformats.org/drawingml/2006/chart" xmlns:r="http://schemas.openxmlformats.org/officeDocument/2006/relationships" r:id="rId35"/>
          </a:graphicData>
        </a:graphic>
      </p:graphicFrame>
      <p:sp>
        <p:nvSpPr>
          <p:cNvPr id="21" name="Text Placeholder 2">
            <a:extLst>
              <a:ext uri="{FF2B5EF4-FFF2-40B4-BE49-F238E27FC236}">
                <a16:creationId xmlns:a16="http://schemas.microsoft.com/office/drawing/2014/main" id="{75F858DE-7698-D176-3500-ABD033ED4C82}"/>
              </a:ext>
            </a:extLst>
          </p:cNvPr>
          <p:cNvSpPr>
            <a:spLocks noGrp="1"/>
          </p:cNvSpPr>
          <p:nvPr>
            <p:custDataLst>
              <p:tags r:id="rId20"/>
            </p:custDataLst>
          </p:nvPr>
        </p:nvSpPr>
        <p:spPr bwMode="auto">
          <a:xfrm>
            <a:off x="4970463" y="3914775"/>
            <a:ext cx="10287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B14ED87-0BFE-4404-88A8-053E6F43252C}" type="datetime'''''TRANSP''O''''''R''''''''''''''T'''' PE SU''B''SISTEM ȚARĂ'">
              <a:rPr lang="ro-RO" altLang="en-US" sz="900" b="1" smtClean="0">
                <a:latin typeface="Arial" panose="020B0604020202020204" pitchFamily="34" charset="0"/>
              </a:rPr>
              <a:pPr/>
              <a:t>TRANSPORT PE SUBSISTEM ȚARĂ</a:t>
            </a:fld>
            <a:endParaRPr lang="ro-RO" sz="900" b="1" dirty="0">
              <a:latin typeface="Arial" panose="020B0604020202020204" pitchFamily="34" charset="0"/>
              <a:cs typeface="Arial" panose="020B0604020202020204" pitchFamily="34" charset="0"/>
              <a:sym typeface="Arial" panose="020B0604020202020204" pitchFamily="34" charset="0"/>
            </a:endParaRPr>
          </a:p>
        </p:txBody>
      </p:sp>
      <p:sp>
        <p:nvSpPr>
          <p:cNvPr id="22" name="Text Placeholder 2">
            <a:extLst>
              <a:ext uri="{FF2B5EF4-FFF2-40B4-BE49-F238E27FC236}">
                <a16:creationId xmlns:a16="http://schemas.microsoft.com/office/drawing/2014/main" id="{ACA4C21D-6B68-0E66-7AE5-8F11A7653AC9}"/>
              </a:ext>
            </a:extLst>
          </p:cNvPr>
          <p:cNvSpPr>
            <a:spLocks noGrp="1"/>
          </p:cNvSpPr>
          <p:nvPr>
            <p:custDataLst>
              <p:tags r:id="rId21"/>
            </p:custDataLst>
          </p:nvPr>
        </p:nvSpPr>
        <p:spPr bwMode="auto">
          <a:xfrm>
            <a:off x="6316663" y="3914775"/>
            <a:ext cx="11557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90388F3-954B-45A4-BBD4-4085F0C057E1}" type="datetime'''''''T''RANSP''ORT PE ''''SUBSIS''''TEM ''IM''''PO''R''''T'''">
              <a:rPr lang="ro-RO" altLang="en-US" sz="900" b="1" smtClean="0">
                <a:latin typeface="Arial" panose="020B0604020202020204" pitchFamily="34" charset="0"/>
              </a:rPr>
              <a:pPr/>
              <a:t>TRANSPORT PE SUBSISTEM IMPORT</a:t>
            </a:fld>
            <a:endParaRPr lang="ro-RO" sz="900" b="1" dirty="0">
              <a:latin typeface="Arial" panose="020B0604020202020204" pitchFamily="34" charset="0"/>
              <a:cs typeface="Arial" panose="020B0604020202020204" pitchFamily="34" charset="0"/>
              <a:sym typeface="Arial" panose="020B0604020202020204" pitchFamily="34" charset="0"/>
            </a:endParaRPr>
          </a:p>
        </p:txBody>
      </p:sp>
      <p:sp>
        <p:nvSpPr>
          <p:cNvPr id="24" name="Text Placeholder 2">
            <a:extLst>
              <a:ext uri="{FF2B5EF4-FFF2-40B4-BE49-F238E27FC236}">
                <a16:creationId xmlns:a16="http://schemas.microsoft.com/office/drawing/2014/main" id="{4A10AFA6-F342-51F1-C5AE-570CBDD83FC7}"/>
              </a:ext>
            </a:extLst>
          </p:cNvPr>
          <p:cNvSpPr>
            <a:spLocks noGrp="1"/>
          </p:cNvSpPr>
          <p:nvPr>
            <p:custDataLst>
              <p:tags r:id="rId22"/>
            </p:custDataLst>
          </p:nvPr>
        </p:nvSpPr>
        <p:spPr bwMode="auto">
          <a:xfrm>
            <a:off x="7737475" y="3914775"/>
            <a:ext cx="11366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CED976A-D376-4823-AD22-D46214220F03}" type="datetime'''TO''''T''''A''''''''''L TRANS''''''''''P''''''''''''OR''T'">
              <a:rPr lang="ro-RO" altLang="en-US" sz="900" b="1" smtClean="0">
                <a:latin typeface="Arial" panose="020B0604020202020204" pitchFamily="34" charset="0"/>
              </a:rPr>
              <a:pPr/>
              <a:t>TOTAL TRANSPORT</a:t>
            </a:fld>
            <a:endParaRPr lang="ro-RO" sz="900" b="1" dirty="0">
              <a:latin typeface="Arial" panose="020B0604020202020204" pitchFamily="34" charset="0"/>
              <a:cs typeface="Arial" panose="020B0604020202020204" pitchFamily="34" charset="0"/>
              <a:sym typeface="Arial" panose="020B0604020202020204" pitchFamily="34" charset="0"/>
            </a:endParaRPr>
          </a:p>
        </p:txBody>
      </p:sp>
      <p:sp>
        <p:nvSpPr>
          <p:cNvPr id="25" name="Rectangle 24">
            <a:extLst>
              <a:ext uri="{FF2B5EF4-FFF2-40B4-BE49-F238E27FC236}">
                <a16:creationId xmlns:a16="http://schemas.microsoft.com/office/drawing/2014/main" id="{75749F2B-84C6-6A8F-E14D-2AEEDE9B94F5}"/>
              </a:ext>
            </a:extLst>
          </p:cNvPr>
          <p:cNvSpPr/>
          <p:nvPr>
            <p:custDataLst>
              <p:tags r:id="rId23"/>
            </p:custDataLst>
          </p:nvPr>
        </p:nvSpPr>
        <p:spPr bwMode="auto">
          <a:xfrm>
            <a:off x="6234113" y="4381500"/>
            <a:ext cx="160338" cy="120650"/>
          </a:xfrm>
          <a:prstGeom prst="rect">
            <a:avLst/>
          </a:prstGeom>
          <a:solidFill>
            <a:srgbClr val="153357"/>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6" name="Rectangle 25">
            <a:extLst>
              <a:ext uri="{FF2B5EF4-FFF2-40B4-BE49-F238E27FC236}">
                <a16:creationId xmlns:a16="http://schemas.microsoft.com/office/drawing/2014/main" id="{7BF11F0A-CD00-61B7-CE82-FB643FBE723E}"/>
              </a:ext>
            </a:extLst>
          </p:cNvPr>
          <p:cNvSpPr/>
          <p:nvPr>
            <p:custDataLst>
              <p:tags r:id="rId24"/>
            </p:custDataLst>
          </p:nvPr>
        </p:nvSpPr>
        <p:spPr bwMode="auto">
          <a:xfrm>
            <a:off x="6234113" y="4568825"/>
            <a:ext cx="160338" cy="120650"/>
          </a:xfrm>
          <a:prstGeom prst="rect">
            <a:avLst/>
          </a:prstGeom>
          <a:solidFill>
            <a:srgbClr val="8AC84D"/>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7" name="Rectangle 26">
            <a:extLst>
              <a:ext uri="{FF2B5EF4-FFF2-40B4-BE49-F238E27FC236}">
                <a16:creationId xmlns:a16="http://schemas.microsoft.com/office/drawing/2014/main" id="{8A874DF1-7A02-0375-C2BA-8351E4D82C8D}"/>
              </a:ext>
            </a:extLst>
          </p:cNvPr>
          <p:cNvSpPr/>
          <p:nvPr>
            <p:custDataLst>
              <p:tags r:id="rId25"/>
            </p:custDataLst>
          </p:nvPr>
        </p:nvSpPr>
        <p:spPr bwMode="auto">
          <a:xfrm>
            <a:off x="6234113" y="4756150"/>
            <a:ext cx="160338" cy="120650"/>
          </a:xfrm>
          <a:prstGeom prst="rect">
            <a:avLst/>
          </a:prstGeom>
          <a:solidFill>
            <a:srgbClr val="C3CFE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8" name="Text Placeholder 2">
            <a:extLst>
              <a:ext uri="{FF2B5EF4-FFF2-40B4-BE49-F238E27FC236}">
                <a16:creationId xmlns:a16="http://schemas.microsoft.com/office/drawing/2014/main" id="{8143E836-9D17-386E-7659-00A6A8D7E759}"/>
              </a:ext>
            </a:extLst>
          </p:cNvPr>
          <p:cNvSpPr>
            <a:spLocks noGrp="1"/>
          </p:cNvSpPr>
          <p:nvPr>
            <p:custDataLst>
              <p:tags r:id="rId26"/>
            </p:custDataLst>
          </p:nvPr>
        </p:nvSpPr>
        <p:spPr bwMode="auto">
          <a:xfrm>
            <a:off x="6445250" y="4378325"/>
            <a:ext cx="1003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854192E-2D61-4CC9-B1ED-357B387C5AB0}" type="datetime'R''''e''''al''iza''t ''''9 luni ''''''''''''''2''0''2''''''2'">
              <a:rPr lang="ro-RO" altLang="en-US" sz="900" smtClean="0">
                <a:latin typeface="Arial" panose="020B0604020202020204" pitchFamily="34" charset="0"/>
              </a:rPr>
              <a:pPr/>
              <a:t>Realizat 9 luni 2022</a:t>
            </a:fld>
            <a:endParaRPr lang="ro-RO" sz="900" dirty="0">
              <a:latin typeface="Arial" panose="020B0604020202020204" pitchFamily="34" charset="0"/>
              <a:cs typeface="Arial" panose="020B0604020202020204" pitchFamily="34" charset="0"/>
              <a:sym typeface="Arial" panose="020B0604020202020204" pitchFamily="34" charset="0"/>
            </a:endParaRPr>
          </a:p>
        </p:txBody>
      </p:sp>
      <p:sp>
        <p:nvSpPr>
          <p:cNvPr id="29" name="Text Placeholder 2">
            <a:extLst>
              <a:ext uri="{FF2B5EF4-FFF2-40B4-BE49-F238E27FC236}">
                <a16:creationId xmlns:a16="http://schemas.microsoft.com/office/drawing/2014/main" id="{6E15549B-F72F-CD6D-EB77-35BB47E12EE5}"/>
              </a:ext>
            </a:extLst>
          </p:cNvPr>
          <p:cNvSpPr>
            <a:spLocks noGrp="1"/>
          </p:cNvSpPr>
          <p:nvPr>
            <p:custDataLst>
              <p:tags r:id="rId27"/>
            </p:custDataLst>
          </p:nvPr>
        </p:nvSpPr>
        <p:spPr bwMode="auto">
          <a:xfrm>
            <a:off x="6445250" y="4565650"/>
            <a:ext cx="1123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06E35EF3-0C8B-4AD0-8500-35C8894022EC}" type="datetime'''''''P''ro''''g''ra''''''mat ''''9'''''' ''luni ''''20''2''2'">
              <a:rPr lang="ro-RO" altLang="en-US" sz="900" smtClean="0">
                <a:latin typeface="Arial" panose="020B0604020202020204" pitchFamily="34" charset="0"/>
              </a:rPr>
              <a:pPr/>
              <a:t>Programat 9 luni 2022</a:t>
            </a:fld>
            <a:endParaRPr lang="ro-RO" sz="900" dirty="0">
              <a:latin typeface="Arial" panose="020B0604020202020204" pitchFamily="34" charset="0"/>
              <a:cs typeface="Arial" panose="020B0604020202020204" pitchFamily="34" charset="0"/>
              <a:sym typeface="Arial" panose="020B0604020202020204" pitchFamily="34" charset="0"/>
            </a:endParaRPr>
          </a:p>
        </p:txBody>
      </p:sp>
      <p:sp>
        <p:nvSpPr>
          <p:cNvPr id="30" name="Text Placeholder 2">
            <a:extLst>
              <a:ext uri="{FF2B5EF4-FFF2-40B4-BE49-F238E27FC236}">
                <a16:creationId xmlns:a16="http://schemas.microsoft.com/office/drawing/2014/main" id="{BADE8AD9-A29D-9198-33A8-0C96BF4C56A5}"/>
              </a:ext>
            </a:extLst>
          </p:cNvPr>
          <p:cNvSpPr>
            <a:spLocks noGrp="1"/>
          </p:cNvSpPr>
          <p:nvPr>
            <p:custDataLst>
              <p:tags r:id="rId28"/>
            </p:custDataLst>
          </p:nvPr>
        </p:nvSpPr>
        <p:spPr bwMode="auto">
          <a:xfrm>
            <a:off x="6445250" y="4752975"/>
            <a:ext cx="1003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6CEF7CA0-DD8F-4DB8-BB88-A2EC99D0F65C}" type="datetime'Rea''li''''''''''''za''t'' ''9 ''lu''ni 2''0''''''''2''''1'">
              <a:rPr lang="ro-RO" altLang="en-US" sz="900" smtClean="0">
                <a:latin typeface="Arial" panose="020B0604020202020204" pitchFamily="34" charset="0"/>
              </a:rPr>
              <a:pPr/>
              <a:t>Realizat 9 luni 2021</a:t>
            </a:fld>
            <a:endParaRPr lang="ro-RO" sz="900" dirty="0">
              <a:latin typeface="Arial" panose="020B0604020202020204" pitchFamily="34" charset="0"/>
              <a:cs typeface="Arial" panose="020B0604020202020204" pitchFamily="34" charset="0"/>
              <a:sym typeface="Arial" panose="020B0604020202020204" pitchFamily="34" charset="0"/>
            </a:endParaRPr>
          </a:p>
        </p:txBody>
      </p:sp>
      <p:sp>
        <p:nvSpPr>
          <p:cNvPr id="37" name="Text Placeholder 6">
            <a:extLst>
              <a:ext uri="{FF2B5EF4-FFF2-40B4-BE49-F238E27FC236}">
                <a16:creationId xmlns:a16="http://schemas.microsoft.com/office/drawing/2014/main" id="{E3BF5D8F-FA86-7862-7F64-D7DED05B60FF}"/>
              </a:ext>
            </a:extLst>
          </p:cNvPr>
          <p:cNvSpPr>
            <a:spLocks noGrp="1"/>
          </p:cNvSpPr>
          <p:nvPr/>
        </p:nvSpPr>
        <p:spPr bwMode="auto">
          <a:xfrm>
            <a:off x="8256002" y="1375635"/>
            <a:ext cx="667609" cy="101257"/>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ro-RO" sz="1100" b="1" dirty="0">
                <a:latin typeface="Arial" panose="020B0604020202020204" pitchFamily="34" charset="0"/>
                <a:cs typeface="Arial" panose="020B0604020202020204" pitchFamily="34" charset="0"/>
                <a:sym typeface="+mn-lt"/>
              </a:rPr>
              <a:t>mii tone</a:t>
            </a:r>
            <a:endParaRPr lang="en-US" sz="1100" b="1" dirty="0">
              <a:latin typeface="Arial" panose="020B0604020202020204" pitchFamily="34" charset="0"/>
              <a:cs typeface="Arial" panose="020B0604020202020204" pitchFamily="34" charset="0"/>
              <a:sym typeface="+mn-lt"/>
            </a:endParaRPr>
          </a:p>
        </p:txBody>
      </p:sp>
      <p:sp>
        <p:nvSpPr>
          <p:cNvPr id="2" name="Rectangle 1">
            <a:extLst>
              <a:ext uri="{FF2B5EF4-FFF2-40B4-BE49-F238E27FC236}">
                <a16:creationId xmlns:a16="http://schemas.microsoft.com/office/drawing/2014/main" id="{1EA4591B-71F8-0172-64E1-688E3940F153}"/>
              </a:ext>
            </a:extLst>
          </p:cNvPr>
          <p:cNvSpPr/>
          <p:nvPr/>
        </p:nvSpPr>
        <p:spPr>
          <a:xfrm>
            <a:off x="447949" y="6452758"/>
            <a:ext cx="7311110" cy="259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ro-RO" sz="800" i="1" dirty="0">
                <a:solidFill>
                  <a:schemeClr val="tx1"/>
                </a:solidFill>
                <a:latin typeface="Arial" pitchFamily="34" charset="0"/>
                <a:cs typeface="Arial" pitchFamily="34" charset="0"/>
              </a:rPr>
              <a:t>Situațiile financiare</a:t>
            </a:r>
            <a:r>
              <a:rPr lang="en-US" sz="800" i="1" dirty="0">
                <a:solidFill>
                  <a:schemeClr val="tx1"/>
                </a:solidFill>
                <a:latin typeface="Arial" panose="020B0604020202020204" pitchFamily="34" charset="0"/>
                <a:cs typeface="Arial" panose="020B0604020202020204" pitchFamily="34" charset="0"/>
              </a:rPr>
              <a:t> </a:t>
            </a:r>
            <a:r>
              <a:rPr lang="ro-RO" sz="800" i="1" dirty="0">
                <a:solidFill>
                  <a:schemeClr val="tx1"/>
                </a:solidFill>
                <a:latin typeface="Arial" pitchFamily="34" charset="0"/>
                <a:cs typeface="Arial" pitchFamily="34" charset="0"/>
              </a:rPr>
              <a:t>interimare la data și pentru perioada de nouă luni încheiată la 30 septembrie 2022 nu </a:t>
            </a:r>
            <a:r>
              <a:rPr lang="en-US" sz="800" i="1" dirty="0">
                <a:solidFill>
                  <a:schemeClr val="tx1"/>
                </a:solidFill>
                <a:latin typeface="Arial" panose="020B0604020202020204" pitchFamily="34" charset="0"/>
                <a:cs typeface="Arial" panose="020B0604020202020204" pitchFamily="34" charset="0"/>
              </a:rPr>
              <a:t>sunt </a:t>
            </a:r>
            <a:r>
              <a:rPr lang="ro-RO" sz="800" i="1" dirty="0">
                <a:solidFill>
                  <a:schemeClr val="tx1"/>
                </a:solidFill>
                <a:latin typeface="Arial" pitchFamily="34" charset="0"/>
                <a:cs typeface="Arial" pitchFamily="34" charset="0"/>
              </a:rPr>
              <a:t>auditate</a:t>
            </a:r>
            <a:endParaRPr lang="en-US" sz="8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040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a:extLst>
              <a:ext uri="{FF2B5EF4-FFF2-40B4-BE49-F238E27FC236}">
                <a16:creationId xmlns:a16="http://schemas.microsoft.com/office/drawing/2014/main" id="{2FB25DD0-D8DC-46BA-80F0-CFA7AC10D1DC}"/>
              </a:ext>
            </a:extLst>
          </p:cNvPr>
          <p:cNvGraphicFramePr>
            <a:graphicFrameLocks noChangeAspect="1"/>
          </p:cNvGraphicFramePr>
          <p:nvPr>
            <p:custDataLst>
              <p:tags r:id="rId1"/>
            </p:custDataLst>
            <p:extLst>
              <p:ext uri="{D42A27DB-BD31-4B8C-83A1-F6EECF244321}">
                <p14:modId xmlns:p14="http://schemas.microsoft.com/office/powerpoint/2010/main" val="1535843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0" imgH="530" progId="TCLayout.ActiveDocument.1">
                  <p:embed/>
                </p:oleObj>
              </mc:Choice>
              <mc:Fallback>
                <p:oleObj name="think-cell Slide" r:id="rId4" imgW="530" imgH="530" progId="TCLayout.ActiveDocument.1">
                  <p:embed/>
                  <p:pic>
                    <p:nvPicPr>
                      <p:cNvPr id="38" name="Object 37" hidden="1">
                        <a:extLst>
                          <a:ext uri="{FF2B5EF4-FFF2-40B4-BE49-F238E27FC236}">
                            <a16:creationId xmlns:a16="http://schemas.microsoft.com/office/drawing/2014/main" id="{2FB25DD0-D8DC-46BA-80F0-CFA7AC10D1D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Rectangle 33" hidden="1">
            <a:extLst>
              <a:ext uri="{FF2B5EF4-FFF2-40B4-BE49-F238E27FC236}">
                <a16:creationId xmlns:a16="http://schemas.microsoft.com/office/drawing/2014/main" id="{49634ADD-1204-4D80-936E-AA79CFBAFF1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o-RO" sz="1400" b="1" dirty="0">
              <a:sym typeface="+mn-lt"/>
            </a:endParaRPr>
          </a:p>
        </p:txBody>
      </p:sp>
      <p:sp>
        <p:nvSpPr>
          <p:cNvPr id="7" name="Rectangle 6"/>
          <p:cNvSpPr/>
          <p:nvPr/>
        </p:nvSpPr>
        <p:spPr>
          <a:xfrm>
            <a:off x="1636516" y="129460"/>
            <a:ext cx="7295560" cy="584775"/>
          </a:xfrm>
          <a:prstGeom prst="rect">
            <a:avLst/>
          </a:prstGeom>
        </p:spPr>
        <p:txBody>
          <a:bodyPr wrap="square">
            <a:spAutoFit/>
          </a:bodyPr>
          <a:lstStyle/>
          <a:p>
            <a:pPr algn="ctr"/>
            <a:r>
              <a:rPr lang="ro-RO" sz="1600" b="1" dirty="0">
                <a:solidFill>
                  <a:srgbClr val="002060"/>
                </a:solidFill>
                <a:latin typeface="Arial" pitchFamily="34" charset="0"/>
                <a:cs typeface="Arial" pitchFamily="34" charset="0"/>
              </a:rPr>
              <a:t> 4. EVOLUȚIA CHELTUIELILOR DIN EXPLOATARE</a:t>
            </a:r>
          </a:p>
          <a:p>
            <a:pPr algn="ctr"/>
            <a:r>
              <a:rPr lang="ro-RO" sz="1600" b="1" dirty="0">
                <a:solidFill>
                  <a:srgbClr val="002060"/>
                </a:solidFill>
                <a:latin typeface="Arial" pitchFamily="34" charset="0"/>
                <a:cs typeface="Arial" pitchFamily="34" charset="0"/>
              </a:rPr>
              <a:t>9 LUNI 2022</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135532"/>
            <a:ext cx="1700551" cy="365760"/>
          </a:xfrm>
          <a:prstGeom prst="rect">
            <a:avLst/>
          </a:prstGeom>
        </p:spPr>
      </p:pic>
      <p:sp>
        <p:nvSpPr>
          <p:cNvPr id="17" name="Oval 16">
            <a:extLst>
              <a:ext uri="{FF2B5EF4-FFF2-40B4-BE49-F238E27FC236}">
                <a16:creationId xmlns:a16="http://schemas.microsoft.com/office/drawing/2014/main" id="{29D256D5-FAA7-48B6-976A-9AF06AC6EA9D}"/>
              </a:ext>
            </a:extLst>
          </p:cNvPr>
          <p:cNvSpPr/>
          <p:nvPr/>
        </p:nvSpPr>
        <p:spPr>
          <a:xfrm>
            <a:off x="8571775" y="6320281"/>
            <a:ext cx="365760" cy="365760"/>
          </a:xfrm>
          <a:prstGeom prst="ellipse">
            <a:avLst/>
          </a:prstGeom>
          <a:solidFill>
            <a:srgbClr val="92D050"/>
          </a:solidFill>
        </p:spPr>
        <p:style>
          <a:lnRef idx="2">
            <a:schemeClr val="dk2">
              <a:hueOff val="0"/>
              <a:satOff val="0"/>
              <a:lumOff val="0"/>
              <a:alphaOff val="0"/>
            </a:schemeClr>
          </a:lnRef>
          <a:fillRef idx="1">
            <a:scrgbClr r="0" g="0" b="0"/>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TextBox 17">
            <a:extLst>
              <a:ext uri="{FF2B5EF4-FFF2-40B4-BE49-F238E27FC236}">
                <a16:creationId xmlns:a16="http://schemas.microsoft.com/office/drawing/2014/main" id="{7D21C382-D62E-4F30-BD06-5080DA5ABCB0}"/>
              </a:ext>
            </a:extLst>
          </p:cNvPr>
          <p:cNvSpPr txBox="1"/>
          <p:nvPr/>
        </p:nvSpPr>
        <p:spPr>
          <a:xfrm>
            <a:off x="8566317" y="6260779"/>
            <a:ext cx="365759" cy="400110"/>
          </a:xfrm>
          <a:prstGeom prst="rect">
            <a:avLst/>
          </a:prstGeom>
          <a:noFill/>
        </p:spPr>
        <p:txBody>
          <a:bodyPr wrap="square" rtlCol="0">
            <a:spAutoFit/>
          </a:bodyPr>
          <a:lstStyle/>
          <a:p>
            <a:r>
              <a:rPr lang="en-US" sz="1000" b="1" dirty="0">
                <a:latin typeface="Arial" pitchFamily="34" charset="0"/>
                <a:cs typeface="Arial" pitchFamily="34" charset="0"/>
              </a:rPr>
              <a:t> </a:t>
            </a:r>
            <a:r>
              <a:rPr lang="ro-RO" sz="1000" b="1" dirty="0">
                <a:latin typeface="Arial" pitchFamily="34" charset="0"/>
                <a:cs typeface="Arial" pitchFamily="34" charset="0"/>
              </a:rPr>
              <a:t> </a:t>
            </a:r>
          </a:p>
          <a:p>
            <a:r>
              <a:rPr lang="ro-RO" sz="1000" b="1" dirty="0">
                <a:latin typeface="Arial" pitchFamily="34" charset="0"/>
                <a:cs typeface="Arial" pitchFamily="34" charset="0"/>
              </a:rPr>
              <a:t>  9</a:t>
            </a:r>
            <a:endParaRPr lang="en-US" sz="1000" b="1" dirty="0">
              <a:latin typeface="Arial" pitchFamily="34" charset="0"/>
              <a:cs typeface="Arial" pitchFamily="34" charset="0"/>
            </a:endParaRPr>
          </a:p>
        </p:txBody>
      </p:sp>
      <p:graphicFrame>
        <p:nvGraphicFramePr>
          <p:cNvPr id="20" name="Table 19">
            <a:extLst>
              <a:ext uri="{FF2B5EF4-FFF2-40B4-BE49-F238E27FC236}">
                <a16:creationId xmlns:a16="http://schemas.microsoft.com/office/drawing/2014/main" id="{221D8F3E-9F32-4E91-AD0A-BC0AB69532F3}"/>
              </a:ext>
            </a:extLst>
          </p:cNvPr>
          <p:cNvGraphicFramePr>
            <a:graphicFrameLocks noGrp="1"/>
          </p:cNvGraphicFramePr>
          <p:nvPr>
            <p:extLst>
              <p:ext uri="{D42A27DB-BD31-4B8C-83A1-F6EECF244321}">
                <p14:modId xmlns:p14="http://schemas.microsoft.com/office/powerpoint/2010/main" val="2926077798"/>
              </p:ext>
            </p:extLst>
          </p:nvPr>
        </p:nvGraphicFramePr>
        <p:xfrm>
          <a:off x="1029787" y="795571"/>
          <a:ext cx="7110439" cy="4027868"/>
        </p:xfrm>
        <a:graphic>
          <a:graphicData uri="http://schemas.openxmlformats.org/drawingml/2006/table">
            <a:tbl>
              <a:tblPr/>
              <a:tblGrid>
                <a:gridCol w="2580851">
                  <a:extLst>
                    <a:ext uri="{9D8B030D-6E8A-4147-A177-3AD203B41FA5}">
                      <a16:colId xmlns:a16="http://schemas.microsoft.com/office/drawing/2014/main" val="3859705680"/>
                    </a:ext>
                  </a:extLst>
                </a:gridCol>
                <a:gridCol w="877056">
                  <a:extLst>
                    <a:ext uri="{9D8B030D-6E8A-4147-A177-3AD203B41FA5}">
                      <a16:colId xmlns:a16="http://schemas.microsoft.com/office/drawing/2014/main" val="741649160"/>
                    </a:ext>
                  </a:extLst>
                </a:gridCol>
                <a:gridCol w="877056">
                  <a:extLst>
                    <a:ext uri="{9D8B030D-6E8A-4147-A177-3AD203B41FA5}">
                      <a16:colId xmlns:a16="http://schemas.microsoft.com/office/drawing/2014/main" val="1944069003"/>
                    </a:ext>
                  </a:extLst>
                </a:gridCol>
                <a:gridCol w="843513">
                  <a:extLst>
                    <a:ext uri="{9D8B030D-6E8A-4147-A177-3AD203B41FA5}">
                      <a16:colId xmlns:a16="http://schemas.microsoft.com/office/drawing/2014/main" val="3076306937"/>
                    </a:ext>
                  </a:extLst>
                </a:gridCol>
                <a:gridCol w="1028033">
                  <a:extLst>
                    <a:ext uri="{9D8B030D-6E8A-4147-A177-3AD203B41FA5}">
                      <a16:colId xmlns:a16="http://schemas.microsoft.com/office/drawing/2014/main" val="2234780404"/>
                    </a:ext>
                  </a:extLst>
                </a:gridCol>
                <a:gridCol w="903930">
                  <a:extLst>
                    <a:ext uri="{9D8B030D-6E8A-4147-A177-3AD203B41FA5}">
                      <a16:colId xmlns:a16="http://schemas.microsoft.com/office/drawing/2014/main" val="390114617"/>
                    </a:ext>
                  </a:extLst>
                </a:gridCol>
              </a:tblGrid>
              <a:tr h="738084">
                <a:tc>
                  <a:txBody>
                    <a:bodyPr/>
                    <a:lstStyle/>
                    <a:p>
                      <a:pPr algn="ctr" rtl="0" fontAlgn="ctr"/>
                      <a:r>
                        <a:rPr lang="ro-RO" sz="1200" b="1" i="0" u="none" strike="noStrike">
                          <a:solidFill>
                            <a:schemeClr val="bg1"/>
                          </a:solidFill>
                          <a:effectLst/>
                          <a:latin typeface="Arial" panose="020B0604020202020204" pitchFamily="34" charset="0"/>
                        </a:rPr>
                        <a:t>Indicatori (mil. lei)</a:t>
                      </a:r>
                      <a:endParaRPr lang="ro-RO" sz="1200" b="1" i="0" u="none" strike="noStrike" dirty="0">
                        <a:solidFill>
                          <a:schemeClr val="bg1"/>
                        </a:solidFill>
                        <a:effectLst/>
                        <a:latin typeface="Arial" panose="020B0604020202020204" pitchFamily="34" charset="0"/>
                      </a:endParaRPr>
                    </a:p>
                  </a:txBody>
                  <a:tcPr marL="9525" marR="9525" marT="9525" marB="0" anchor="ctr">
                    <a:lnL>
                      <a:noFill/>
                    </a:lnL>
                    <a:lnR>
                      <a:noFill/>
                    </a:lnR>
                    <a:lnT>
                      <a:noFill/>
                    </a:lnT>
                    <a:lnB>
                      <a:noFill/>
                    </a:lnB>
                    <a:solidFill>
                      <a:schemeClr val="accent1">
                        <a:lumMod val="75000"/>
                      </a:schemeClr>
                    </a:solidFill>
                  </a:tcPr>
                </a:tc>
                <a:tc>
                  <a:txBody>
                    <a:bodyPr/>
                    <a:lstStyle/>
                    <a:p>
                      <a:pPr algn="ctr" rtl="0" fontAlgn="ctr"/>
                      <a:r>
                        <a:rPr lang="ro-RO" sz="1200" b="1" i="0" u="none" strike="noStrike" dirty="0">
                          <a:solidFill>
                            <a:srgbClr val="FFFFFF"/>
                          </a:solidFill>
                          <a:effectLst/>
                          <a:latin typeface="Arial" panose="020B0604020202020204" pitchFamily="34" charset="0"/>
                        </a:rPr>
                        <a:t>9 luni 2022</a:t>
                      </a:r>
                    </a:p>
                    <a:p>
                      <a:pPr algn="ctr" rtl="0" fontAlgn="ctr"/>
                      <a:r>
                        <a:rPr lang="ro-RO" sz="1200" b="1" i="0" u="none" strike="noStrike">
                          <a:solidFill>
                            <a:srgbClr val="FFFFFF"/>
                          </a:solidFill>
                          <a:effectLst/>
                          <a:latin typeface="Arial" panose="020B0604020202020204" pitchFamily="34" charset="0"/>
                        </a:rPr>
                        <a:t>Realizat</a:t>
                      </a:r>
                      <a:endParaRPr lang="ro-RO" sz="1200" b="1" i="0" u="none" strike="noStrike" dirty="0">
                        <a:solidFill>
                          <a:srgbClr val="FFFFFF"/>
                        </a:solidFill>
                        <a:effectLst/>
                        <a:latin typeface="Arial" panose="020B0604020202020204" pitchFamily="34" charset="0"/>
                      </a:endParaRPr>
                    </a:p>
                  </a:txBody>
                  <a:tcPr marL="7620" marR="7620" marT="7620" marB="0" anchor="ctr">
                    <a:lnL>
                      <a:noFill/>
                    </a:lnL>
                    <a:lnR>
                      <a:noFill/>
                    </a:lnR>
                    <a:lnT>
                      <a:noFill/>
                    </a:lnT>
                    <a:lnB>
                      <a:noFill/>
                    </a:lnB>
                    <a:solidFill>
                      <a:schemeClr val="accent1">
                        <a:lumMod val="75000"/>
                      </a:schemeClr>
                    </a:solidFill>
                  </a:tcPr>
                </a:tc>
                <a:tc>
                  <a:txBody>
                    <a:bodyPr/>
                    <a:lstStyle/>
                    <a:p>
                      <a:pPr algn="ctr" rtl="0" fontAlgn="ctr"/>
                      <a:r>
                        <a:rPr lang="ro-RO" sz="1200" b="1" i="0" u="none" strike="noStrike" dirty="0">
                          <a:solidFill>
                            <a:srgbClr val="FFFFFF"/>
                          </a:solidFill>
                          <a:effectLst/>
                          <a:latin typeface="Arial" panose="020B0604020202020204" pitchFamily="34" charset="0"/>
                        </a:rPr>
                        <a:t>9 luni 2022</a:t>
                      </a:r>
                    </a:p>
                    <a:p>
                      <a:pPr algn="ctr" rtl="0" fontAlgn="ctr"/>
                      <a:r>
                        <a:rPr lang="ro-RO" sz="1200" b="1" i="0" u="none" strike="noStrike">
                          <a:solidFill>
                            <a:srgbClr val="FFFFFF"/>
                          </a:solidFill>
                          <a:effectLst/>
                          <a:latin typeface="Arial" panose="020B0604020202020204" pitchFamily="34" charset="0"/>
                        </a:rPr>
                        <a:t>Programat</a:t>
                      </a:r>
                      <a:endParaRPr lang="ro-RO" sz="1200" b="1" i="0" u="none" strike="noStrike" dirty="0">
                        <a:solidFill>
                          <a:srgbClr val="FFFFFF"/>
                        </a:solidFill>
                        <a:effectLst/>
                        <a:latin typeface="Arial" panose="020B0604020202020204" pitchFamily="34" charset="0"/>
                      </a:endParaRPr>
                    </a:p>
                  </a:txBody>
                  <a:tcPr marL="7620" marR="7620" marT="7620" marB="0" anchor="ctr">
                    <a:lnL>
                      <a:noFill/>
                    </a:lnL>
                    <a:lnR>
                      <a:noFill/>
                    </a:lnR>
                    <a:lnT>
                      <a:noFill/>
                    </a:lnT>
                    <a:lnB>
                      <a:noFill/>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o-RO" sz="1200" b="1" i="0" u="none" strike="noStrike" dirty="0">
                          <a:solidFill>
                            <a:srgbClr val="FFFFFF"/>
                          </a:solidFill>
                          <a:effectLst/>
                          <a:latin typeface="Arial" panose="020B0604020202020204" pitchFamily="34" charset="0"/>
                        </a:rPr>
                        <a:t>9 luni 2021</a:t>
                      </a:r>
                    </a:p>
                    <a:p>
                      <a:pPr marL="0" marR="0" lvl="0" indent="0" algn="ctr" defTabSz="914400" rtl="0" eaLnBrk="1" fontAlgn="ctr" latinLnBrk="0" hangingPunct="1">
                        <a:lnSpc>
                          <a:spcPct val="100000"/>
                        </a:lnSpc>
                        <a:spcBef>
                          <a:spcPts val="0"/>
                        </a:spcBef>
                        <a:spcAft>
                          <a:spcPts val="0"/>
                        </a:spcAft>
                        <a:buClrTx/>
                        <a:buSzTx/>
                        <a:buFontTx/>
                        <a:buNone/>
                        <a:tabLst/>
                        <a:defRPr/>
                      </a:pPr>
                      <a:r>
                        <a:rPr lang="ro-RO" sz="1200" b="1" i="0" u="none" strike="noStrike" dirty="0">
                          <a:solidFill>
                            <a:srgbClr val="FFFFFF"/>
                          </a:solidFill>
                          <a:effectLst/>
                          <a:latin typeface="Arial" panose="020B0604020202020204" pitchFamily="34" charset="0"/>
                        </a:rPr>
                        <a:t>Realizat</a:t>
                      </a:r>
                    </a:p>
                  </a:txBody>
                  <a:tcPr marL="7620" marR="7620" marT="7620" marB="0" anchor="ctr">
                    <a:lnL>
                      <a:noFill/>
                    </a:lnL>
                    <a:lnR>
                      <a:noFill/>
                    </a:lnR>
                    <a:lnT>
                      <a:noFill/>
                    </a:lnT>
                    <a:lnB>
                      <a:noFill/>
                    </a:lnB>
                    <a:solidFill>
                      <a:schemeClr val="accent1">
                        <a:lumMod val="75000"/>
                      </a:schemeClr>
                    </a:solidFill>
                  </a:tcPr>
                </a:tc>
                <a:tc>
                  <a:txBody>
                    <a:bodyPr/>
                    <a:lstStyle/>
                    <a:p>
                      <a:pPr algn="ctr" rtl="0" fontAlgn="ctr"/>
                      <a:r>
                        <a:rPr lang="ro-RO" sz="1200" b="1" i="0" u="none" strike="noStrike">
                          <a:solidFill>
                            <a:srgbClr val="FFFFFF"/>
                          </a:solidFill>
                          <a:effectLst/>
                          <a:latin typeface="Arial" panose="020B0604020202020204" pitchFamily="34" charset="0"/>
                        </a:rPr>
                        <a:t>Dif. </a:t>
                      </a:r>
                      <a:endParaRPr lang="ro-RO" sz="1200" b="1" i="0" u="none" strike="noStrike" dirty="0">
                        <a:solidFill>
                          <a:srgbClr val="FFFFFF"/>
                        </a:solidFill>
                        <a:effectLst/>
                        <a:latin typeface="Arial" panose="020B0604020202020204" pitchFamily="34" charset="0"/>
                      </a:endParaRPr>
                    </a:p>
                    <a:p>
                      <a:pPr algn="ctr" rtl="0" fontAlgn="ctr"/>
                      <a:r>
                        <a:rPr lang="ro-RO" sz="1200" b="1" i="0" u="none" strike="noStrike" dirty="0">
                          <a:solidFill>
                            <a:srgbClr val="FFFFFF"/>
                          </a:solidFill>
                          <a:effectLst/>
                          <a:latin typeface="Arial" panose="020B0604020202020204" pitchFamily="34" charset="0"/>
                        </a:rPr>
                        <a:t>Realizat/</a:t>
                      </a:r>
                    </a:p>
                    <a:p>
                      <a:pPr algn="ctr" rtl="0" fontAlgn="ctr"/>
                      <a:r>
                        <a:rPr lang="ro-RO" sz="1200" b="1" i="0" u="none" strike="noStrike">
                          <a:solidFill>
                            <a:srgbClr val="FFFFFF"/>
                          </a:solidFill>
                          <a:effectLst/>
                          <a:latin typeface="Arial" panose="020B0604020202020204" pitchFamily="34" charset="0"/>
                        </a:rPr>
                        <a:t>Programat</a:t>
                      </a:r>
                      <a:endParaRPr lang="ro-RO" sz="1200" b="1" i="0" u="none" strike="noStrike" dirty="0">
                        <a:solidFill>
                          <a:srgbClr val="FFFFFF"/>
                        </a:solidFill>
                        <a:effectLst/>
                        <a:latin typeface="Arial" panose="020B0604020202020204" pitchFamily="34" charset="0"/>
                      </a:endParaRPr>
                    </a:p>
                  </a:txBody>
                  <a:tcPr marL="7620" marR="7620" marT="7620" marB="0" anchor="ctr">
                    <a:lnL>
                      <a:noFill/>
                    </a:lnL>
                    <a:lnR>
                      <a:noFill/>
                    </a:lnR>
                    <a:lnT>
                      <a:noFill/>
                    </a:lnT>
                    <a:lnB>
                      <a:noFill/>
                    </a:lnB>
                    <a:solidFill>
                      <a:schemeClr val="accent1">
                        <a:lumMod val="75000"/>
                      </a:schemeClr>
                    </a:solidFill>
                  </a:tcPr>
                </a:tc>
                <a:tc>
                  <a:txBody>
                    <a:bodyPr/>
                    <a:lstStyle/>
                    <a:p>
                      <a:pPr algn="ctr" rtl="0" fontAlgn="ctr"/>
                      <a:r>
                        <a:rPr lang="ro-RO" sz="1200" b="1" i="0" u="none" strike="noStrike">
                          <a:solidFill>
                            <a:srgbClr val="FFFFFF"/>
                          </a:solidFill>
                          <a:effectLst/>
                          <a:latin typeface="Arial" panose="020B0604020202020204" pitchFamily="34" charset="0"/>
                        </a:rPr>
                        <a:t>Dif.</a:t>
                      </a:r>
                      <a:endParaRPr lang="ro-RO" sz="1200" b="1" i="0" u="none" strike="noStrike" dirty="0">
                        <a:solidFill>
                          <a:srgbClr val="FFFFFF"/>
                        </a:solidFill>
                        <a:effectLst/>
                        <a:latin typeface="Arial" panose="020B0604020202020204" pitchFamily="34" charset="0"/>
                      </a:endParaRPr>
                    </a:p>
                    <a:p>
                      <a:pPr algn="ctr" rtl="0" fontAlgn="ctr"/>
                      <a:r>
                        <a:rPr lang="ro-RO" sz="1200" b="1" i="0" u="none" strike="noStrike" dirty="0">
                          <a:solidFill>
                            <a:srgbClr val="FFFFFF"/>
                          </a:solidFill>
                          <a:effectLst/>
                          <a:latin typeface="Arial" panose="020B0604020202020204" pitchFamily="34" charset="0"/>
                        </a:rPr>
                        <a:t>Realizat</a:t>
                      </a:r>
                    </a:p>
                    <a:p>
                      <a:pPr algn="ctr" rtl="0" fontAlgn="ctr"/>
                      <a:r>
                        <a:rPr lang="ro-RO" sz="1200" b="1" i="0" u="none" strike="noStrike">
                          <a:solidFill>
                            <a:srgbClr val="FFFFFF"/>
                          </a:solidFill>
                          <a:effectLst/>
                          <a:latin typeface="Arial" panose="020B0604020202020204" pitchFamily="34" charset="0"/>
                        </a:rPr>
                        <a:t> 2022/2021</a:t>
                      </a:r>
                      <a:endParaRPr lang="ro-RO" sz="1200" b="1" i="0" u="none" strike="noStrike" dirty="0">
                        <a:solidFill>
                          <a:srgbClr val="FFFFFF"/>
                        </a:solidFill>
                        <a:effectLst/>
                        <a:latin typeface="Arial" panose="020B0604020202020204" pitchFamily="34" charset="0"/>
                      </a:endParaRPr>
                    </a:p>
                  </a:txBody>
                  <a:tcPr marL="7620" marR="7620" marT="7620" marB="0" anchor="ctr">
                    <a:lnL>
                      <a:noFill/>
                    </a:lnL>
                    <a:lnR>
                      <a:noFill/>
                    </a:lnR>
                    <a:lnT>
                      <a:noFill/>
                    </a:lnT>
                    <a:lnB>
                      <a:noFill/>
                    </a:lnB>
                    <a:solidFill>
                      <a:schemeClr val="accent1">
                        <a:lumMod val="75000"/>
                      </a:schemeClr>
                    </a:solidFill>
                  </a:tcPr>
                </a:tc>
                <a:extLst>
                  <a:ext uri="{0D108BD9-81ED-4DB2-BD59-A6C34878D82A}">
                    <a16:rowId xmlns:a16="http://schemas.microsoft.com/office/drawing/2014/main" val="1678669786"/>
                  </a:ext>
                </a:extLst>
              </a:tr>
              <a:tr h="163544">
                <a:tc>
                  <a:txBody>
                    <a:bodyPr/>
                    <a:lstStyle/>
                    <a:p>
                      <a:pPr algn="l" rtl="0" fontAlgn="b"/>
                      <a:r>
                        <a:rPr lang="ro-RO" sz="1200" b="0" i="0" u="none" strike="noStrike">
                          <a:solidFill>
                            <a:srgbClr val="000000"/>
                          </a:solidFill>
                          <a:effectLst/>
                          <a:latin typeface="Arial" panose="020B0604020202020204" pitchFamily="34" charset="0"/>
                        </a:rPr>
                        <a:t>Cheltuieli materiale</a:t>
                      </a:r>
                      <a:endParaRPr lang="ro-RO"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5,1</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dirty="0">
                          <a:solidFill>
                            <a:schemeClr val="tx1"/>
                          </a:solidFill>
                          <a:effectLst/>
                          <a:latin typeface="Arial" panose="020B0604020202020204" pitchFamily="34" charset="0"/>
                        </a:rPr>
                        <a:t>5,5</a:t>
                      </a:r>
                    </a:p>
                  </a:txBody>
                  <a:tcPr marL="9525" marR="9525" marT="9525" marB="0" anchor="ctr">
                    <a:lnL>
                      <a:noFill/>
                    </a:lnL>
                    <a:lnR>
                      <a:noFill/>
                    </a:lnR>
                    <a:lnT>
                      <a:noFill/>
                    </a:lnT>
                    <a:lnB>
                      <a:noFill/>
                    </a:lnB>
                  </a:tcPr>
                </a:tc>
                <a:tc>
                  <a:txBody>
                    <a:bodyPr/>
                    <a:lstStyle/>
                    <a:p>
                      <a:pPr algn="r" rtl="0" fontAlgn="b"/>
                      <a:r>
                        <a:rPr lang="ro-RO" sz="1200" b="0" i="0" u="none" strike="noStrike" dirty="0">
                          <a:solidFill>
                            <a:schemeClr val="tx1"/>
                          </a:solidFill>
                          <a:effectLst/>
                          <a:latin typeface="Arial" panose="020B0604020202020204" pitchFamily="34" charset="0"/>
                        </a:rPr>
                        <a:t>3,9</a:t>
                      </a:r>
                    </a:p>
                  </a:txBody>
                  <a:tcPr marL="9525" marR="9525" marT="9525" marB="0" anchor="ctr">
                    <a:lnL>
                      <a:noFill/>
                    </a:lnL>
                    <a:lnR>
                      <a:noFill/>
                    </a:lnR>
                    <a:lnT>
                      <a:noFill/>
                    </a:lnT>
                    <a:lnB>
                      <a:noFill/>
                    </a:lnB>
                  </a:tcPr>
                </a:tc>
                <a:tc>
                  <a:txBody>
                    <a:bodyPr/>
                    <a:lstStyle/>
                    <a:p>
                      <a:pPr algn="r" rtl="0" fontAlgn="b"/>
                      <a:r>
                        <a:rPr lang="ro-RO" sz="1200" b="0" i="0" u="none" strike="noStrike" dirty="0">
                          <a:solidFill>
                            <a:schemeClr val="tx1"/>
                          </a:solidFill>
                          <a:effectLst/>
                          <a:latin typeface="Arial" panose="020B0604020202020204" pitchFamily="34" charset="0"/>
                        </a:rPr>
                        <a:t>-0,4</a:t>
                      </a:r>
                    </a:p>
                  </a:txBody>
                  <a:tcPr marL="9525" marR="9525" marT="9525" marB="0" anchor="ctr">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ro-RO" sz="1200" b="0" i="0" u="none" strike="noStrike">
                          <a:solidFill>
                            <a:schemeClr val="tx1"/>
                          </a:solidFill>
                          <a:effectLst/>
                          <a:latin typeface="Arial" panose="020B0604020202020204" pitchFamily="34" charset="0"/>
                        </a:rPr>
                        <a:t>+1,2</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210072937"/>
                  </a:ext>
                </a:extLst>
              </a:tr>
              <a:tr h="261724">
                <a:tc>
                  <a:txBody>
                    <a:bodyPr/>
                    <a:lstStyle/>
                    <a:p>
                      <a:pPr algn="l" rtl="0" fontAlgn="b"/>
                      <a:r>
                        <a:rPr lang="ro-RO" sz="1200" b="0" i="0" u="none" strike="noStrike">
                          <a:solidFill>
                            <a:srgbClr val="000000"/>
                          </a:solidFill>
                          <a:effectLst/>
                          <a:latin typeface="Arial" panose="020B0604020202020204" pitchFamily="34" charset="0"/>
                        </a:rPr>
                        <a:t>Cheltuieli cu energia, gaze și apă</a:t>
                      </a:r>
                      <a:endParaRPr lang="ro-RO"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21,0</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20,8</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10,6</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+0,2</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+10,4</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559961640"/>
                  </a:ext>
                </a:extLst>
              </a:tr>
              <a:tr h="172155">
                <a:tc>
                  <a:txBody>
                    <a:bodyPr/>
                    <a:lstStyle/>
                    <a:p>
                      <a:pPr algn="l" rtl="0" fontAlgn="b"/>
                      <a:r>
                        <a:rPr lang="ro-RO" sz="1200" b="0" i="0" u="none" strike="noStrike">
                          <a:solidFill>
                            <a:srgbClr val="000000"/>
                          </a:solidFill>
                          <a:effectLst/>
                          <a:latin typeface="Arial" panose="020B0604020202020204" pitchFamily="34" charset="0"/>
                        </a:rPr>
                        <a:t>Cheltuieli cu personalul</a:t>
                      </a:r>
                      <a:endParaRPr lang="ro-RO"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135,8</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138,5</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127,3</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-2,7</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+8,5</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799781559"/>
                  </a:ext>
                </a:extLst>
              </a:tr>
              <a:tr h="429313">
                <a:tc>
                  <a:txBody>
                    <a:bodyPr/>
                    <a:lstStyle/>
                    <a:p>
                      <a:pPr algn="l" rtl="0" fontAlgn="b"/>
                      <a:r>
                        <a:rPr lang="ro-RO" sz="1200" b="0" i="0" u="none" strike="noStrike" dirty="0">
                          <a:solidFill>
                            <a:srgbClr val="000000"/>
                          </a:solidFill>
                          <a:effectLst/>
                          <a:latin typeface="Arial" panose="020B0604020202020204" pitchFamily="34" charset="0"/>
                        </a:rPr>
                        <a:t>Ajustări valoare privind imobilizările, mai puțin ajustări aferente drepturilor de utilizare rezultate din contracte de leasing</a:t>
                      </a: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40,0</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40,7</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38,7</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-0,7</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+1,3</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78766712"/>
                  </a:ext>
                </a:extLst>
              </a:tr>
              <a:tr h="380593">
                <a:tc>
                  <a:txBody>
                    <a:bodyPr/>
                    <a:lstStyle/>
                    <a:p>
                      <a:pPr algn="l" rtl="0" fontAlgn="b"/>
                      <a:r>
                        <a:rPr lang="ro-RO" sz="1200" b="0" i="0" u="none" strike="noStrike" dirty="0">
                          <a:solidFill>
                            <a:srgbClr val="000000"/>
                          </a:solidFill>
                          <a:effectLst/>
                          <a:latin typeface="Arial" panose="020B0604020202020204" pitchFamily="34" charset="0"/>
                        </a:rPr>
                        <a:t>Ajustări de valoare privind drepturi de utilizare rezultate din contracte </a:t>
                      </a:r>
                      <a:r>
                        <a:rPr lang="ro-RO" sz="1200" b="0" i="0" u="none" strike="noStrike">
                          <a:solidFill>
                            <a:srgbClr val="000000"/>
                          </a:solidFill>
                          <a:effectLst/>
                          <a:latin typeface="Arial" panose="020B0604020202020204" pitchFamily="34" charset="0"/>
                        </a:rPr>
                        <a:t>de leasing</a:t>
                      </a:r>
                      <a:endParaRPr lang="ro-RO"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1,5</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1,5</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1,3</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+0,2</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066033675"/>
                  </a:ext>
                </a:extLst>
              </a:tr>
              <a:tr h="380593">
                <a:tc>
                  <a:txBody>
                    <a:bodyPr/>
                    <a:lstStyle/>
                    <a:p>
                      <a:pPr algn="l" rtl="0" fontAlgn="b"/>
                      <a:r>
                        <a:rPr lang="ro-RO" sz="1200" b="0" i="0" u="none" strike="noStrike">
                          <a:solidFill>
                            <a:srgbClr val="000000"/>
                          </a:solidFill>
                          <a:effectLst/>
                          <a:latin typeface="Arial" panose="020B0604020202020204" pitchFamily="34" charset="0"/>
                        </a:rPr>
                        <a:t>Cheltuieli cu transportul țițeiului pe calea ferată</a:t>
                      </a:r>
                      <a:endParaRPr lang="ro-RO"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45,9</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40,7</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47,8</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+5,2</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-1,9</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520547306"/>
                  </a:ext>
                </a:extLst>
              </a:tr>
              <a:tr h="221332">
                <a:tc>
                  <a:txBody>
                    <a:bodyPr/>
                    <a:lstStyle/>
                    <a:p>
                      <a:pPr algn="l" rtl="0" fontAlgn="b"/>
                      <a:r>
                        <a:rPr lang="ro-RO" sz="1200" b="0" i="0" u="none" strike="noStrike">
                          <a:solidFill>
                            <a:srgbClr val="000000"/>
                          </a:solidFill>
                          <a:effectLst/>
                          <a:latin typeface="Arial" panose="020B0604020202020204" pitchFamily="34" charset="0"/>
                        </a:rPr>
                        <a:t>Redevență petrolieră</a:t>
                      </a:r>
                      <a:endParaRPr lang="ro-RO"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27,1</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26,7</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24,0</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+0,4</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+3,1</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213402697"/>
                  </a:ext>
                </a:extLst>
              </a:tr>
              <a:tr h="288032">
                <a:tc>
                  <a:txBody>
                    <a:bodyPr/>
                    <a:lstStyle/>
                    <a:p>
                      <a:pPr algn="l" rtl="0" fontAlgn="b"/>
                      <a:r>
                        <a:rPr lang="ro-RO" sz="1200" b="0" i="0" u="none" strike="noStrike" dirty="0">
                          <a:solidFill>
                            <a:srgbClr val="000000"/>
                          </a:solidFill>
                          <a:effectLst/>
                          <a:latin typeface="Arial" panose="020B0604020202020204" pitchFamily="34" charset="0"/>
                        </a:rPr>
                        <a:t>Cheltuieli cu cota </a:t>
                      </a:r>
                      <a:r>
                        <a:rPr lang="ro-RO" sz="1200" b="0" i="0" u="none" strike="noStrike">
                          <a:solidFill>
                            <a:srgbClr val="000000"/>
                          </a:solidFill>
                          <a:effectLst/>
                          <a:latin typeface="Arial" panose="020B0604020202020204" pitchFamily="34" charset="0"/>
                        </a:rPr>
                        <a:t>de modernizare</a:t>
                      </a:r>
                      <a:endParaRPr lang="ro-RO"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42,6</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40,7</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35,7</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+1,9</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dirty="0">
                          <a:solidFill>
                            <a:schemeClr val="tx1"/>
                          </a:solidFill>
                          <a:effectLst/>
                          <a:latin typeface="Arial" panose="020B0604020202020204" pitchFamily="34" charset="0"/>
                        </a:rPr>
                        <a:t>+6,9</a:t>
                      </a:r>
                    </a:p>
                  </a:txBody>
                  <a:tcPr marL="9525" marR="9525" marT="9525" marB="0" anchor="ctr">
                    <a:lnL>
                      <a:noFill/>
                    </a:lnL>
                    <a:lnR>
                      <a:noFill/>
                    </a:lnR>
                    <a:lnT>
                      <a:noFill/>
                    </a:lnT>
                    <a:lnB>
                      <a:noFill/>
                    </a:lnB>
                  </a:tcPr>
                </a:tc>
                <a:extLst>
                  <a:ext uri="{0D108BD9-81ED-4DB2-BD59-A6C34878D82A}">
                    <a16:rowId xmlns:a16="http://schemas.microsoft.com/office/drawing/2014/main" val="4223972250"/>
                  </a:ext>
                </a:extLst>
              </a:tr>
              <a:tr h="216024">
                <a:tc>
                  <a:txBody>
                    <a:bodyPr/>
                    <a:lstStyle/>
                    <a:p>
                      <a:pPr algn="l" rtl="0" fontAlgn="b"/>
                      <a:r>
                        <a:rPr lang="ro-RO" sz="1200" b="0" i="0" u="none" strike="noStrike">
                          <a:solidFill>
                            <a:srgbClr val="000000"/>
                          </a:solidFill>
                          <a:effectLst/>
                          <a:latin typeface="Arial" panose="020B0604020202020204" pitchFamily="34" charset="0"/>
                        </a:rPr>
                        <a:t>Alte cheltuieli de exploatare </a:t>
                      </a:r>
                      <a:endParaRPr lang="ro-RO"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15,4</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dirty="0">
                          <a:solidFill>
                            <a:schemeClr val="tx1"/>
                          </a:solidFill>
                          <a:effectLst/>
                          <a:latin typeface="Arial" panose="020B0604020202020204" pitchFamily="34" charset="0"/>
                        </a:rPr>
                        <a:t>20,</a:t>
                      </a:r>
                      <a:r>
                        <a:rPr lang="en-US" sz="1200" b="0" i="0" u="none" strike="noStrike" dirty="0">
                          <a:solidFill>
                            <a:schemeClr val="tx1"/>
                          </a:solidFill>
                          <a:effectLst/>
                          <a:latin typeface="Arial" panose="020B0604020202020204" pitchFamily="34" charset="0"/>
                        </a:rPr>
                        <a:t>1</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10,6</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dirty="0">
                          <a:solidFill>
                            <a:schemeClr val="tx1"/>
                          </a:solidFill>
                          <a:effectLst/>
                          <a:latin typeface="Arial" panose="020B0604020202020204" pitchFamily="34" charset="0"/>
                        </a:rPr>
                        <a:t>-</a:t>
                      </a:r>
                      <a:r>
                        <a:rPr lang="en-US" sz="1200" b="0" i="0" u="none" strike="noStrike" dirty="0">
                          <a:solidFill>
                            <a:schemeClr val="tx1"/>
                          </a:solidFill>
                          <a:effectLst/>
                          <a:latin typeface="Arial" panose="020B0604020202020204" pitchFamily="34" charset="0"/>
                        </a:rPr>
                        <a:t>4,7</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rtl="0" fontAlgn="b"/>
                      <a:r>
                        <a:rPr lang="ro-RO" sz="1200" b="0" i="0" u="none" strike="noStrike">
                          <a:solidFill>
                            <a:schemeClr val="tx1"/>
                          </a:solidFill>
                          <a:effectLst/>
                          <a:latin typeface="Arial" panose="020B0604020202020204" pitchFamily="34" charset="0"/>
                        </a:rPr>
                        <a:t>+4,8</a:t>
                      </a:r>
                      <a:endParaRPr lang="ro-RO"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789545542"/>
                  </a:ext>
                </a:extLst>
              </a:tr>
              <a:tr h="238059">
                <a:tc>
                  <a:txBody>
                    <a:bodyPr/>
                    <a:lstStyle/>
                    <a:p>
                      <a:pPr algn="l" rtl="0" fontAlgn="b"/>
                      <a:r>
                        <a:rPr lang="ro-RO" sz="1200" b="1" i="0" u="none" strike="noStrike">
                          <a:solidFill>
                            <a:schemeClr val="bg1"/>
                          </a:solidFill>
                          <a:effectLst/>
                          <a:latin typeface="Arial" panose="020B0604020202020204" pitchFamily="34" charset="0"/>
                        </a:rPr>
                        <a:t>Total cheltuieli de exploatare</a:t>
                      </a:r>
                      <a:endParaRPr lang="ro-RO" sz="1200" b="1" i="0" u="none" strike="noStrike" dirty="0">
                        <a:solidFill>
                          <a:schemeClr val="bg1"/>
                        </a:solidFill>
                        <a:effectLst/>
                        <a:latin typeface="Arial" panose="020B0604020202020204" pitchFamily="34" charset="0"/>
                      </a:endParaRPr>
                    </a:p>
                  </a:txBody>
                  <a:tcPr marL="9525" marR="9525" marT="9525" marB="0" anchor="ctr">
                    <a:lnL>
                      <a:noFill/>
                    </a:lnL>
                    <a:lnR>
                      <a:noFill/>
                    </a:lnR>
                    <a:lnT>
                      <a:noFill/>
                    </a:lnT>
                    <a:lnB>
                      <a:noFill/>
                    </a:lnB>
                    <a:solidFill>
                      <a:schemeClr val="accent1">
                        <a:lumMod val="75000"/>
                      </a:schemeClr>
                    </a:solidFill>
                  </a:tcPr>
                </a:tc>
                <a:tc>
                  <a:txBody>
                    <a:bodyPr/>
                    <a:lstStyle/>
                    <a:p>
                      <a:pPr algn="r" rtl="0" fontAlgn="b"/>
                      <a:r>
                        <a:rPr lang="ro-RO" sz="1200" b="1" i="0" u="none" strike="noStrike">
                          <a:solidFill>
                            <a:schemeClr val="bg1"/>
                          </a:solidFill>
                          <a:effectLst/>
                          <a:latin typeface="Arial" panose="020B0604020202020204" pitchFamily="34" charset="0"/>
                        </a:rPr>
                        <a:t>334,4</a:t>
                      </a:r>
                      <a:endParaRPr lang="ro-RO" sz="1200" b="1" i="0" u="none" strike="noStrike" dirty="0">
                        <a:solidFill>
                          <a:schemeClr val="bg1"/>
                        </a:solidFill>
                        <a:effectLst/>
                        <a:latin typeface="Arial" panose="020B0604020202020204" pitchFamily="34" charset="0"/>
                      </a:endParaRPr>
                    </a:p>
                  </a:txBody>
                  <a:tcPr marL="9525" marR="9525" marT="9525" marB="0" anchor="ctr">
                    <a:lnL>
                      <a:noFill/>
                    </a:lnL>
                    <a:lnR>
                      <a:noFill/>
                    </a:lnR>
                    <a:lnT>
                      <a:noFill/>
                    </a:lnT>
                    <a:lnB>
                      <a:noFill/>
                    </a:lnB>
                    <a:solidFill>
                      <a:schemeClr val="accent1">
                        <a:lumMod val="75000"/>
                      </a:schemeClr>
                    </a:solidFill>
                  </a:tcPr>
                </a:tc>
                <a:tc>
                  <a:txBody>
                    <a:bodyPr/>
                    <a:lstStyle/>
                    <a:p>
                      <a:pPr algn="r" rtl="0" fontAlgn="b"/>
                      <a:r>
                        <a:rPr lang="ro-RO" sz="1200" b="1" i="0" u="none" strike="noStrike">
                          <a:solidFill>
                            <a:schemeClr val="bg1"/>
                          </a:solidFill>
                          <a:effectLst/>
                          <a:latin typeface="Arial" panose="020B0604020202020204" pitchFamily="34" charset="0"/>
                        </a:rPr>
                        <a:t>335,2</a:t>
                      </a:r>
                      <a:endParaRPr lang="ro-RO" sz="1200" b="1" i="0" u="none" strike="noStrike" dirty="0">
                        <a:solidFill>
                          <a:schemeClr val="bg1"/>
                        </a:solidFill>
                        <a:effectLst/>
                        <a:latin typeface="Arial" panose="020B0604020202020204" pitchFamily="34" charset="0"/>
                      </a:endParaRPr>
                    </a:p>
                  </a:txBody>
                  <a:tcPr marL="9525" marR="9525" marT="9525" marB="0" anchor="ctr">
                    <a:lnL>
                      <a:noFill/>
                    </a:lnL>
                    <a:lnR>
                      <a:noFill/>
                    </a:lnR>
                    <a:lnT>
                      <a:noFill/>
                    </a:lnT>
                    <a:lnB>
                      <a:noFill/>
                    </a:lnB>
                    <a:solidFill>
                      <a:schemeClr val="accent1">
                        <a:lumMod val="75000"/>
                      </a:schemeClr>
                    </a:solidFill>
                  </a:tcPr>
                </a:tc>
                <a:tc>
                  <a:txBody>
                    <a:bodyPr/>
                    <a:lstStyle/>
                    <a:p>
                      <a:pPr algn="r" rtl="0" fontAlgn="b"/>
                      <a:r>
                        <a:rPr lang="ro-RO" sz="1200" b="1" i="0" u="none" strike="noStrike">
                          <a:solidFill>
                            <a:schemeClr val="bg1"/>
                          </a:solidFill>
                          <a:effectLst/>
                          <a:latin typeface="Arial" panose="020B0604020202020204" pitchFamily="34" charset="0"/>
                        </a:rPr>
                        <a:t>299,9</a:t>
                      </a:r>
                      <a:endParaRPr lang="ro-RO" sz="1200" b="1" i="0" u="none" strike="noStrike" dirty="0">
                        <a:solidFill>
                          <a:schemeClr val="bg1"/>
                        </a:solidFill>
                        <a:effectLst/>
                        <a:latin typeface="Arial" panose="020B0604020202020204" pitchFamily="34" charset="0"/>
                      </a:endParaRPr>
                    </a:p>
                  </a:txBody>
                  <a:tcPr marL="9525" marR="9525" marT="9525" marB="0" anchor="ctr">
                    <a:lnL>
                      <a:noFill/>
                    </a:lnL>
                    <a:lnR>
                      <a:noFill/>
                    </a:lnR>
                    <a:lnT>
                      <a:noFill/>
                    </a:lnT>
                    <a:lnB>
                      <a:noFill/>
                    </a:lnB>
                    <a:solidFill>
                      <a:schemeClr val="accent1">
                        <a:lumMod val="75000"/>
                      </a:schemeClr>
                    </a:solidFill>
                  </a:tcPr>
                </a:tc>
                <a:tc>
                  <a:txBody>
                    <a:bodyPr/>
                    <a:lstStyle/>
                    <a:p>
                      <a:pPr algn="r" rtl="0" fontAlgn="b"/>
                      <a:r>
                        <a:rPr lang="ro-RO" sz="1200" b="1" i="0" u="none" strike="noStrike">
                          <a:solidFill>
                            <a:schemeClr val="bg1"/>
                          </a:solidFill>
                          <a:effectLst/>
                          <a:latin typeface="Arial" panose="020B0604020202020204" pitchFamily="34" charset="0"/>
                        </a:rPr>
                        <a:t>-0,8</a:t>
                      </a:r>
                      <a:endParaRPr lang="ro-RO" sz="1200" b="1" i="0" u="none" strike="noStrike" dirty="0">
                        <a:solidFill>
                          <a:schemeClr val="bg1"/>
                        </a:solidFill>
                        <a:effectLst/>
                        <a:latin typeface="Arial" panose="020B0604020202020204" pitchFamily="34" charset="0"/>
                      </a:endParaRPr>
                    </a:p>
                  </a:txBody>
                  <a:tcPr marL="9525" marR="9525" marT="9525" marB="0" anchor="ctr">
                    <a:lnL>
                      <a:noFill/>
                    </a:lnL>
                    <a:lnR>
                      <a:noFill/>
                    </a:lnR>
                    <a:lnT>
                      <a:noFill/>
                    </a:lnT>
                    <a:lnB>
                      <a:noFill/>
                    </a:lnB>
                    <a:solidFill>
                      <a:schemeClr val="accent1">
                        <a:lumMod val="75000"/>
                      </a:schemeClr>
                    </a:solidFill>
                  </a:tcPr>
                </a:tc>
                <a:tc>
                  <a:txBody>
                    <a:bodyPr/>
                    <a:lstStyle/>
                    <a:p>
                      <a:pPr algn="r" rtl="0" fontAlgn="b"/>
                      <a:r>
                        <a:rPr lang="ro-RO" sz="1200" b="1" i="0" u="none" strike="noStrike" dirty="0">
                          <a:solidFill>
                            <a:schemeClr val="bg1"/>
                          </a:solidFill>
                          <a:effectLst/>
                          <a:latin typeface="Arial" panose="020B0604020202020204" pitchFamily="34" charset="0"/>
                        </a:rPr>
                        <a:t>+34,5</a:t>
                      </a:r>
                    </a:p>
                  </a:txBody>
                  <a:tcPr marL="9525" marR="9525" marT="9525" marB="0" anchor="ctr">
                    <a:lnL>
                      <a:noFill/>
                    </a:lnL>
                    <a:lnR>
                      <a:noFill/>
                    </a:lnR>
                    <a:lnT>
                      <a:noFill/>
                    </a:lnT>
                    <a:lnB>
                      <a:noFill/>
                    </a:lnB>
                    <a:solidFill>
                      <a:schemeClr val="accent1">
                        <a:lumMod val="75000"/>
                      </a:schemeClr>
                    </a:solidFill>
                  </a:tcPr>
                </a:tc>
                <a:extLst>
                  <a:ext uri="{0D108BD9-81ED-4DB2-BD59-A6C34878D82A}">
                    <a16:rowId xmlns:a16="http://schemas.microsoft.com/office/drawing/2014/main" val="2014562380"/>
                  </a:ext>
                </a:extLst>
              </a:tr>
            </a:tbl>
          </a:graphicData>
        </a:graphic>
      </p:graphicFrame>
      <p:sp>
        <p:nvSpPr>
          <p:cNvPr id="21" name="Rounded Rectangle 12">
            <a:extLst>
              <a:ext uri="{FF2B5EF4-FFF2-40B4-BE49-F238E27FC236}">
                <a16:creationId xmlns:a16="http://schemas.microsoft.com/office/drawing/2014/main" id="{CBFF08D0-6291-44C2-BEE6-27A9F973C023}"/>
              </a:ext>
            </a:extLst>
          </p:cNvPr>
          <p:cNvSpPr/>
          <p:nvPr/>
        </p:nvSpPr>
        <p:spPr>
          <a:xfrm>
            <a:off x="1040166" y="5050012"/>
            <a:ext cx="7110439" cy="13824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a:solidFill>
                  <a:schemeClr val="tx1"/>
                </a:solidFill>
                <a:latin typeface="Arial" panose="020B0604020202020204" pitchFamily="34" charset="0"/>
                <a:cs typeface="Arial" panose="020B0604020202020204" pitchFamily="34" charset="0"/>
              </a:rPr>
              <a:t>Cheltuielile de exploatare înregistrează o creștere cu 11,5% față de nivelul din perioada similară a anului 2021 (9 luni 2022: 334,38 mil. lei, 9 luni 2021: 299,93 mil. lei). Indicele de creștere a cheltuielilor este sub nivelul de creștere a veniturilor din exploatare de 12,3%. În primele 9 luni au înregistrat creșteri față de aceeași perioadă a anului 2021 cheltuielile cu energia electrică, gazele naturale, redevență petrolieră, cheltuielile cu cota de modernizare, cheltuielile de personal.</a:t>
            </a:r>
          </a:p>
          <a:p>
            <a:pPr algn="just"/>
            <a:r>
              <a:rPr lang="ro-RO" sz="1200" dirty="0">
                <a:solidFill>
                  <a:schemeClr val="tx1"/>
                </a:solidFill>
                <a:latin typeface="Arial" panose="020B0604020202020204" pitchFamily="34" charset="0"/>
                <a:cs typeface="Arial" panose="020B0604020202020204" pitchFamily="34" charset="0"/>
              </a:rPr>
              <a:t>Comparativ cu bugetul, cheltuielile de exploatare sunt cu 0,3% sub nivelul bugetat.</a:t>
            </a:r>
          </a:p>
        </p:txBody>
      </p:sp>
      <p:sp>
        <p:nvSpPr>
          <p:cNvPr id="11" name="Rectangle 10">
            <a:extLst>
              <a:ext uri="{FF2B5EF4-FFF2-40B4-BE49-F238E27FC236}">
                <a16:creationId xmlns:a16="http://schemas.microsoft.com/office/drawing/2014/main" id="{295EE61B-7F38-D91F-DC28-876EC7A14EB6}"/>
              </a:ext>
            </a:extLst>
          </p:cNvPr>
          <p:cNvSpPr/>
          <p:nvPr/>
        </p:nvSpPr>
        <p:spPr>
          <a:xfrm>
            <a:off x="323528" y="6493481"/>
            <a:ext cx="7416824" cy="259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ro-RO" sz="800" i="1" dirty="0">
                <a:solidFill>
                  <a:schemeClr val="tx1"/>
                </a:solidFill>
                <a:latin typeface="Arial" pitchFamily="34" charset="0"/>
                <a:cs typeface="Arial" pitchFamily="34" charset="0"/>
              </a:rPr>
              <a:t>Situațiile financiare</a:t>
            </a:r>
            <a:r>
              <a:rPr lang="en-US" sz="800" i="1" dirty="0">
                <a:solidFill>
                  <a:schemeClr val="tx1"/>
                </a:solidFill>
                <a:latin typeface="Arial" panose="020B0604020202020204" pitchFamily="34" charset="0"/>
                <a:cs typeface="Arial" panose="020B0604020202020204" pitchFamily="34" charset="0"/>
              </a:rPr>
              <a:t> </a:t>
            </a:r>
            <a:r>
              <a:rPr lang="ro-RO" sz="800" i="1" dirty="0">
                <a:solidFill>
                  <a:schemeClr val="tx1"/>
                </a:solidFill>
                <a:latin typeface="Arial" pitchFamily="34" charset="0"/>
                <a:cs typeface="Arial" pitchFamily="34" charset="0"/>
              </a:rPr>
              <a:t>interimare la data și pentru perioada de nouă luni încheiată la 30 septembrie 2022 nu </a:t>
            </a:r>
            <a:r>
              <a:rPr lang="en-US" sz="800" i="1" dirty="0">
                <a:solidFill>
                  <a:schemeClr val="tx1"/>
                </a:solidFill>
                <a:latin typeface="Arial" panose="020B0604020202020204" pitchFamily="34" charset="0"/>
                <a:cs typeface="Arial" panose="020B0604020202020204" pitchFamily="34" charset="0"/>
              </a:rPr>
              <a:t>sunt </a:t>
            </a:r>
            <a:r>
              <a:rPr lang="ro-RO" sz="800" i="1" dirty="0">
                <a:solidFill>
                  <a:schemeClr val="tx1"/>
                </a:solidFill>
                <a:latin typeface="Arial" pitchFamily="34" charset="0"/>
                <a:cs typeface="Arial" pitchFamily="34" charset="0"/>
              </a:rPr>
              <a:t>auditate</a:t>
            </a:r>
            <a:endParaRPr lang="en-US" sz="8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56722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85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7.32069909041386424065E+00&quot;&gt;&lt;m_msothmcolidx val=&quot;0&quot;/&gt;&lt;m_rgb r=&quot;8A&quot; g=&quot;C8&quot; b=&quot;4D&quot;/&gt;&lt;/elem&gt;&lt;elem m_fUsage=&quot;2.56639658412351812089E+00&quot;&gt;&lt;m_msothmcolidx val=&quot;0&quot;/&gt;&lt;m_rgb r=&quot;15&quot; g=&quot;33&quot; b=&quot;57&quot;/&gt;&lt;/elem&gt;&lt;elem m_fUsage=&quot;1.05251023975502566721E-01&quot;&gt;&lt;m_msothmcolidx val=&quot;0&quot;/&gt;&lt;m_rgb r=&quot;1F&quot; g=&quot;36&quot; b=&quot;85&quot;/&gt;&lt;/elem&gt;&lt;elem m_fUsage=&quot;5.15377520732011960153E-03&quot;&gt;&lt;m_msothmcolidx val=&quot;0&quot;/&gt;&lt;m_rgb r=&quot;22&quot; g=&quot;37&quot; b=&quot;82&quot;/&gt;&lt;/elem&gt;&lt;elem m_fUsage=&quot;2.46503470495807071317E-03&quot;&gt;&lt;m_msothmcolidx val=&quot;0&quot;/&gt;&lt;m_rgb r=&quot;92&quot; g=&quot;DC&quot; b=&quot;61&quot;/&gt;&lt;/elem&gt;&lt;elem m_fUsage=&quot;2.49616895036771799189E-05&quot;&gt;&lt;m_msothmcolidx val=&quot;0&quot;/&gt;&lt;m_rgb r=&quot;2E&quot; g=&quot;A5&quot; b=&quot;3D&quot;/&gt;&lt;/elem&gt;&lt;elem m_fUsage=&quot;8.87513763563443211697E-06&quot;&gt;&lt;m_msothmcolidx val=&quot;0&quot;/&gt;&lt;m_rgb r=&quot;CB&quot; g=&quot;07&quot; b=&quot;25&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XLf.RedCFBqDbTz2KlN9u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bhDpyXTjme531.esjUavQ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7OMBf0t43nce93HSYbNqR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VoVfrcwTk3k9j0pOrywKn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5Ng9BC1X3cfM53a_t57ay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lyTHvU47L1KcL1vwi5n8g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BRGLyBQp2p0uDZODV7UA1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K069X3JqSiJV.wTZROCT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YinJFFl6D5oEtpvxe5hU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SdZxhkTP2bw_kU4EAXiX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4Kz66_Vvoe23PxerG0V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6mRlCzqg32_8s4Qt4b5xH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iPm6On9c8lEfueeIX3pWf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DNPpbmsOeZA59Wc8.INnL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y9LQxfUPozEK3KM5VeRj4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UMsdSBi_ZgMIVk3ZaNor2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fYNlGKdtmoVUVn3QSa2r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89UplPKjslhsZ915A92z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Ze7HkLzy4HuefFQmtKzFK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LlsK5429IFsSPHtei3ye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M95rKdOh.e7_Pt.hPxZG0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1CSTy.IIoJ.InfqhmJHlj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lK3RiNmDS238nekOG8iie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Ec523qULtruBM8IXLBKW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jfmKtKKaWcdQeW6gUSZ4w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FKDG0l7.h06BpnNzCCxeJ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X4cj2iJZ2Vc2jM7L6p543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dVqHdjwtWlVYlNRYIgUMp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9QgCaDepg8jrVKgA.iBk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nHH.MkpldUyqxk7RgvpR_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DsNzyCx751VwnSUPXkIGu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0P16toEwXiRBIrdit1IWU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NLshpcROSF1ICUsWq9F6m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_eajNiAHfQ0ecDf_NyXVv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wHkLryto.OdG0IuAwkfpN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mDKuhmU.fzEpscdI0.LUH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D5_HsqymUex7LHI8ECZ3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wXsFvgHiWIcBmrgTzDzgt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bIJ1gXVvKCHTM9rvd06p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VLznqNmDX9TunJnB9MbRl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aEUziUeMsFQlglz5PVjel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IJfg5EyT_Av37y7uEGndi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vbDa2rdFC_iAGNQl.zRYk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ez6M_0m4X.oChXEpL5..g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PiBSItUFRHAvthGV7uz3n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Pc_rGjtcS813SMD_mJqAl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L4aumWu_iKIlB3DD50rvy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llwQZORYzPVf091MnIuGV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PATDlJ11VKmmVWBJOmr.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WcpJSkqVQ.tDCxz4zFmJt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_FPpFW0n.7WSQCMzW9udM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9zlyZh5WBMYefASxLLl4t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rddml2vnop4PYcCA.3IKb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7yvnUMRPuqjgD7dwmIVvH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G7yUSQcTsaa84.lZoMi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BRPhWdy8prGddZPqxVEFh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LxGkg4bukTEWpWFV_fFav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XxyMJJO5Vw1a0Icc3atK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nYGcIXCZ7n8mXNndwkN74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nFZ5XG05ZKfjpT93u17ad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K3axiHozy98evQvivKGH8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Bd98g8obKMzjntefyPL4l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rddml2vnop4PYcCA.3IKb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40446</TotalTime>
  <Words>3363</Words>
  <Application>Microsoft Office PowerPoint</Application>
  <PresentationFormat>On-screen Show (4:3)</PresentationFormat>
  <Paragraphs>806</Paragraphs>
  <Slides>20</Slides>
  <Notes>10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9" baseType="lpstr">
      <vt:lpstr>Arial</vt:lpstr>
      <vt:lpstr>Calibri</vt:lpstr>
      <vt:lpstr>IBM Plex Sans</vt:lpstr>
      <vt:lpstr>IBM Plex Sans Light</vt:lpstr>
      <vt:lpstr>Merriweather</vt:lpstr>
      <vt:lpstr>Wingdings</vt:lpstr>
      <vt:lpstr>Office Theme</vt:lpstr>
      <vt:lpstr>Surrey template</vt:lpstr>
      <vt:lpstr>think-cell Slide</vt:lpstr>
      <vt:lpstr>Rezultate Financiare 9 luni 2022</vt:lpstr>
      <vt:lpstr>PowerPoint Presentation</vt:lpstr>
      <vt:lpstr>PowerPoint Presentation</vt:lpstr>
      <vt:lpstr>PowerPoint Presentation</vt:lpstr>
      <vt:lpstr>PowerPoint Presentation</vt:lpstr>
      <vt:lpstr>PowerPoint Presentation</vt:lpstr>
      <vt:lpstr>  2. EVOLUȚIA VENITURILOR DIN EXPLOATARE Trimestrul III 2022 (CONTINUARE)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 CONPET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Florea;Andrei Ionescu</dc:creator>
  <cp:lastModifiedBy>Bogdan Pinzariu</cp:lastModifiedBy>
  <cp:revision>4238</cp:revision>
  <cp:lastPrinted>2022-11-11T10:41:37Z</cp:lastPrinted>
  <dcterms:created xsi:type="dcterms:W3CDTF">2015-11-12T15:57:01Z</dcterms:created>
  <dcterms:modified xsi:type="dcterms:W3CDTF">2022-11-16T10:02:14Z</dcterms:modified>
</cp:coreProperties>
</file>